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2" r:id="rId2"/>
    <p:sldId id="335" r:id="rId3"/>
    <p:sldId id="336" r:id="rId4"/>
    <p:sldId id="323" r:id="rId5"/>
    <p:sldId id="338" r:id="rId6"/>
    <p:sldId id="295" r:id="rId7"/>
    <p:sldId id="303" r:id="rId8"/>
    <p:sldId id="329" r:id="rId9"/>
    <p:sldId id="340" r:id="rId10"/>
    <p:sldId id="310" r:id="rId11"/>
    <p:sldId id="31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0B09"/>
    <a:srgbClr val="993366"/>
    <a:srgbClr val="002060"/>
    <a:srgbClr val="6AAC90"/>
    <a:srgbClr val="4F2F4E"/>
    <a:srgbClr val="764674"/>
    <a:srgbClr val="325948"/>
    <a:srgbClr val="B0151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521CF8-0BC1-4AFF-B300-62873A81B059}" v="17" dt="2025-03-01T21:37:35.9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34" autoAdjust="0"/>
    <p:restoredTop sz="94660"/>
  </p:normalViewPr>
  <p:slideViewPr>
    <p:cSldViewPr snapToGrid="0">
      <p:cViewPr varScale="1">
        <p:scale>
          <a:sx n="33" d="100"/>
          <a:sy n="33" d="100"/>
        </p:scale>
        <p:origin x="16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647710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878708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2042141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BD3EED-4699-4897-AC33-344F61FF7B1E}" type="datetimeFigureOut">
              <a:rPr lang="en-GB" smtClean="0"/>
              <a:t>16/03/2025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2814204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BD3EED-4699-4897-AC33-344F61FF7B1E}" type="datetimeFigureOut">
              <a:rPr lang="en-GB" smtClean="0"/>
              <a:t>16/03/2025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4265316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175587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2322034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417998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BD3EED-4699-4897-AC33-344F61FF7B1E}" type="datetimeFigureOut">
              <a:rPr lang="en-GB" smtClean="0"/>
              <a:t>16/03/2025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2462185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BD3EED-4699-4897-AC33-344F61FF7B1E}" type="datetimeFigureOut">
              <a:rPr lang="en-GB" smtClean="0"/>
              <a:t>16/03/2025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323841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177789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0927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1449021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2253789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2147182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3320541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BD3EED-4699-4897-AC33-344F61FF7B1E}" type="datetimeFigureOut">
              <a:rPr lang="en-GB" smtClean="0"/>
              <a:t>16/03/2025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99A370-33C9-4A9B-91DA-B80173B4CF9D}" type="slidenum">
              <a:rPr lang="en-GB" smtClean="0"/>
              <a:t>‹#›</a:t>
            </a:fld>
            <a:endParaRPr lang="en-GB"/>
          </a:p>
        </p:txBody>
      </p:sp>
    </p:spTree>
    <p:extLst>
      <p:ext uri="{BB962C8B-B14F-4D97-AF65-F5344CB8AC3E}">
        <p14:creationId xmlns:p14="http://schemas.microsoft.com/office/powerpoint/2010/main" val="1249893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CBD3EED-4699-4897-AC33-344F61FF7B1E}" type="datetimeFigureOut">
              <a:rPr lang="en-GB" smtClean="0"/>
              <a:t>16/03/2025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599A370-33C9-4A9B-91DA-B80173B4CF9D}" type="slidenum">
              <a:rPr lang="en-GB" smtClean="0"/>
              <a:t>‹#›</a:t>
            </a:fld>
            <a:endParaRPr lang="en-GB"/>
          </a:p>
        </p:txBody>
      </p:sp>
    </p:spTree>
    <p:extLst>
      <p:ext uri="{BB962C8B-B14F-4D97-AF65-F5344CB8AC3E}">
        <p14:creationId xmlns:p14="http://schemas.microsoft.com/office/powerpoint/2010/main" val="238046875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74" name="Picture 2" descr="cj speaks…The power of the season of Lent - The Philadelphia Sunday Sun">
            <a:extLst>
              <a:ext uri="{FF2B5EF4-FFF2-40B4-BE49-F238E27FC236}">
                <a16:creationId xmlns:a16="http://schemas.microsoft.com/office/drawing/2014/main" id="{6714D0B6-94C4-D494-9B08-0DED89212E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445" b="1"/>
          <a:stretch/>
        </p:blipFill>
        <p:spPr bwMode="auto">
          <a:xfrm>
            <a:off x="20" y="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36D2E5-46AD-EE44-3221-DEC9F9C80AE2}"/>
              </a:ext>
            </a:extLst>
          </p:cNvPr>
          <p:cNvSpPr txBox="1"/>
          <p:nvPr/>
        </p:nvSpPr>
        <p:spPr>
          <a:xfrm>
            <a:off x="2743200" y="1006537"/>
            <a:ext cx="9318171" cy="5491247"/>
          </a:xfrm>
          <a:prstGeom prst="rect">
            <a:avLst/>
          </a:prstGeom>
          <a:solidFill>
            <a:srgbClr val="4F2F4E">
              <a:alpha val="81961"/>
            </a:srgbClr>
          </a:solidFill>
        </p:spPr>
        <p:txBody>
          <a:bodyPr wrap="square">
            <a:spAutoFit/>
          </a:bodyPr>
          <a:lstStyle/>
          <a:p>
            <a:r>
              <a:rPr lang="en-GB" sz="2000" b="1" dirty="0">
                <a:latin typeface="system-ui"/>
              </a:rPr>
              <a:t>On Sunday the Gospel reading was The Transfiguration, which is when Jesus went up the mountain with his friends and he was altered by the light of God. Read the passage below from Luke 9:28b-36</a:t>
            </a:r>
            <a:endParaRPr lang="en-GB" sz="2000" dirty="0">
              <a:latin typeface="system-ui"/>
            </a:endParaRPr>
          </a:p>
          <a:p>
            <a:pPr algn="l"/>
            <a:r>
              <a:rPr lang="en-GB" sz="2000" b="1" dirty="0">
                <a:latin typeface="system-ui"/>
              </a:rPr>
              <a:t>. </a:t>
            </a:r>
            <a:endParaRPr lang="en-GB" sz="2000" b="0" i="0" dirty="0">
              <a:effectLst/>
              <a:latin typeface="system-ui"/>
            </a:endParaRPr>
          </a:p>
          <a:p>
            <a:pPr algn="l">
              <a:spcBef>
                <a:spcPts val="1275"/>
              </a:spcBef>
            </a:pPr>
            <a:r>
              <a:rPr lang="en-GB" sz="2000" b="0" i="0" dirty="0">
                <a:effectLst/>
                <a:latin typeface="system-ui"/>
              </a:rPr>
              <a:t>At that time: Jesus took with him Peter and John and James and went up on the mountain to pray. And as he was praying, the appearance of his face was altered, and his clothing became dazzling white. And behold, two men were talking with him, Moses and Elijah, who appeared in glory and spoke of his departure, which he was about to accomplish at Jerusalem. Now Peter and those who were with him were heavy with sleep, but when they became fully awake they saw his glory and the two men who stood with him. And as the men were parting from him, Peter said to Jesus, ‘Master, it is good that we are here. Let us make three tents, one for you and one for Moses and one for Elijah’ — not knowing what he said. As he was saying these things, a cloud came and overshadowed them, and they were afraid as they entered the cloud. And a voice came out of the cloud, saying, ‘This is my Son, my Chosen One; listen to him!’ And when the voice had spoken, Jesus was found alone. And they kept silent and told no one in those days anything of what they had seen.</a:t>
            </a:r>
          </a:p>
        </p:txBody>
      </p:sp>
      <p:sp>
        <p:nvSpPr>
          <p:cNvPr id="4" name="TextBox 3">
            <a:extLst>
              <a:ext uri="{FF2B5EF4-FFF2-40B4-BE49-F238E27FC236}">
                <a16:creationId xmlns:a16="http://schemas.microsoft.com/office/drawing/2014/main" id="{2E037CAF-9D72-D61E-AEF3-B5C3FAAC0D1D}"/>
              </a:ext>
            </a:extLst>
          </p:cNvPr>
          <p:cNvSpPr txBox="1"/>
          <p:nvPr/>
        </p:nvSpPr>
        <p:spPr>
          <a:xfrm>
            <a:off x="2743200" y="180103"/>
            <a:ext cx="5873724" cy="646331"/>
          </a:xfrm>
          <a:prstGeom prst="rect">
            <a:avLst/>
          </a:prstGeom>
          <a:solidFill>
            <a:srgbClr val="6AAC90">
              <a:alpha val="58039"/>
            </a:srgbClr>
          </a:solidFill>
        </p:spPr>
        <p:txBody>
          <a:bodyPr wrap="none" rtlCol="0">
            <a:spAutoFit/>
          </a:bodyPr>
          <a:lstStyle/>
          <a:p>
            <a:r>
              <a:rPr lang="en-GB" sz="3600" dirty="0"/>
              <a:t>Monday 17</a:t>
            </a:r>
            <a:r>
              <a:rPr lang="en-GB" sz="3600" baseline="30000" dirty="0"/>
              <a:t>th</a:t>
            </a:r>
            <a:r>
              <a:rPr lang="en-GB" sz="3600" dirty="0"/>
              <a:t> March. AM. </a:t>
            </a:r>
          </a:p>
        </p:txBody>
      </p:sp>
    </p:spTree>
    <p:extLst>
      <p:ext uri="{BB962C8B-B14F-4D97-AF65-F5344CB8AC3E}">
        <p14:creationId xmlns:p14="http://schemas.microsoft.com/office/powerpoint/2010/main" val="51593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What Is Lent? | Christian.net">
            <a:extLst>
              <a:ext uri="{FF2B5EF4-FFF2-40B4-BE49-F238E27FC236}">
                <a16:creationId xmlns:a16="http://schemas.microsoft.com/office/drawing/2014/main" id="{32459E1D-2AD8-8D46-0962-15708F8A21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001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EBD6E2F-D7E8-EF62-D121-66D3E4CB6533}"/>
              </a:ext>
            </a:extLst>
          </p:cNvPr>
          <p:cNvSpPr txBox="1"/>
          <p:nvPr/>
        </p:nvSpPr>
        <p:spPr>
          <a:xfrm>
            <a:off x="190500" y="974390"/>
            <a:ext cx="7219949" cy="5262979"/>
          </a:xfrm>
          <a:prstGeom prst="rect">
            <a:avLst/>
          </a:prstGeom>
          <a:solidFill>
            <a:srgbClr val="993366">
              <a:alpha val="85882"/>
            </a:srgbClr>
          </a:solidFill>
        </p:spPr>
        <p:txBody>
          <a:bodyPr wrap="square">
            <a:spAutoFit/>
          </a:bodyPr>
          <a:lstStyle/>
          <a:p>
            <a:endParaRPr lang="en-GB" dirty="0">
              <a:latin typeface="-apple-system"/>
            </a:endParaRPr>
          </a:p>
          <a:p>
            <a:r>
              <a:rPr lang="en-GB" sz="2000" dirty="0">
                <a:latin typeface="-apple-system"/>
              </a:rPr>
              <a:t>The Transfiguration calls us to live prayerful lives. Jesus showed His glory to Peter, James, and John. This reminds us to try to be close to Jesus every day. We are called to follow Jesus and live like Him.</a:t>
            </a:r>
          </a:p>
          <a:p>
            <a:endParaRPr lang="en-GB" sz="2000" dirty="0">
              <a:latin typeface="-apple-system"/>
            </a:endParaRPr>
          </a:p>
          <a:p>
            <a:pPr marL="285750" indent="-285750">
              <a:buFont typeface="Arial" panose="020B0604020202020204" pitchFamily="34" charset="0"/>
              <a:buChar char="•"/>
            </a:pPr>
            <a:r>
              <a:rPr lang="en-GB" sz="2000" dirty="0">
                <a:latin typeface="-apple-system"/>
              </a:rPr>
              <a:t>Do you believe that we can be changed through meeting Jesus in prayer? </a:t>
            </a:r>
          </a:p>
          <a:p>
            <a:pPr marL="285750" indent="-285750">
              <a:buFont typeface="Arial" panose="020B0604020202020204" pitchFamily="34" charset="0"/>
              <a:buChar char="•"/>
            </a:pPr>
            <a:r>
              <a:rPr lang="en-GB" sz="2000" dirty="0">
                <a:latin typeface="-apple-system"/>
              </a:rPr>
              <a:t>Do you believe that through prayer we can grow closer to Jesus? </a:t>
            </a:r>
          </a:p>
          <a:p>
            <a:endParaRPr lang="en-GB" sz="2000" dirty="0">
              <a:latin typeface="-apple-system"/>
            </a:endParaRPr>
          </a:p>
          <a:p>
            <a:r>
              <a:rPr lang="en-GB" sz="2000" dirty="0">
                <a:latin typeface="-apple-system"/>
              </a:rPr>
              <a:t>As we pray, we become more like Christ, we reflect His light. Others can see Jesus in us. Our actions and words can show His love. By living holy lives, we bring Christ’s light to the world.</a:t>
            </a:r>
          </a:p>
          <a:p>
            <a:endParaRPr lang="en-GB" sz="2000" dirty="0">
              <a:latin typeface="-apple-system"/>
            </a:endParaRPr>
          </a:p>
          <a:p>
            <a:pPr algn="l"/>
            <a:r>
              <a:rPr lang="en-GB" sz="2000" b="0" i="0" dirty="0">
                <a:effectLst/>
                <a:latin typeface="-apple-system"/>
              </a:rPr>
              <a:t>The Transfiguration gives us hope. It shows that one day we will see God face to face. We will experience His glory fully. This will be a joy beyond anything we can imagine now.</a:t>
            </a:r>
          </a:p>
          <a:p>
            <a:endParaRPr lang="en-GB" dirty="0"/>
          </a:p>
        </p:txBody>
      </p:sp>
      <p:sp>
        <p:nvSpPr>
          <p:cNvPr id="7" name="TextBox 6">
            <a:extLst>
              <a:ext uri="{FF2B5EF4-FFF2-40B4-BE49-F238E27FC236}">
                <a16:creationId xmlns:a16="http://schemas.microsoft.com/office/drawing/2014/main" id="{6FF9835F-640B-DF31-EC06-389E6E40D0A1}"/>
              </a:ext>
            </a:extLst>
          </p:cNvPr>
          <p:cNvSpPr txBox="1"/>
          <p:nvPr/>
        </p:nvSpPr>
        <p:spPr>
          <a:xfrm>
            <a:off x="8594269" y="1997839"/>
            <a:ext cx="3535137" cy="2862322"/>
          </a:xfrm>
          <a:prstGeom prst="rect">
            <a:avLst/>
          </a:prstGeom>
          <a:solidFill>
            <a:srgbClr val="002060">
              <a:alpha val="54118"/>
            </a:srgbClr>
          </a:solidFill>
        </p:spPr>
        <p:txBody>
          <a:bodyPr wrap="square">
            <a:spAutoFit/>
          </a:bodyPr>
          <a:lstStyle/>
          <a:p>
            <a:r>
              <a:rPr lang="en-GB" sz="2000" b="0" i="0" dirty="0">
                <a:effectLst/>
                <a:latin typeface="-apple-system"/>
              </a:rPr>
              <a:t>Lord, You revealed Your glory to strengthen our faith. Help us to listen to Jesus and follow His teachings. Open our hearts to see Your presence in our daily lives. Give us the courage to share Your light with others. May we always walk in Your truth and love. Amen.</a:t>
            </a:r>
            <a:endParaRPr lang="en-GB" sz="2000" dirty="0"/>
          </a:p>
        </p:txBody>
      </p:sp>
      <p:sp>
        <p:nvSpPr>
          <p:cNvPr id="9" name="TextBox 8">
            <a:extLst>
              <a:ext uri="{FF2B5EF4-FFF2-40B4-BE49-F238E27FC236}">
                <a16:creationId xmlns:a16="http://schemas.microsoft.com/office/drawing/2014/main" id="{9DAA8D45-1284-1E03-2E65-01987EDED32B}"/>
              </a:ext>
            </a:extLst>
          </p:cNvPr>
          <p:cNvSpPr txBox="1"/>
          <p:nvPr/>
        </p:nvSpPr>
        <p:spPr>
          <a:xfrm>
            <a:off x="511629" y="174171"/>
            <a:ext cx="10279161" cy="800219"/>
          </a:xfrm>
          <a:prstGeom prst="rect">
            <a:avLst/>
          </a:prstGeom>
          <a:noFill/>
        </p:spPr>
        <p:txBody>
          <a:bodyPr wrap="none" rtlCol="0">
            <a:spAutoFit/>
          </a:bodyPr>
          <a:lstStyle/>
          <a:p>
            <a:r>
              <a:rPr lang="en-GB" sz="2800" dirty="0"/>
              <a:t>Monday 17</a:t>
            </a:r>
            <a:r>
              <a:rPr lang="en-GB" sz="2800" baseline="30000" dirty="0"/>
              <a:t>th</a:t>
            </a:r>
            <a:r>
              <a:rPr lang="en-GB" sz="2800" dirty="0"/>
              <a:t> March. PM. </a:t>
            </a:r>
            <a:r>
              <a:rPr lang="en-GB" sz="2800" dirty="0">
                <a:latin typeface="-apple-system"/>
              </a:rPr>
              <a:t>This week our theme for Lent is Prayer. </a:t>
            </a:r>
          </a:p>
          <a:p>
            <a:endParaRPr lang="en-GB" dirty="0"/>
          </a:p>
        </p:txBody>
      </p:sp>
    </p:spTree>
    <p:extLst>
      <p:ext uri="{BB962C8B-B14F-4D97-AF65-F5344CB8AC3E}">
        <p14:creationId xmlns:p14="http://schemas.microsoft.com/office/powerpoint/2010/main" val="4092886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9C4B7C-F443-68B8-61F9-EE1FFEF1B00D}"/>
              </a:ext>
            </a:extLst>
          </p:cNvPr>
          <p:cNvSpPr txBox="1"/>
          <p:nvPr/>
        </p:nvSpPr>
        <p:spPr>
          <a:xfrm>
            <a:off x="112615" y="91899"/>
            <a:ext cx="7442071" cy="2616101"/>
          </a:xfrm>
          <a:prstGeom prst="rect">
            <a:avLst/>
          </a:prstGeom>
          <a:noFill/>
        </p:spPr>
        <p:txBody>
          <a:bodyPr wrap="square" rtlCol="0">
            <a:spAutoFit/>
          </a:bodyPr>
          <a:lstStyle/>
          <a:p>
            <a:r>
              <a:rPr lang="en-GB" sz="2800" dirty="0"/>
              <a:t>Saint Patrick. Patron Saint Of Ireland. Feast Day 17</a:t>
            </a:r>
            <a:r>
              <a:rPr lang="en-GB" sz="2800" baseline="30000" dirty="0"/>
              <a:t>th</a:t>
            </a:r>
            <a:r>
              <a:rPr lang="en-GB" sz="2800" dirty="0"/>
              <a:t> March. </a:t>
            </a:r>
          </a:p>
          <a:p>
            <a:endParaRPr lang="en-GB" b="0" i="0" dirty="0">
              <a:effectLst/>
              <a:latin typeface="Charter"/>
            </a:endParaRPr>
          </a:p>
          <a:p>
            <a:r>
              <a:rPr lang="en-GB" b="0" i="0" dirty="0">
                <a:effectLst/>
                <a:latin typeface="Charter"/>
              </a:rPr>
              <a:t>Saint Patrick was a missionary who helped spread Christianity throughout Ireland during the 5th century.</a:t>
            </a:r>
          </a:p>
          <a:p>
            <a:pPr algn="l"/>
            <a:r>
              <a:rPr lang="en-GB" b="0" i="0" dirty="0">
                <a:effectLst/>
                <a:latin typeface="Charter"/>
              </a:rPr>
              <a:t>He spent 6 years in captivity and it was during this time that he became deeply devoted to Christianity through constant prayer. </a:t>
            </a:r>
          </a:p>
          <a:p>
            <a:endParaRPr lang="en-GB" dirty="0"/>
          </a:p>
        </p:txBody>
      </p:sp>
      <p:pic>
        <p:nvPicPr>
          <p:cNvPr id="1028" name="Picture 4" descr="saint patrick's cathedral in new york city is lit up green">
            <a:extLst>
              <a:ext uri="{FF2B5EF4-FFF2-40B4-BE49-F238E27FC236}">
                <a16:creationId xmlns:a16="http://schemas.microsoft.com/office/drawing/2014/main" id="{D197C1F0-E5E3-DD0B-FCE7-7C943378EF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2283" y="2822887"/>
            <a:ext cx="4455195" cy="29731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9C368E3-680D-BC92-174E-68F82A8A3F2B}"/>
              </a:ext>
            </a:extLst>
          </p:cNvPr>
          <p:cNvSpPr txBox="1"/>
          <p:nvPr/>
        </p:nvSpPr>
        <p:spPr>
          <a:xfrm>
            <a:off x="1550039" y="5943600"/>
            <a:ext cx="4227439" cy="369332"/>
          </a:xfrm>
          <a:prstGeom prst="rect">
            <a:avLst/>
          </a:prstGeom>
          <a:noFill/>
        </p:spPr>
        <p:txBody>
          <a:bodyPr wrap="none" rtlCol="0">
            <a:spAutoFit/>
          </a:bodyPr>
          <a:lstStyle/>
          <a:p>
            <a:r>
              <a:rPr lang="en-GB" dirty="0"/>
              <a:t>Saint Patrick’s Cathedral, New York. </a:t>
            </a:r>
          </a:p>
        </p:txBody>
      </p:sp>
      <p:sp>
        <p:nvSpPr>
          <p:cNvPr id="5" name="TextBox 4">
            <a:extLst>
              <a:ext uri="{FF2B5EF4-FFF2-40B4-BE49-F238E27FC236}">
                <a16:creationId xmlns:a16="http://schemas.microsoft.com/office/drawing/2014/main" id="{D6B9B332-0BBE-84A6-CE90-2D005487C709}"/>
              </a:ext>
            </a:extLst>
          </p:cNvPr>
          <p:cNvSpPr txBox="1"/>
          <p:nvPr/>
        </p:nvSpPr>
        <p:spPr>
          <a:xfrm>
            <a:off x="7721730" y="1609589"/>
            <a:ext cx="6096000" cy="4801314"/>
          </a:xfrm>
          <a:prstGeom prst="rect">
            <a:avLst/>
          </a:prstGeom>
          <a:noFill/>
        </p:spPr>
        <p:txBody>
          <a:bodyPr wrap="square">
            <a:spAutoFit/>
          </a:bodyPr>
          <a:lstStyle/>
          <a:p>
            <a:pPr algn="l"/>
            <a:r>
              <a:rPr lang="en-GB" b="0" i="0" dirty="0">
                <a:effectLst/>
                <a:latin typeface="system-ui"/>
              </a:rPr>
              <a:t>Prayer of Saint Patrick. </a:t>
            </a:r>
          </a:p>
          <a:p>
            <a:pPr algn="l"/>
            <a:r>
              <a:rPr lang="en-GB" b="0" i="0" dirty="0">
                <a:effectLst/>
                <a:latin typeface="system-ui"/>
              </a:rPr>
              <a:t>May the Strength of God guide us.</a:t>
            </a:r>
            <a:br>
              <a:rPr lang="en-GB" b="0" i="0" dirty="0">
                <a:effectLst/>
                <a:latin typeface="system-ui"/>
              </a:rPr>
            </a:br>
            <a:r>
              <a:rPr lang="en-GB" b="0" i="0" dirty="0">
                <a:effectLst/>
                <a:latin typeface="system-ui"/>
              </a:rPr>
              <a:t>May the Power of God preserve us.</a:t>
            </a:r>
            <a:br>
              <a:rPr lang="en-GB" b="0" i="0" dirty="0">
                <a:effectLst/>
                <a:latin typeface="system-ui"/>
              </a:rPr>
            </a:br>
            <a:r>
              <a:rPr lang="en-GB" b="0" i="0" dirty="0">
                <a:effectLst/>
                <a:latin typeface="system-ui"/>
              </a:rPr>
              <a:t>May the Wisdom of God instruct us.</a:t>
            </a:r>
            <a:br>
              <a:rPr lang="en-GB" b="0" i="0" dirty="0">
                <a:effectLst/>
                <a:latin typeface="system-ui"/>
              </a:rPr>
            </a:br>
            <a:r>
              <a:rPr lang="en-GB" b="0" i="0" dirty="0">
                <a:effectLst/>
                <a:latin typeface="system-ui"/>
              </a:rPr>
              <a:t>May the Hand of God protect us.</a:t>
            </a:r>
            <a:br>
              <a:rPr lang="en-GB" b="0" i="0" dirty="0">
                <a:effectLst/>
                <a:latin typeface="system-ui"/>
              </a:rPr>
            </a:br>
            <a:r>
              <a:rPr lang="en-GB" b="0" i="0" dirty="0">
                <a:effectLst/>
                <a:latin typeface="system-ui"/>
              </a:rPr>
              <a:t>May the Way of God direct us.</a:t>
            </a:r>
            <a:br>
              <a:rPr lang="en-GB" b="0" i="0" dirty="0">
                <a:effectLst/>
                <a:latin typeface="system-ui"/>
              </a:rPr>
            </a:br>
            <a:r>
              <a:rPr lang="en-GB" b="0" i="0" dirty="0">
                <a:effectLst/>
                <a:latin typeface="system-ui"/>
              </a:rPr>
              <a:t>May the Shield of God defend us.</a:t>
            </a:r>
            <a:br>
              <a:rPr lang="en-GB" b="0" i="0" dirty="0">
                <a:effectLst/>
                <a:latin typeface="system-ui"/>
              </a:rPr>
            </a:br>
            <a:r>
              <a:rPr lang="en-GB" b="0" i="0" dirty="0">
                <a:effectLst/>
                <a:latin typeface="system-ui"/>
              </a:rPr>
              <a:t>May the Angels of God guard us,</a:t>
            </a:r>
            <a:br>
              <a:rPr lang="en-GB" b="0" i="0" dirty="0">
                <a:effectLst/>
                <a:latin typeface="system-ui"/>
              </a:rPr>
            </a:br>
            <a:r>
              <a:rPr lang="en-GB" b="0" i="0" dirty="0">
                <a:effectLst/>
                <a:latin typeface="system-ui"/>
              </a:rPr>
              <a:t>Against the snares of the evil one.</a:t>
            </a:r>
          </a:p>
          <a:p>
            <a:pPr algn="l"/>
            <a:r>
              <a:rPr lang="en-GB" b="0" i="0" dirty="0">
                <a:effectLst/>
                <a:latin typeface="system-ui"/>
              </a:rPr>
              <a:t>May Christ be with us!</a:t>
            </a:r>
            <a:br>
              <a:rPr lang="en-GB" b="0" i="0" dirty="0">
                <a:effectLst/>
                <a:latin typeface="system-ui"/>
              </a:rPr>
            </a:br>
            <a:r>
              <a:rPr lang="en-GB" b="0" i="0" dirty="0">
                <a:effectLst/>
                <a:latin typeface="system-ui"/>
              </a:rPr>
              <a:t>May Christ be before us!</a:t>
            </a:r>
            <a:br>
              <a:rPr lang="en-GB" b="0" i="0" dirty="0">
                <a:effectLst/>
                <a:latin typeface="system-ui"/>
              </a:rPr>
            </a:br>
            <a:r>
              <a:rPr lang="en-GB" b="0" i="0" dirty="0">
                <a:effectLst/>
                <a:latin typeface="system-ui"/>
              </a:rPr>
              <a:t>May Christ be in us,</a:t>
            </a:r>
            <a:br>
              <a:rPr lang="en-GB" b="0" i="0" dirty="0">
                <a:effectLst/>
                <a:latin typeface="system-ui"/>
              </a:rPr>
            </a:br>
            <a:r>
              <a:rPr lang="en-GB" b="0" i="0" dirty="0">
                <a:effectLst/>
                <a:latin typeface="system-ui"/>
              </a:rPr>
              <a:t>Christ be over all!</a:t>
            </a:r>
          </a:p>
          <a:p>
            <a:pPr algn="l"/>
            <a:r>
              <a:rPr lang="en-GB" b="0" i="0" dirty="0">
                <a:effectLst/>
                <a:latin typeface="system-ui"/>
              </a:rPr>
              <a:t>May Your Grace, Lord,</a:t>
            </a:r>
            <a:br>
              <a:rPr lang="en-GB" b="0" i="0" dirty="0">
                <a:effectLst/>
                <a:latin typeface="system-ui"/>
              </a:rPr>
            </a:br>
            <a:r>
              <a:rPr lang="en-GB" b="0" i="0" dirty="0">
                <a:effectLst/>
                <a:latin typeface="system-ui"/>
              </a:rPr>
              <a:t>Always be ours, </a:t>
            </a:r>
            <a:br>
              <a:rPr lang="en-GB" b="0" i="0" dirty="0">
                <a:effectLst/>
                <a:latin typeface="system-ui"/>
              </a:rPr>
            </a:br>
            <a:r>
              <a:rPr lang="en-GB" b="0" i="0" dirty="0">
                <a:effectLst/>
                <a:latin typeface="system-ui"/>
              </a:rPr>
              <a:t>this day, O Lord, and forevermore.</a:t>
            </a:r>
          </a:p>
          <a:p>
            <a:pPr algn="l"/>
            <a:r>
              <a:rPr lang="en-GB" b="0" i="0" dirty="0">
                <a:effectLst/>
                <a:latin typeface="system-ui"/>
              </a:rPr>
              <a:t>Amen.</a:t>
            </a:r>
          </a:p>
        </p:txBody>
      </p:sp>
    </p:spTree>
    <p:extLst>
      <p:ext uri="{BB962C8B-B14F-4D97-AF65-F5344CB8AC3E}">
        <p14:creationId xmlns:p14="http://schemas.microsoft.com/office/powerpoint/2010/main" val="2515876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What Is Lent? | Christian.net">
            <a:extLst>
              <a:ext uri="{FF2B5EF4-FFF2-40B4-BE49-F238E27FC236}">
                <a16:creationId xmlns:a16="http://schemas.microsoft.com/office/drawing/2014/main" id="{CB502C73-34F8-F155-877B-D422C4A5A4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0"/>
            <a:ext cx="12001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F7386D-9E06-051D-4115-D3DC30FF5F71}"/>
              </a:ext>
            </a:extLst>
          </p:cNvPr>
          <p:cNvSpPr txBox="1"/>
          <p:nvPr/>
        </p:nvSpPr>
        <p:spPr>
          <a:xfrm>
            <a:off x="326571" y="0"/>
            <a:ext cx="10961915" cy="5878532"/>
          </a:xfrm>
          <a:prstGeom prst="rect">
            <a:avLst/>
          </a:prstGeom>
          <a:solidFill>
            <a:srgbClr val="000000">
              <a:alpha val="49020"/>
            </a:srgbClr>
          </a:solidFill>
        </p:spPr>
        <p:txBody>
          <a:bodyPr wrap="square">
            <a:spAutoFit/>
          </a:bodyPr>
          <a:lstStyle/>
          <a:p>
            <a:pPr algn="l"/>
            <a:endParaRPr lang="en-GB" b="0" i="0" dirty="0">
              <a:effectLst/>
              <a:latin typeface="-apple-system"/>
            </a:endParaRPr>
          </a:p>
          <a:p>
            <a:pPr algn="l"/>
            <a:r>
              <a:rPr lang="en-GB" sz="3600" b="0" i="0" dirty="0">
                <a:effectLst/>
                <a:latin typeface="-apple-system"/>
              </a:rPr>
              <a:t>Tuesday 18</a:t>
            </a:r>
            <a:r>
              <a:rPr lang="en-GB" sz="3600" b="0" i="0" baseline="30000" dirty="0">
                <a:effectLst/>
                <a:latin typeface="-apple-system"/>
              </a:rPr>
              <a:t>th</a:t>
            </a:r>
            <a:r>
              <a:rPr lang="en-GB" sz="3600" b="0" i="0" dirty="0">
                <a:effectLst/>
                <a:latin typeface="-apple-system"/>
              </a:rPr>
              <a:t> March.AM.</a:t>
            </a:r>
          </a:p>
          <a:p>
            <a:pPr algn="l"/>
            <a:r>
              <a:rPr lang="en-GB" sz="2400" b="0" i="0" dirty="0">
                <a:effectLst/>
                <a:latin typeface="-apple-system"/>
              </a:rPr>
              <a:t>During Lent, as well as giving to charity we can also commit more of our time to prayer.</a:t>
            </a:r>
          </a:p>
          <a:p>
            <a:pPr algn="l"/>
            <a:endParaRPr lang="en-GB" dirty="0">
              <a:latin typeface="-apple-system"/>
            </a:endParaRPr>
          </a:p>
          <a:p>
            <a:pPr algn="l"/>
            <a:r>
              <a:rPr lang="en-GB" sz="2000" dirty="0">
                <a:latin typeface="-apple-system"/>
              </a:rPr>
              <a:t>What is prayer? </a:t>
            </a:r>
          </a:p>
          <a:p>
            <a:pPr algn="l"/>
            <a:endParaRPr lang="en-GB" sz="2000" dirty="0">
              <a:latin typeface="-apple-system"/>
            </a:endParaRPr>
          </a:p>
          <a:p>
            <a:pPr marL="285750" indent="-285750" algn="l">
              <a:buFont typeface="Arial" panose="020B0604020202020204" pitchFamily="34" charset="0"/>
              <a:buChar char="•"/>
            </a:pPr>
            <a:r>
              <a:rPr lang="en-GB" sz="2000" dirty="0">
                <a:latin typeface="-apple-system"/>
              </a:rPr>
              <a:t>Prayer is how we talk to God. </a:t>
            </a:r>
          </a:p>
          <a:p>
            <a:pPr marL="285750" indent="-285750" algn="l">
              <a:buFont typeface="Arial" panose="020B0604020202020204" pitchFamily="34" charset="0"/>
              <a:buChar char="•"/>
            </a:pPr>
            <a:r>
              <a:rPr lang="en-GB" sz="2000" dirty="0">
                <a:latin typeface="-apple-system"/>
              </a:rPr>
              <a:t>It is a way to share our thoughts, feelings, and hopes with Him.</a:t>
            </a:r>
          </a:p>
          <a:p>
            <a:pPr marL="285750" indent="-285750" algn="l">
              <a:buFont typeface="Arial" panose="020B0604020202020204" pitchFamily="34" charset="0"/>
              <a:buChar char="•"/>
            </a:pPr>
            <a:r>
              <a:rPr lang="en-GB" sz="2000" dirty="0">
                <a:latin typeface="-apple-system"/>
              </a:rPr>
              <a:t> It is also a time to listen for His guidance. </a:t>
            </a:r>
          </a:p>
          <a:p>
            <a:pPr marL="285750" indent="-285750" algn="l">
              <a:buFont typeface="Arial" panose="020B0604020202020204" pitchFamily="34" charset="0"/>
              <a:buChar char="•"/>
            </a:pPr>
            <a:r>
              <a:rPr lang="en-GB" sz="2000" dirty="0">
                <a:latin typeface="-apple-system"/>
              </a:rPr>
              <a:t>Prayer is not just about asking for things. It is about building a relationship with God. </a:t>
            </a:r>
          </a:p>
          <a:p>
            <a:pPr marL="285750" indent="-285750" algn="l">
              <a:buFont typeface="Arial" panose="020B0604020202020204" pitchFamily="34" charset="0"/>
              <a:buChar char="•"/>
            </a:pPr>
            <a:r>
              <a:rPr lang="en-GB" sz="2000" dirty="0">
                <a:latin typeface="-apple-system"/>
              </a:rPr>
              <a:t>It helps us stay connected to God. It helps us grow in faith. </a:t>
            </a:r>
          </a:p>
          <a:p>
            <a:pPr algn="l"/>
            <a:endParaRPr lang="en-GB" sz="2000" dirty="0">
              <a:latin typeface="-apple-system"/>
            </a:endParaRPr>
          </a:p>
          <a:p>
            <a:r>
              <a:rPr lang="en-GB" sz="2000" b="0" i="0" dirty="0">
                <a:effectLst/>
                <a:latin typeface="-apple-system"/>
              </a:rPr>
              <a:t>There are many ways to pray. </a:t>
            </a:r>
            <a:r>
              <a:rPr lang="en-GB" sz="2000" dirty="0">
                <a:latin typeface="-apple-system"/>
              </a:rPr>
              <a:t>Can you think of any? </a:t>
            </a:r>
          </a:p>
          <a:p>
            <a:r>
              <a:rPr lang="en-GB" sz="2000" dirty="0">
                <a:latin typeface="-apple-system"/>
              </a:rPr>
              <a:t>Which ways have helped you feel closer to God?</a:t>
            </a:r>
          </a:p>
          <a:p>
            <a:endParaRPr lang="en-GB" sz="2000" dirty="0">
              <a:latin typeface="-apple-system"/>
            </a:endParaRPr>
          </a:p>
          <a:p>
            <a:endParaRPr lang="en-GB" sz="2000" dirty="0">
              <a:latin typeface="-apple-system"/>
            </a:endParaRPr>
          </a:p>
          <a:p>
            <a:r>
              <a:rPr lang="en-GB" sz="2000" dirty="0">
                <a:latin typeface="-apple-system"/>
              </a:rPr>
              <a:t>During Lent you may want to consider a new way to pray. This week we will consider some different forms of prayer that you may wish to try. </a:t>
            </a:r>
          </a:p>
        </p:txBody>
      </p:sp>
    </p:spTree>
    <p:extLst>
      <p:ext uri="{BB962C8B-B14F-4D97-AF65-F5344CB8AC3E}">
        <p14:creationId xmlns:p14="http://schemas.microsoft.com/office/powerpoint/2010/main" val="407336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at Is Lent? | Christian.net">
            <a:extLst>
              <a:ext uri="{FF2B5EF4-FFF2-40B4-BE49-F238E27FC236}">
                <a16:creationId xmlns:a16="http://schemas.microsoft.com/office/drawing/2014/main" id="{F0584010-F043-B73E-4F09-8CE7054E53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0"/>
            <a:ext cx="12001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D71F80F-0601-6011-ECB5-60A46C66609C}"/>
              </a:ext>
            </a:extLst>
          </p:cNvPr>
          <p:cNvSpPr txBox="1"/>
          <p:nvPr/>
        </p:nvSpPr>
        <p:spPr>
          <a:xfrm>
            <a:off x="1643743" y="1612489"/>
            <a:ext cx="9383486" cy="5078313"/>
          </a:xfrm>
          <a:prstGeom prst="rect">
            <a:avLst/>
          </a:prstGeom>
          <a:solidFill>
            <a:srgbClr val="325948">
              <a:alpha val="38824"/>
            </a:srgbClr>
          </a:solidFill>
        </p:spPr>
        <p:txBody>
          <a:bodyPr wrap="square">
            <a:spAutoFit/>
          </a:bodyPr>
          <a:lstStyle/>
          <a:p>
            <a:pPr algn="ctr"/>
            <a:r>
              <a:rPr lang="en-GB" sz="2000" b="0" i="0" dirty="0">
                <a:effectLst/>
                <a:latin typeface="-apple-system"/>
              </a:rPr>
              <a:t>Prayer can happen anywhere. It can be in a church, at home, or even on a walk. There is no wrong place to pray. Prayer is about being open to God wherever we are.</a:t>
            </a:r>
            <a:r>
              <a:rPr lang="en-GB" sz="2000" dirty="0">
                <a:latin typeface="-apple-system"/>
              </a:rPr>
              <a:t> </a:t>
            </a:r>
          </a:p>
          <a:p>
            <a:pPr algn="ctr"/>
            <a:endParaRPr lang="en-GB" sz="2000" dirty="0">
              <a:latin typeface="-apple-system"/>
            </a:endParaRPr>
          </a:p>
          <a:p>
            <a:pPr algn="ctr"/>
            <a:r>
              <a:rPr lang="en-GB" sz="2000" dirty="0">
                <a:latin typeface="-apple-system"/>
              </a:rPr>
              <a:t>Sometimes, prayer is planned, like saying the Rosary or going to Mass. Other times, it is spontaneous, like saying a quick prayer for help or saying whatever is in your heart. </a:t>
            </a:r>
          </a:p>
          <a:p>
            <a:pPr algn="ctr"/>
            <a:endParaRPr lang="en-GB" sz="2000" dirty="0">
              <a:latin typeface="-apple-system"/>
            </a:endParaRPr>
          </a:p>
          <a:p>
            <a:pPr algn="ctr"/>
            <a:r>
              <a:rPr lang="en-GB" sz="2000" dirty="0">
                <a:latin typeface="-apple-system"/>
              </a:rPr>
              <a:t>During Lent try going for a walk in nature and try to let go of distractions. Ask God to fill your hearts with His peace and say whatever is in your heart. </a:t>
            </a:r>
          </a:p>
          <a:p>
            <a:pPr algn="ctr"/>
            <a:endParaRPr lang="en-GB" sz="2000" dirty="0">
              <a:latin typeface="-apple-system"/>
            </a:endParaRPr>
          </a:p>
          <a:p>
            <a:pPr algn="ctr"/>
            <a:endParaRPr lang="en-GB" dirty="0">
              <a:latin typeface="-apple-system"/>
            </a:endParaRPr>
          </a:p>
          <a:p>
            <a:pPr algn="ctr"/>
            <a:r>
              <a:rPr lang="en-GB" dirty="0">
                <a:latin typeface="-apple-system"/>
              </a:rPr>
              <a:t>Dear Lord,</a:t>
            </a:r>
          </a:p>
          <a:p>
            <a:pPr algn="ctr"/>
            <a:endParaRPr lang="en-GB" dirty="0">
              <a:latin typeface="-apple-system"/>
            </a:endParaRPr>
          </a:p>
          <a:p>
            <a:pPr algn="ctr"/>
            <a:r>
              <a:rPr lang="en-GB" dirty="0">
                <a:latin typeface="-apple-system"/>
              </a:rPr>
              <a:t>As we embark on this Lenten journey, let us open our hearts to your presence and guidance through prayer. Let us seek your presence and grow in our faith as we journey through this sacred season.</a:t>
            </a:r>
          </a:p>
          <a:p>
            <a:pPr algn="ctr"/>
            <a:endParaRPr lang="en-GB" b="0" i="0" dirty="0">
              <a:effectLst/>
              <a:latin typeface="-apple-system"/>
            </a:endParaRPr>
          </a:p>
          <a:p>
            <a:pPr algn="ctr"/>
            <a:r>
              <a:rPr lang="en-GB" dirty="0">
                <a:latin typeface="-apple-system"/>
              </a:rPr>
              <a:t>Amen. </a:t>
            </a:r>
            <a:endParaRPr lang="en-GB" b="0" i="0" dirty="0">
              <a:effectLst/>
              <a:latin typeface="-apple-system"/>
            </a:endParaRPr>
          </a:p>
        </p:txBody>
      </p:sp>
      <p:sp>
        <p:nvSpPr>
          <p:cNvPr id="5" name="TextBox 4">
            <a:extLst>
              <a:ext uri="{FF2B5EF4-FFF2-40B4-BE49-F238E27FC236}">
                <a16:creationId xmlns:a16="http://schemas.microsoft.com/office/drawing/2014/main" id="{485DCABE-6088-5A44-8429-3FBA9B630388}"/>
              </a:ext>
            </a:extLst>
          </p:cNvPr>
          <p:cNvSpPr txBox="1"/>
          <p:nvPr/>
        </p:nvSpPr>
        <p:spPr>
          <a:xfrm>
            <a:off x="228600" y="167198"/>
            <a:ext cx="6728124" cy="584775"/>
          </a:xfrm>
          <a:prstGeom prst="rect">
            <a:avLst/>
          </a:prstGeom>
          <a:noFill/>
        </p:spPr>
        <p:txBody>
          <a:bodyPr wrap="none" rtlCol="0">
            <a:spAutoFit/>
          </a:bodyPr>
          <a:lstStyle/>
          <a:p>
            <a:r>
              <a:rPr lang="en-GB" sz="3200" dirty="0"/>
              <a:t>Tuesday 18</a:t>
            </a:r>
            <a:r>
              <a:rPr lang="en-GB" sz="3200" baseline="30000" dirty="0"/>
              <a:t>th</a:t>
            </a:r>
            <a:r>
              <a:rPr lang="en-GB" sz="3200" dirty="0"/>
              <a:t> March. PM. Prayer.  </a:t>
            </a:r>
          </a:p>
        </p:txBody>
      </p:sp>
    </p:spTree>
    <p:extLst>
      <p:ext uri="{BB962C8B-B14F-4D97-AF65-F5344CB8AC3E}">
        <p14:creationId xmlns:p14="http://schemas.microsoft.com/office/powerpoint/2010/main" val="860960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5E372-18E5-41FB-A589-CA21BF7A9733}"/>
              </a:ext>
            </a:extLst>
          </p:cNvPr>
          <p:cNvSpPr>
            <a:spLocks noGrp="1"/>
          </p:cNvSpPr>
          <p:nvPr>
            <p:ph type="title"/>
          </p:nvPr>
        </p:nvSpPr>
        <p:spPr>
          <a:xfrm>
            <a:off x="549939" y="124873"/>
            <a:ext cx="6188190" cy="1622321"/>
          </a:xfrm>
        </p:spPr>
        <p:txBody>
          <a:bodyPr vert="horz" lIns="91440" tIns="45720" rIns="91440" bIns="45720" rtlCol="0" anchor="t">
            <a:normAutofit/>
          </a:bodyPr>
          <a:lstStyle/>
          <a:p>
            <a:pPr fontAlgn="base">
              <a:lnSpc>
                <a:spcPct val="90000"/>
              </a:lnSpc>
            </a:pPr>
            <a:r>
              <a:rPr lang="en-US" sz="2900" dirty="0">
                <a:solidFill>
                  <a:srgbClr val="EBEBEB"/>
                </a:solidFill>
                <a:effectLst/>
              </a:rPr>
              <a:t>Today is </a:t>
            </a:r>
            <a:r>
              <a:rPr lang="en-US" sz="2900" u="sng" dirty="0">
                <a:solidFill>
                  <a:srgbClr val="EBEBEB"/>
                </a:solidFill>
                <a:effectLst/>
              </a:rPr>
              <a:t>Feast of St Joseph</a:t>
            </a:r>
            <a:r>
              <a:rPr lang="en-US" sz="2900" dirty="0">
                <a:solidFill>
                  <a:srgbClr val="EBEBEB"/>
                </a:solidFill>
                <a:effectLst/>
              </a:rPr>
              <a:t> </a:t>
            </a:r>
            <a:br>
              <a:rPr lang="en-US" sz="2900" dirty="0">
                <a:solidFill>
                  <a:srgbClr val="EBEBEB"/>
                </a:solidFill>
                <a:effectLst/>
              </a:rPr>
            </a:br>
            <a:r>
              <a:rPr lang="en-US" sz="2900" dirty="0">
                <a:solidFill>
                  <a:srgbClr val="EBEBEB"/>
                </a:solidFill>
                <a:effectLst/>
              </a:rPr>
              <a:t>A man who was known </a:t>
            </a:r>
            <a:r>
              <a:rPr lang="en-US" sz="2900" b="1" dirty="0">
                <a:solidFill>
                  <a:srgbClr val="EBEBEB"/>
                </a:solidFill>
                <a:effectLst/>
              </a:rPr>
              <a:t>not for his words but for his ACTIONS</a:t>
            </a:r>
            <a:r>
              <a:rPr lang="en-US" sz="2900" dirty="0">
                <a:solidFill>
                  <a:srgbClr val="EBEBEB"/>
                </a:solidFill>
                <a:effectLst/>
              </a:rPr>
              <a:t>. </a:t>
            </a:r>
          </a:p>
        </p:txBody>
      </p:sp>
      <p:pic>
        <p:nvPicPr>
          <p:cNvPr id="8194" name="Picture 2" descr="Solemnity of Saint Joseph, Spouse of the Blessed Virgin Mary">
            <a:extLst>
              <a:ext uri="{FF2B5EF4-FFF2-40B4-BE49-F238E27FC236}">
                <a16:creationId xmlns:a16="http://schemas.microsoft.com/office/drawing/2014/main" id="{CCFEABE3-4DE1-41DE-8E19-D5F01591E89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tretch/>
        </p:blipFill>
        <p:spPr bwMode="auto">
          <a:xfrm>
            <a:off x="4784725" y="2287611"/>
            <a:ext cx="5195888" cy="2892377"/>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73DD850A-93DC-4D00-9C0C-80C09FA4B911}"/>
              </a:ext>
            </a:extLst>
          </p:cNvPr>
          <p:cNvSpPr>
            <a:spLocks noGrp="1"/>
          </p:cNvSpPr>
          <p:nvPr>
            <p:ph type="body" sz="half" idx="2"/>
          </p:nvPr>
        </p:nvSpPr>
        <p:spPr>
          <a:xfrm>
            <a:off x="643023" y="1628133"/>
            <a:ext cx="6493068" cy="4970629"/>
          </a:xfrm>
        </p:spPr>
        <p:txBody>
          <a:bodyPr vert="horz" lIns="91440" tIns="45720" rIns="91440" bIns="45720" rtlCol="0">
            <a:normAutofit fontScale="92500"/>
          </a:bodyPr>
          <a:lstStyle/>
          <a:p>
            <a:pPr>
              <a:buFont typeface="Wingdings 3" charset="2"/>
              <a:buChar char=""/>
            </a:pPr>
            <a:endParaRPr lang="en-US" dirty="0">
              <a:solidFill>
                <a:srgbClr val="FFFFFF"/>
              </a:solidFill>
            </a:endParaRPr>
          </a:p>
          <a:p>
            <a:pPr fontAlgn="base"/>
            <a:r>
              <a:rPr lang="en-US" sz="2600" dirty="0">
                <a:solidFill>
                  <a:srgbClr val="FFFFFF"/>
                </a:solidFill>
                <a:effectLst/>
              </a:rPr>
              <a:t>Lord, I pray for gifts and talents that will help me to help others. </a:t>
            </a:r>
          </a:p>
          <a:p>
            <a:pPr fontAlgn="base"/>
            <a:r>
              <a:rPr lang="en-US" sz="2600" dirty="0">
                <a:solidFill>
                  <a:srgbClr val="FFFFFF"/>
                </a:solidFill>
                <a:effectLst/>
              </a:rPr>
              <a:t>As I pray for these gifts I know too, that I will need to work hard to develop them; </a:t>
            </a:r>
          </a:p>
          <a:p>
            <a:pPr fontAlgn="base"/>
            <a:r>
              <a:rPr lang="en-US" sz="2600" dirty="0">
                <a:solidFill>
                  <a:srgbClr val="FFFFFF"/>
                </a:solidFill>
                <a:effectLst/>
              </a:rPr>
              <a:t>- to become more patient, </a:t>
            </a:r>
          </a:p>
          <a:p>
            <a:pPr fontAlgn="base"/>
            <a:r>
              <a:rPr lang="en-US" sz="2600" dirty="0">
                <a:solidFill>
                  <a:srgbClr val="FFFFFF"/>
                </a:solidFill>
                <a:effectLst/>
              </a:rPr>
              <a:t>- to grow in wisdom,  </a:t>
            </a:r>
          </a:p>
          <a:p>
            <a:pPr fontAlgn="base"/>
            <a:r>
              <a:rPr lang="en-US" sz="2600" dirty="0">
                <a:solidFill>
                  <a:srgbClr val="FFFFFF"/>
                </a:solidFill>
                <a:effectLst/>
              </a:rPr>
              <a:t>- to be faithful in friendship. </a:t>
            </a:r>
          </a:p>
          <a:p>
            <a:pPr fontAlgn="base"/>
            <a:r>
              <a:rPr lang="en-US" sz="2600" dirty="0">
                <a:solidFill>
                  <a:srgbClr val="FFFFFF"/>
                </a:solidFill>
                <a:effectLst/>
              </a:rPr>
              <a:t>I pray Lord that I may be a person of kind action </a:t>
            </a:r>
            <a:r>
              <a:rPr lang="en-US" sz="2600" dirty="0">
                <a:solidFill>
                  <a:srgbClr val="FFFFFF"/>
                </a:solidFill>
              </a:rPr>
              <a:t>l</a:t>
            </a:r>
            <a:r>
              <a:rPr lang="en-US" sz="2600" dirty="0">
                <a:solidFill>
                  <a:srgbClr val="FFFFFF"/>
                </a:solidFill>
                <a:effectLst/>
              </a:rPr>
              <a:t>ike St. Joseph.</a:t>
            </a:r>
          </a:p>
          <a:p>
            <a:pPr fontAlgn="base"/>
            <a:r>
              <a:rPr lang="en-US" sz="2600" dirty="0">
                <a:effectLst/>
              </a:rPr>
              <a:t>Amen.              </a:t>
            </a:r>
            <a:endParaRPr lang="en-US" sz="2600" dirty="0"/>
          </a:p>
        </p:txBody>
      </p:sp>
      <p:sp>
        <p:nvSpPr>
          <p:cNvPr id="3" name="TextBox 2">
            <a:extLst>
              <a:ext uri="{FF2B5EF4-FFF2-40B4-BE49-F238E27FC236}">
                <a16:creationId xmlns:a16="http://schemas.microsoft.com/office/drawing/2014/main" id="{35269771-6A0D-433A-A2C7-B275437B779F}"/>
              </a:ext>
            </a:extLst>
          </p:cNvPr>
          <p:cNvSpPr txBox="1"/>
          <p:nvPr/>
        </p:nvSpPr>
        <p:spPr>
          <a:xfrm>
            <a:off x="7660448" y="124873"/>
            <a:ext cx="3363310" cy="830997"/>
          </a:xfrm>
          <a:prstGeom prst="rect">
            <a:avLst/>
          </a:prstGeom>
          <a:noFill/>
        </p:spPr>
        <p:txBody>
          <a:bodyPr wrap="square" rtlCol="0">
            <a:spAutoFit/>
          </a:bodyPr>
          <a:lstStyle/>
          <a:p>
            <a:r>
              <a:rPr lang="en-GB" sz="2400" b="1" dirty="0"/>
              <a:t>Wednesday 19</a:t>
            </a:r>
            <a:r>
              <a:rPr lang="en-GB" sz="2400" b="1" baseline="30000" dirty="0"/>
              <a:t>th</a:t>
            </a:r>
            <a:r>
              <a:rPr lang="en-GB" sz="2400" b="1" dirty="0"/>
              <a:t> March.AM. </a:t>
            </a:r>
          </a:p>
        </p:txBody>
      </p:sp>
    </p:spTree>
    <p:extLst>
      <p:ext uri="{BB962C8B-B14F-4D97-AF65-F5344CB8AC3E}">
        <p14:creationId xmlns:p14="http://schemas.microsoft.com/office/powerpoint/2010/main" val="1326720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Are You Speaking With God? - Nicole Crank">
            <a:extLst>
              <a:ext uri="{FF2B5EF4-FFF2-40B4-BE49-F238E27FC236}">
                <a16:creationId xmlns:a16="http://schemas.microsoft.com/office/drawing/2014/main" id="{41E9FE8E-601C-74FA-5D3C-1CAD5831C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25C6E47-3EC6-DB86-CEE9-BCED03A5AAFE}"/>
              </a:ext>
            </a:extLst>
          </p:cNvPr>
          <p:cNvSpPr txBox="1"/>
          <p:nvPr/>
        </p:nvSpPr>
        <p:spPr>
          <a:xfrm>
            <a:off x="130460" y="686115"/>
            <a:ext cx="6542483" cy="6247864"/>
          </a:xfrm>
          <a:prstGeom prst="rect">
            <a:avLst/>
          </a:prstGeom>
          <a:solidFill>
            <a:schemeClr val="tx2">
              <a:lumMod val="75000"/>
              <a:alpha val="45882"/>
            </a:schemeClr>
          </a:solidFill>
        </p:spPr>
        <p:txBody>
          <a:bodyPr wrap="square" rtlCol="0">
            <a:spAutoFit/>
          </a:bodyPr>
          <a:lstStyle/>
          <a:p>
            <a:endParaRPr lang="en-GB" dirty="0"/>
          </a:p>
          <a:p>
            <a:r>
              <a:rPr lang="en-GB" sz="3200" dirty="0"/>
              <a:t>One of the most common ways to pray is Speaking to God.</a:t>
            </a:r>
          </a:p>
          <a:p>
            <a:r>
              <a:rPr lang="en-GB" sz="2000" dirty="0">
                <a:latin typeface="-apple-system"/>
              </a:rPr>
              <a:t>This can include through formal prayers such as the Our Father or the Hail Mary and the Glory Be. </a:t>
            </a:r>
            <a:r>
              <a:rPr lang="en-GB" sz="2000" b="0" i="0" dirty="0">
                <a:effectLst/>
                <a:latin typeface="-apple-system"/>
              </a:rPr>
              <a:t>They help us join our voices with the whole Church</a:t>
            </a:r>
            <a:r>
              <a:rPr lang="en-GB" sz="2000" dirty="0">
                <a:latin typeface="-apple-system"/>
              </a:rPr>
              <a:t>.</a:t>
            </a:r>
            <a:r>
              <a:rPr lang="en-GB" sz="2000" dirty="0">
                <a:latin typeface="Helvetica Neue"/>
              </a:rPr>
              <a:t> We say together. </a:t>
            </a:r>
          </a:p>
          <a:p>
            <a:endParaRPr lang="en-GB" sz="2000" dirty="0">
              <a:latin typeface="Helvetica Neue"/>
            </a:endParaRPr>
          </a:p>
          <a:p>
            <a:r>
              <a:rPr lang="en-GB" sz="2000" dirty="0">
                <a:latin typeface="Helvetica Neue"/>
              </a:rPr>
              <a:t>Our Father, </a:t>
            </a:r>
          </a:p>
          <a:p>
            <a:r>
              <a:rPr lang="en-GB" sz="2000" dirty="0">
                <a:latin typeface="Helvetica Neue"/>
              </a:rPr>
              <a:t>Who art in Heaven, </a:t>
            </a:r>
          </a:p>
          <a:p>
            <a:r>
              <a:rPr lang="en-GB" sz="2000" dirty="0">
                <a:latin typeface="Helvetica Neue"/>
              </a:rPr>
              <a:t>hallowed be Thy name; </a:t>
            </a:r>
          </a:p>
          <a:p>
            <a:r>
              <a:rPr lang="en-GB" sz="2000" dirty="0">
                <a:latin typeface="Helvetica Neue"/>
              </a:rPr>
              <a:t>Thy Kingdom come, </a:t>
            </a:r>
          </a:p>
          <a:p>
            <a:r>
              <a:rPr lang="en-GB" sz="2000" dirty="0">
                <a:latin typeface="Helvetica Neue"/>
              </a:rPr>
              <a:t>Thy will be done on earth as it is in Heaven. </a:t>
            </a:r>
          </a:p>
          <a:p>
            <a:r>
              <a:rPr lang="en-GB" sz="2000" dirty="0">
                <a:latin typeface="Helvetica Neue"/>
              </a:rPr>
              <a:t>Give us this day our daily bread; </a:t>
            </a:r>
          </a:p>
          <a:p>
            <a:r>
              <a:rPr lang="en-GB" sz="2000" dirty="0">
                <a:latin typeface="Helvetica Neue"/>
              </a:rPr>
              <a:t>and forgive us our trespasses </a:t>
            </a:r>
          </a:p>
          <a:p>
            <a:r>
              <a:rPr lang="en-GB" sz="2000" dirty="0">
                <a:latin typeface="Helvetica Neue"/>
              </a:rPr>
              <a:t>as we forgive those who trespass against us; </a:t>
            </a:r>
          </a:p>
          <a:p>
            <a:r>
              <a:rPr lang="en-GB" sz="2000" dirty="0">
                <a:latin typeface="Helvetica Neue"/>
              </a:rPr>
              <a:t>and lead us not into temptation, </a:t>
            </a:r>
          </a:p>
          <a:p>
            <a:r>
              <a:rPr lang="en-GB" sz="2000" dirty="0">
                <a:latin typeface="Helvetica Neue"/>
              </a:rPr>
              <a:t>but deliver us from evil. </a:t>
            </a:r>
          </a:p>
          <a:p>
            <a:r>
              <a:rPr lang="en-GB" sz="2000" dirty="0">
                <a:latin typeface="Helvetica Neue"/>
              </a:rPr>
              <a:t>Amen.</a:t>
            </a:r>
            <a:endParaRPr lang="en-GB" sz="2000" dirty="0">
              <a:latin typeface="-apple-system"/>
            </a:endParaRPr>
          </a:p>
          <a:p>
            <a:r>
              <a:rPr lang="en-GB" dirty="0">
                <a:latin typeface="-apple-system"/>
              </a:rPr>
              <a:t> </a:t>
            </a:r>
          </a:p>
        </p:txBody>
      </p:sp>
      <p:sp>
        <p:nvSpPr>
          <p:cNvPr id="3" name="TextBox 2">
            <a:extLst>
              <a:ext uri="{FF2B5EF4-FFF2-40B4-BE49-F238E27FC236}">
                <a16:creationId xmlns:a16="http://schemas.microsoft.com/office/drawing/2014/main" id="{152801B9-372F-0A91-5AF1-014008FA8B5A}"/>
              </a:ext>
            </a:extLst>
          </p:cNvPr>
          <p:cNvSpPr txBox="1"/>
          <p:nvPr/>
        </p:nvSpPr>
        <p:spPr>
          <a:xfrm>
            <a:off x="152400" y="0"/>
            <a:ext cx="7326044" cy="707886"/>
          </a:xfrm>
          <a:prstGeom prst="rect">
            <a:avLst/>
          </a:prstGeom>
          <a:noFill/>
        </p:spPr>
        <p:txBody>
          <a:bodyPr wrap="none" rtlCol="0">
            <a:spAutoFit/>
          </a:bodyPr>
          <a:lstStyle/>
          <a:p>
            <a:r>
              <a:rPr lang="en-GB" sz="4000" dirty="0"/>
              <a:t>Wednesday 19</a:t>
            </a:r>
            <a:r>
              <a:rPr lang="en-GB" sz="4000" baseline="30000" dirty="0"/>
              <a:t>th</a:t>
            </a:r>
            <a:r>
              <a:rPr lang="en-GB" sz="4000" dirty="0"/>
              <a:t> March. PM. </a:t>
            </a:r>
          </a:p>
        </p:txBody>
      </p:sp>
      <p:sp>
        <p:nvSpPr>
          <p:cNvPr id="5" name="TextBox 4">
            <a:extLst>
              <a:ext uri="{FF2B5EF4-FFF2-40B4-BE49-F238E27FC236}">
                <a16:creationId xmlns:a16="http://schemas.microsoft.com/office/drawing/2014/main" id="{F656A6B6-6DE6-8EDD-5660-654E133CCD33}"/>
              </a:ext>
            </a:extLst>
          </p:cNvPr>
          <p:cNvSpPr txBox="1"/>
          <p:nvPr/>
        </p:nvSpPr>
        <p:spPr>
          <a:xfrm>
            <a:off x="7438783" y="686115"/>
            <a:ext cx="4637315" cy="4524315"/>
          </a:xfrm>
          <a:prstGeom prst="rect">
            <a:avLst/>
          </a:prstGeom>
          <a:solidFill>
            <a:schemeClr val="tx2">
              <a:lumMod val="25000"/>
              <a:alpha val="45098"/>
            </a:schemeClr>
          </a:solidFill>
        </p:spPr>
        <p:txBody>
          <a:bodyPr wrap="square">
            <a:spAutoFit/>
          </a:bodyPr>
          <a:lstStyle/>
          <a:p>
            <a:r>
              <a:rPr lang="en-GB" sz="2400" dirty="0">
                <a:latin typeface="-apple-system"/>
              </a:rPr>
              <a:t>Night prayer can be a really peaceful way to end the day. It helps us let go of the cares of the day and put ourselves in our Lord’s gentle care.  You may wish to learn and recite this night prayer from the Liturgy of the Hours. </a:t>
            </a:r>
          </a:p>
          <a:p>
            <a:endParaRPr lang="en-GB" sz="2400" i="1" dirty="0">
              <a:latin typeface="-apple-system"/>
            </a:endParaRPr>
          </a:p>
          <a:p>
            <a:r>
              <a:rPr lang="en-GB" sz="2400" i="1" dirty="0">
                <a:latin typeface="-apple-system"/>
              </a:rPr>
              <a:t>Protect us Lord, as we stay awake, watch over us as we sleep, that awake we may keep watch with Christ and asleep rest in His peace.</a:t>
            </a:r>
            <a:endParaRPr lang="en-GB" sz="2400" dirty="0">
              <a:latin typeface="-apple-system"/>
            </a:endParaRPr>
          </a:p>
        </p:txBody>
      </p:sp>
    </p:spTree>
    <p:extLst>
      <p:ext uri="{BB962C8B-B14F-4D97-AF65-F5344CB8AC3E}">
        <p14:creationId xmlns:p14="http://schemas.microsoft.com/office/powerpoint/2010/main" val="3867404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arch 18, 2020 | Pray for Others - CommonSpirit Health | Mission">
            <a:extLst>
              <a:ext uri="{FF2B5EF4-FFF2-40B4-BE49-F238E27FC236}">
                <a16:creationId xmlns:a16="http://schemas.microsoft.com/office/drawing/2014/main" id="{ADDE469B-F757-1A95-66E1-DAF49AC1EE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8A1CF07-D639-5F89-E854-12AA0E795C3B}"/>
              </a:ext>
            </a:extLst>
          </p:cNvPr>
          <p:cNvSpPr txBox="1"/>
          <p:nvPr/>
        </p:nvSpPr>
        <p:spPr>
          <a:xfrm>
            <a:off x="265068" y="640913"/>
            <a:ext cx="10032819" cy="6217087"/>
          </a:xfrm>
          <a:prstGeom prst="rect">
            <a:avLst/>
          </a:prstGeom>
          <a:solidFill>
            <a:srgbClr val="325948">
              <a:alpha val="43922"/>
            </a:srgbClr>
          </a:solidFill>
        </p:spPr>
        <p:txBody>
          <a:bodyPr wrap="square" rtlCol="0">
            <a:spAutoFit/>
          </a:bodyPr>
          <a:lstStyle/>
          <a:p>
            <a:pPr algn="l"/>
            <a:r>
              <a:rPr lang="en-GB" sz="2000" b="0" i="0" dirty="0">
                <a:effectLst/>
                <a:latin typeface="-apple-system"/>
              </a:rPr>
              <a:t>Intercessory prayer is a way to ask God to help others. We can pray for anyone in need—family, friends, strangers, or even the world. </a:t>
            </a:r>
          </a:p>
          <a:p>
            <a:pPr algn="l"/>
            <a:endParaRPr lang="en-GB" sz="2000" b="0" i="0" dirty="0">
              <a:effectLst/>
              <a:latin typeface="-apple-system"/>
            </a:endParaRPr>
          </a:p>
          <a:p>
            <a:pPr algn="l"/>
            <a:r>
              <a:rPr lang="en-GB" sz="2000" b="0" i="0" dirty="0">
                <a:effectLst/>
                <a:latin typeface="-apple-system"/>
              </a:rPr>
              <a:t>Intercessory prayer builds spiritual solidarity. It reminds us that we are part of a larger community of faith. </a:t>
            </a:r>
          </a:p>
          <a:p>
            <a:pPr algn="l"/>
            <a:endParaRPr lang="en-GB" sz="2000" dirty="0">
              <a:latin typeface="-apple-system"/>
            </a:endParaRPr>
          </a:p>
          <a:p>
            <a:pPr marL="285750" indent="-285750" algn="l">
              <a:buFont typeface="Arial" panose="020B0604020202020204" pitchFamily="34" charset="0"/>
              <a:buChar char="•"/>
            </a:pPr>
            <a:r>
              <a:rPr lang="en-GB" sz="2000" b="0" i="0" dirty="0">
                <a:effectLst/>
                <a:latin typeface="-apple-system"/>
              </a:rPr>
              <a:t>Let us pray for those that we know who are sick. We pray for Pope Francis as he continues to be unwell. We pray for his recovery and for the peace of Jesus. </a:t>
            </a:r>
          </a:p>
          <a:p>
            <a:pPr marL="285750" indent="-285750" algn="l">
              <a:buFont typeface="Arial" panose="020B0604020202020204" pitchFamily="34" charset="0"/>
              <a:buChar char="•"/>
            </a:pPr>
            <a:endParaRPr lang="en-GB" sz="2000" dirty="0">
              <a:latin typeface="-apple-system"/>
            </a:endParaRPr>
          </a:p>
          <a:p>
            <a:pPr marL="285750" indent="-285750" algn="l">
              <a:buFont typeface="Arial" panose="020B0604020202020204" pitchFamily="34" charset="0"/>
              <a:buChar char="•"/>
            </a:pPr>
            <a:r>
              <a:rPr lang="en-GB" sz="2000" b="0" i="0" dirty="0">
                <a:effectLst/>
                <a:latin typeface="-apple-system"/>
              </a:rPr>
              <a:t>We make our own private prayers for people we know and love, in our hearts in a fe</a:t>
            </a:r>
            <a:r>
              <a:rPr lang="en-GB" sz="2000" dirty="0">
                <a:latin typeface="-apple-system"/>
              </a:rPr>
              <a:t>w moments of silence. </a:t>
            </a:r>
          </a:p>
          <a:p>
            <a:pPr marL="285750" indent="-285750" algn="l">
              <a:buFont typeface="Arial" panose="020B0604020202020204" pitchFamily="34" charset="0"/>
              <a:buChar char="•"/>
            </a:pPr>
            <a:endParaRPr lang="en-GB" sz="2000" b="0" i="0" dirty="0">
              <a:effectLst/>
              <a:latin typeface="-apple-system"/>
            </a:endParaRPr>
          </a:p>
          <a:p>
            <a:pPr marL="285750" indent="-285750" algn="l">
              <a:buFont typeface="Arial" panose="020B0604020202020204" pitchFamily="34" charset="0"/>
              <a:buChar char="•"/>
            </a:pPr>
            <a:r>
              <a:rPr lang="en-GB" sz="2000" dirty="0">
                <a:latin typeface="-apple-system"/>
              </a:rPr>
              <a:t>We ask for the prayers of Mary Mother of Jesus to intercede for us as we say,</a:t>
            </a:r>
          </a:p>
          <a:p>
            <a:pPr marL="285750" indent="-285750" algn="l">
              <a:buFont typeface="Arial" panose="020B0604020202020204" pitchFamily="34" charset="0"/>
              <a:buChar char="•"/>
            </a:pPr>
            <a:endParaRPr lang="en-GB" sz="2000" b="0" i="0" dirty="0">
              <a:effectLst/>
              <a:latin typeface="-apple-system"/>
            </a:endParaRPr>
          </a:p>
          <a:p>
            <a:pPr marL="285750" indent="-285750" algn="l">
              <a:buFont typeface="Arial" panose="020B0604020202020204" pitchFamily="34" charset="0"/>
              <a:buChar char="•"/>
            </a:pPr>
            <a:r>
              <a:rPr lang="en-GB" sz="2000" b="0" i="0" dirty="0">
                <a:effectLst/>
                <a:latin typeface="-apple-system"/>
              </a:rPr>
              <a:t>Hail Mary full of Grace, the Lord is with thee.</a:t>
            </a:r>
            <a:br>
              <a:rPr lang="en-GB" sz="2000" dirty="0">
                <a:latin typeface="-apple-system"/>
              </a:rPr>
            </a:br>
            <a:r>
              <a:rPr lang="en-GB" sz="2000" b="0" i="0" dirty="0">
                <a:effectLst/>
                <a:latin typeface="-apple-system"/>
              </a:rPr>
              <a:t>Blessed are thou amongst women and blessed is the fruit of thy womb Jesus.</a:t>
            </a:r>
            <a:br>
              <a:rPr lang="en-GB" sz="2000" dirty="0">
                <a:latin typeface="-apple-system"/>
              </a:rPr>
            </a:br>
            <a:r>
              <a:rPr lang="en-GB" sz="2000" b="0" i="0" dirty="0">
                <a:effectLst/>
                <a:latin typeface="-apple-system"/>
              </a:rPr>
              <a:t>Holy Mary Mother of God,</a:t>
            </a:r>
            <a:br>
              <a:rPr lang="en-GB" sz="2000" dirty="0">
                <a:latin typeface="-apple-system"/>
              </a:rPr>
            </a:br>
            <a:r>
              <a:rPr lang="en-GB" sz="2000" b="0" i="0" dirty="0">
                <a:effectLst/>
                <a:latin typeface="-apple-system"/>
              </a:rPr>
              <a:t>pray for us sinners now and at the hour of our death</a:t>
            </a:r>
            <a:br>
              <a:rPr lang="en-GB" sz="2000" dirty="0">
                <a:latin typeface="-apple-system"/>
              </a:rPr>
            </a:br>
            <a:r>
              <a:rPr lang="en-GB" sz="2000" b="0" i="0" dirty="0">
                <a:effectLst/>
                <a:latin typeface="-apple-system"/>
              </a:rPr>
              <a:t>Amen.</a:t>
            </a:r>
          </a:p>
          <a:p>
            <a:endParaRPr lang="en-GB" dirty="0"/>
          </a:p>
        </p:txBody>
      </p:sp>
      <p:sp>
        <p:nvSpPr>
          <p:cNvPr id="5" name="TextBox 4">
            <a:extLst>
              <a:ext uri="{FF2B5EF4-FFF2-40B4-BE49-F238E27FC236}">
                <a16:creationId xmlns:a16="http://schemas.microsoft.com/office/drawing/2014/main" id="{ED5DB74A-CA26-3067-B01F-D2FFE1B7D8D8}"/>
              </a:ext>
            </a:extLst>
          </p:cNvPr>
          <p:cNvSpPr txBox="1"/>
          <p:nvPr/>
        </p:nvSpPr>
        <p:spPr>
          <a:xfrm>
            <a:off x="489857" y="163286"/>
            <a:ext cx="7859844" cy="523220"/>
          </a:xfrm>
          <a:prstGeom prst="rect">
            <a:avLst/>
          </a:prstGeom>
          <a:noFill/>
        </p:spPr>
        <p:txBody>
          <a:bodyPr wrap="none" rtlCol="0">
            <a:spAutoFit/>
          </a:bodyPr>
          <a:lstStyle/>
          <a:p>
            <a:r>
              <a:rPr lang="en-GB" sz="2800" dirty="0"/>
              <a:t>Thursday 20</a:t>
            </a:r>
            <a:r>
              <a:rPr lang="en-GB" sz="2800" baseline="30000" dirty="0"/>
              <a:t>th</a:t>
            </a:r>
            <a:r>
              <a:rPr lang="en-GB" sz="2800" dirty="0"/>
              <a:t> March. AM. Praying for others. </a:t>
            </a:r>
          </a:p>
        </p:txBody>
      </p:sp>
    </p:spTree>
    <p:extLst>
      <p:ext uri="{BB962C8B-B14F-4D97-AF65-F5344CB8AC3E}">
        <p14:creationId xmlns:p14="http://schemas.microsoft.com/office/powerpoint/2010/main" val="425206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March 18, 2020 | Pray for Others - CommonSpirit Health | Mission">
            <a:extLst>
              <a:ext uri="{FF2B5EF4-FFF2-40B4-BE49-F238E27FC236}">
                <a16:creationId xmlns:a16="http://schemas.microsoft.com/office/drawing/2014/main" id="{F66C7742-1173-4807-BF55-11BA892E2C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D7B98C8-7582-8D9D-60B3-446159043FE2}"/>
              </a:ext>
            </a:extLst>
          </p:cNvPr>
          <p:cNvSpPr txBox="1"/>
          <p:nvPr/>
        </p:nvSpPr>
        <p:spPr>
          <a:xfrm>
            <a:off x="707571" y="264444"/>
            <a:ext cx="10552889" cy="523220"/>
          </a:xfrm>
          <a:prstGeom prst="rect">
            <a:avLst/>
          </a:prstGeom>
          <a:noFill/>
        </p:spPr>
        <p:txBody>
          <a:bodyPr wrap="none" rtlCol="0">
            <a:spAutoFit/>
          </a:bodyPr>
          <a:lstStyle/>
          <a:p>
            <a:r>
              <a:rPr lang="en-GB" sz="2800" dirty="0"/>
              <a:t>Thursday 20</a:t>
            </a:r>
            <a:r>
              <a:rPr lang="en-GB" sz="2800" baseline="30000" dirty="0"/>
              <a:t>th</a:t>
            </a:r>
            <a:r>
              <a:rPr lang="en-GB" sz="2800" dirty="0"/>
              <a:t> March.PM.  Praying for others. Prayers of Hope</a:t>
            </a:r>
          </a:p>
        </p:txBody>
      </p:sp>
      <p:sp>
        <p:nvSpPr>
          <p:cNvPr id="5" name="TextBox 4">
            <a:extLst>
              <a:ext uri="{FF2B5EF4-FFF2-40B4-BE49-F238E27FC236}">
                <a16:creationId xmlns:a16="http://schemas.microsoft.com/office/drawing/2014/main" id="{1CBFD098-FAF2-49A2-BBE3-48B428B5DCC0}"/>
              </a:ext>
            </a:extLst>
          </p:cNvPr>
          <p:cNvSpPr txBox="1"/>
          <p:nvPr/>
        </p:nvSpPr>
        <p:spPr>
          <a:xfrm>
            <a:off x="707571" y="981149"/>
            <a:ext cx="9521814" cy="5456622"/>
          </a:xfrm>
          <a:prstGeom prst="rect">
            <a:avLst/>
          </a:prstGeom>
          <a:solidFill>
            <a:srgbClr val="580B09">
              <a:alpha val="69020"/>
            </a:srgbClr>
          </a:solidFill>
        </p:spPr>
        <p:txBody>
          <a:bodyPr wrap="square">
            <a:spAutoFit/>
          </a:bodyPr>
          <a:lstStyle/>
          <a:p>
            <a:pPr>
              <a:lnSpc>
                <a:spcPct val="115000"/>
              </a:lnSpc>
              <a:spcAft>
                <a:spcPts val="800"/>
              </a:spcAft>
            </a:pPr>
            <a:r>
              <a:rPr lang="en-GB" sz="1800" kern="100" dirty="0">
                <a:effectLst/>
                <a:latin typeface="Aptos"/>
                <a:ea typeface="Aptos"/>
                <a:cs typeface="Times New Roman" panose="02020603050405020304" pitchFamily="18" charset="0"/>
              </a:rPr>
              <a:t>We pray for peace around the world. We especially pray for Ukraine and Gaza. Let all who are homeless be sheltered, let the hungry be fed, let the thirsty be filled. Let everyone who is alone be filled with the Holy Spirit. </a:t>
            </a:r>
          </a:p>
          <a:p>
            <a:pPr>
              <a:lnSpc>
                <a:spcPct val="115000"/>
              </a:lnSpc>
              <a:spcAft>
                <a:spcPts val="800"/>
              </a:spcAft>
            </a:pPr>
            <a:r>
              <a:rPr lang="en-GB" sz="1800" kern="100" dirty="0">
                <a:effectLst/>
                <a:latin typeface="Aptos"/>
                <a:ea typeface="Aptos"/>
                <a:cs typeface="Times New Roman" panose="02020603050405020304" pitchFamily="18" charset="0"/>
              </a:rPr>
              <a:t>Amen</a:t>
            </a:r>
          </a:p>
          <a:p>
            <a:pPr>
              <a:lnSpc>
                <a:spcPct val="115000"/>
              </a:lnSpc>
              <a:spcAft>
                <a:spcPts val="800"/>
              </a:spcAft>
            </a:pPr>
            <a:r>
              <a:rPr lang="en-GB" sz="1800" kern="100" dirty="0">
                <a:effectLst/>
                <a:latin typeface="Aptos"/>
                <a:ea typeface="Aptos"/>
                <a:cs typeface="Times New Roman" panose="02020603050405020304" pitchFamily="18" charset="0"/>
              </a:rPr>
              <a:t>(Maisie Year 8)</a:t>
            </a:r>
          </a:p>
          <a:p>
            <a:pPr>
              <a:lnSpc>
                <a:spcPct val="115000"/>
              </a:lnSpc>
              <a:spcAft>
                <a:spcPts val="800"/>
              </a:spcAft>
            </a:pPr>
            <a:r>
              <a:rPr lang="en-GB" sz="1800" kern="100" dirty="0">
                <a:effectLst/>
                <a:latin typeface="Aptos"/>
                <a:ea typeface="Aptos"/>
                <a:cs typeface="Times New Roman" panose="02020603050405020304" pitchFamily="18" charset="0"/>
              </a:rPr>
              <a:t>We hope for everyone to experience having a home, food and clean water. We hope that nobody in the world has to feel the stress or pain of homelessness and starvation. </a:t>
            </a:r>
          </a:p>
          <a:p>
            <a:pPr>
              <a:lnSpc>
                <a:spcPct val="115000"/>
              </a:lnSpc>
              <a:spcAft>
                <a:spcPts val="800"/>
              </a:spcAft>
            </a:pPr>
            <a:r>
              <a:rPr lang="en-GB" sz="1800" kern="100" dirty="0">
                <a:effectLst/>
                <a:latin typeface="Aptos"/>
                <a:ea typeface="Aptos"/>
                <a:cs typeface="Times New Roman" panose="02020603050405020304" pitchFamily="18" charset="0"/>
              </a:rPr>
              <a:t>Amen</a:t>
            </a:r>
          </a:p>
          <a:p>
            <a:pPr>
              <a:lnSpc>
                <a:spcPct val="115000"/>
              </a:lnSpc>
              <a:spcAft>
                <a:spcPts val="800"/>
              </a:spcAft>
            </a:pPr>
            <a:r>
              <a:rPr lang="en-GB" sz="1800" kern="100" dirty="0">
                <a:effectLst/>
                <a:latin typeface="Aptos"/>
                <a:ea typeface="Aptos"/>
                <a:cs typeface="Times New Roman" panose="02020603050405020304" pitchFamily="18" charset="0"/>
              </a:rPr>
              <a:t>(Elsie Year 8)</a:t>
            </a:r>
          </a:p>
          <a:p>
            <a:pPr>
              <a:lnSpc>
                <a:spcPct val="115000"/>
              </a:lnSpc>
              <a:spcAft>
                <a:spcPts val="800"/>
              </a:spcAft>
            </a:pPr>
            <a:r>
              <a:rPr lang="en-GB" sz="1800" kern="100" dirty="0">
                <a:effectLst/>
                <a:latin typeface="Aptos"/>
                <a:ea typeface="Aptos"/>
                <a:cs typeface="Times New Roman" panose="02020603050405020304" pitchFamily="18" charset="0"/>
              </a:rPr>
              <a:t>Dear God,</a:t>
            </a:r>
          </a:p>
          <a:p>
            <a:pPr>
              <a:lnSpc>
                <a:spcPct val="115000"/>
              </a:lnSpc>
              <a:spcAft>
                <a:spcPts val="800"/>
              </a:spcAft>
            </a:pPr>
            <a:r>
              <a:rPr lang="en-GB" sz="1800" kern="100" dirty="0">
                <a:effectLst/>
                <a:latin typeface="Aptos"/>
                <a:ea typeface="Aptos"/>
                <a:cs typeface="Times New Roman" panose="02020603050405020304" pitchFamily="18" charset="0"/>
              </a:rPr>
              <a:t>Please help those who are in countries where their homes are being destroyed and they have no where to go. Please protect them so that they find safely and hope of a better tomorrow. </a:t>
            </a:r>
          </a:p>
          <a:p>
            <a:pPr>
              <a:lnSpc>
                <a:spcPct val="115000"/>
              </a:lnSpc>
              <a:spcAft>
                <a:spcPts val="800"/>
              </a:spcAft>
            </a:pPr>
            <a:r>
              <a:rPr lang="en-GB" sz="1800" kern="100" dirty="0">
                <a:effectLst/>
                <a:latin typeface="Aptos"/>
                <a:ea typeface="Aptos"/>
                <a:cs typeface="Times New Roman" panose="02020603050405020304" pitchFamily="18" charset="0"/>
              </a:rPr>
              <a:t>Amen</a:t>
            </a:r>
          </a:p>
          <a:p>
            <a:pPr>
              <a:lnSpc>
                <a:spcPct val="115000"/>
              </a:lnSpc>
              <a:spcAft>
                <a:spcPts val="800"/>
              </a:spcAft>
            </a:pPr>
            <a:r>
              <a:rPr lang="en-GB" sz="1800" kern="100" dirty="0">
                <a:effectLst/>
                <a:latin typeface="Aptos"/>
                <a:ea typeface="Aptos"/>
                <a:cs typeface="Times New Roman" panose="02020603050405020304" pitchFamily="18" charset="0"/>
              </a:rPr>
              <a:t>(Ava Year 8)</a:t>
            </a:r>
          </a:p>
        </p:txBody>
      </p:sp>
    </p:spTree>
    <p:extLst>
      <p:ext uri="{BB962C8B-B14F-4D97-AF65-F5344CB8AC3E}">
        <p14:creationId xmlns:p14="http://schemas.microsoft.com/office/powerpoint/2010/main" val="3408921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4th Sunday of Lent – West County Lutheran Church">
            <a:extLst>
              <a:ext uri="{FF2B5EF4-FFF2-40B4-BE49-F238E27FC236}">
                <a16:creationId xmlns:a16="http://schemas.microsoft.com/office/drawing/2014/main" id="{4EAECD67-D92C-0A10-F90D-871F2FC05A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8078" b="-2"/>
          <a:stretch/>
        </p:blipFill>
        <p:spPr bwMode="auto">
          <a:xfrm>
            <a:off x="359229" y="3842660"/>
            <a:ext cx="3191535" cy="259079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B278E61-66EC-3B14-6866-AF30FB91858D}"/>
              </a:ext>
            </a:extLst>
          </p:cNvPr>
          <p:cNvSpPr txBox="1"/>
          <p:nvPr/>
        </p:nvSpPr>
        <p:spPr>
          <a:xfrm>
            <a:off x="359229" y="898099"/>
            <a:ext cx="5866457" cy="2031325"/>
          </a:xfrm>
          <a:prstGeom prst="rect">
            <a:avLst/>
          </a:prstGeom>
          <a:solidFill>
            <a:schemeClr val="bg2"/>
          </a:solidFill>
        </p:spPr>
        <p:txBody>
          <a:bodyPr wrap="square">
            <a:spAutoFit/>
          </a:bodyPr>
          <a:lstStyle/>
          <a:p>
            <a:pPr algn="l"/>
            <a:r>
              <a:rPr lang="en-GB" b="0" i="0" dirty="0">
                <a:effectLst/>
                <a:latin typeface="-apple-system"/>
              </a:rPr>
              <a:t>Another way we can </a:t>
            </a:r>
            <a:r>
              <a:rPr lang="en-GB" dirty="0">
                <a:latin typeface="-apple-system"/>
              </a:rPr>
              <a:t>pray during Lent is by saying thank you.</a:t>
            </a:r>
            <a:r>
              <a:rPr lang="en-GB" b="0" i="0" dirty="0">
                <a:effectLst/>
                <a:latin typeface="-apple-system"/>
              </a:rPr>
              <a:t> </a:t>
            </a:r>
          </a:p>
          <a:p>
            <a:pPr algn="l"/>
            <a:r>
              <a:rPr lang="en-GB" b="0" i="0" dirty="0">
                <a:effectLst/>
                <a:latin typeface="-apple-system"/>
              </a:rPr>
              <a:t>When we express thanks, we’re recognizing God’s role in the events and blessings of our lives. </a:t>
            </a:r>
            <a:r>
              <a:rPr lang="en-GB" dirty="0">
                <a:latin typeface="-apple-system"/>
              </a:rPr>
              <a:t>Perhaps during Lent you can make a commitment to paying attention to your blessings. </a:t>
            </a:r>
          </a:p>
          <a:p>
            <a:r>
              <a:rPr lang="en-GB" dirty="0">
                <a:latin typeface="-apple-system"/>
              </a:rPr>
              <a:t>It could be as simple as noting down three things you’re thankful for every day. </a:t>
            </a:r>
            <a:endParaRPr lang="en-GB" b="0" i="0" dirty="0">
              <a:effectLst/>
              <a:latin typeface="-apple-system"/>
            </a:endParaRPr>
          </a:p>
        </p:txBody>
      </p:sp>
      <p:sp>
        <p:nvSpPr>
          <p:cNvPr id="4" name="TextBox 3">
            <a:extLst>
              <a:ext uri="{FF2B5EF4-FFF2-40B4-BE49-F238E27FC236}">
                <a16:creationId xmlns:a16="http://schemas.microsoft.com/office/drawing/2014/main" id="{EF44004D-793B-3C9B-EF64-59454A4BF448}"/>
              </a:ext>
            </a:extLst>
          </p:cNvPr>
          <p:cNvSpPr txBox="1"/>
          <p:nvPr/>
        </p:nvSpPr>
        <p:spPr>
          <a:xfrm>
            <a:off x="3670507" y="3328509"/>
            <a:ext cx="8360226" cy="3416320"/>
          </a:xfrm>
          <a:prstGeom prst="rect">
            <a:avLst/>
          </a:prstGeom>
          <a:solidFill>
            <a:srgbClr val="764674">
              <a:alpha val="54118"/>
            </a:srgbClr>
          </a:solidFill>
        </p:spPr>
        <p:txBody>
          <a:bodyPr wrap="square">
            <a:spAutoFit/>
          </a:bodyPr>
          <a:lstStyle/>
          <a:p>
            <a:r>
              <a:rPr lang="en-GB" b="0" i="0" dirty="0">
                <a:effectLst/>
                <a:latin typeface="-apple-system"/>
              </a:rPr>
              <a:t>Why not start a prayer journal? </a:t>
            </a:r>
          </a:p>
          <a:p>
            <a:endParaRPr lang="en-GB" dirty="0">
              <a:latin typeface="-apple-system"/>
            </a:endParaRPr>
          </a:p>
          <a:p>
            <a:pPr algn="l"/>
            <a:r>
              <a:rPr lang="en-GB" b="0" i="0" dirty="0">
                <a:effectLst/>
                <a:latin typeface="-apple-system"/>
              </a:rPr>
              <a:t>A prayer journal is a great way to stay focused during prayer. It is easy to get distracted while praying. </a:t>
            </a:r>
          </a:p>
          <a:p>
            <a:pPr algn="l"/>
            <a:r>
              <a:rPr lang="en-GB" b="0" i="0" dirty="0">
                <a:effectLst/>
                <a:latin typeface="-apple-system"/>
              </a:rPr>
              <a:t>Writing in a prayer journal helps slow down your thoughts.</a:t>
            </a:r>
          </a:p>
          <a:p>
            <a:pPr algn="l"/>
            <a:r>
              <a:rPr lang="en-GB" b="0" i="0" dirty="0">
                <a:effectLst/>
                <a:latin typeface="-apple-system"/>
              </a:rPr>
              <a:t> It gives you a clear way to express what is on your heart.</a:t>
            </a:r>
          </a:p>
          <a:p>
            <a:pPr algn="l"/>
            <a:r>
              <a:rPr lang="en-GB" b="0" i="0" dirty="0">
                <a:effectLst/>
                <a:latin typeface="-apple-system"/>
              </a:rPr>
              <a:t>When you write down your thoughts, you may begin to understand things in a new way. This can help you grow closer to God.</a:t>
            </a:r>
          </a:p>
          <a:p>
            <a:pPr algn="l"/>
            <a:r>
              <a:rPr lang="en-GB" b="0" i="0" dirty="0">
                <a:effectLst/>
                <a:latin typeface="-apple-system"/>
              </a:rPr>
              <a:t>A prayer journal can also bring comfort. When you are feeling lost or struggling, you can read past entries. You can see how God has been with you before. This can remind you that He is always with you, even when life is hard.</a:t>
            </a:r>
          </a:p>
          <a:p>
            <a:pPr algn="l"/>
            <a:r>
              <a:rPr lang="en-GB" dirty="0">
                <a:latin typeface="-apple-system"/>
              </a:rPr>
              <a:t>K</a:t>
            </a:r>
            <a:r>
              <a:rPr lang="en-GB" b="0" i="0" dirty="0">
                <a:effectLst/>
                <a:latin typeface="-apple-system"/>
              </a:rPr>
              <a:t>eeping a prayer journal is a simple but meaningful </a:t>
            </a:r>
            <a:r>
              <a:rPr lang="en-GB" dirty="0">
                <a:latin typeface="-apple-system"/>
              </a:rPr>
              <a:t>way of praying during Lent</a:t>
            </a:r>
            <a:r>
              <a:rPr lang="en-GB" b="0" i="0" dirty="0">
                <a:effectLst/>
                <a:latin typeface="-apple-system"/>
              </a:rPr>
              <a:t>. </a:t>
            </a:r>
          </a:p>
        </p:txBody>
      </p:sp>
      <p:pic>
        <p:nvPicPr>
          <p:cNvPr id="5" name="Picture 4" descr="A quote on a white background&#10;&#10;AI-generated content may be incorrect.">
            <a:extLst>
              <a:ext uri="{FF2B5EF4-FFF2-40B4-BE49-F238E27FC236}">
                <a16:creationId xmlns:a16="http://schemas.microsoft.com/office/drawing/2014/main" id="{DAA75BB5-F5AC-6030-B414-426CD6F88D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5648" y="228600"/>
            <a:ext cx="5141467" cy="2892075"/>
          </a:xfrm>
          <a:prstGeom prst="rect">
            <a:avLst/>
          </a:prstGeom>
        </p:spPr>
      </p:pic>
      <p:sp>
        <p:nvSpPr>
          <p:cNvPr id="6" name="TextBox 5">
            <a:extLst>
              <a:ext uri="{FF2B5EF4-FFF2-40B4-BE49-F238E27FC236}">
                <a16:creationId xmlns:a16="http://schemas.microsoft.com/office/drawing/2014/main" id="{670F1585-4634-B8CC-78AD-E958F8EE3860}"/>
              </a:ext>
            </a:extLst>
          </p:cNvPr>
          <p:cNvSpPr txBox="1"/>
          <p:nvPr/>
        </p:nvSpPr>
        <p:spPr>
          <a:xfrm>
            <a:off x="359229" y="228600"/>
            <a:ext cx="6312947" cy="461665"/>
          </a:xfrm>
          <a:prstGeom prst="rect">
            <a:avLst/>
          </a:prstGeom>
          <a:noFill/>
        </p:spPr>
        <p:txBody>
          <a:bodyPr wrap="none" rtlCol="0">
            <a:spAutoFit/>
          </a:bodyPr>
          <a:lstStyle/>
          <a:p>
            <a:r>
              <a:rPr lang="en-GB" sz="2400" dirty="0"/>
              <a:t>Friday 21</a:t>
            </a:r>
            <a:r>
              <a:rPr lang="en-GB" sz="2400" baseline="30000" dirty="0"/>
              <a:t>st</a:t>
            </a:r>
            <a:r>
              <a:rPr lang="en-GB" sz="2400" dirty="0"/>
              <a:t> March. AM. Gratitude Prayers. </a:t>
            </a:r>
          </a:p>
        </p:txBody>
      </p:sp>
    </p:spTree>
    <p:extLst>
      <p:ext uri="{BB962C8B-B14F-4D97-AF65-F5344CB8AC3E}">
        <p14:creationId xmlns:p14="http://schemas.microsoft.com/office/powerpoint/2010/main" val="2993182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re You Speaking With God? - Nicole Crank">
            <a:extLst>
              <a:ext uri="{FF2B5EF4-FFF2-40B4-BE49-F238E27FC236}">
                <a16:creationId xmlns:a16="http://schemas.microsoft.com/office/drawing/2014/main" id="{2D96DCE5-11C2-BAA3-FF88-B2D0970345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856101D-819E-F90F-AB6E-0CD58552C276}"/>
              </a:ext>
            </a:extLst>
          </p:cNvPr>
          <p:cNvSpPr txBox="1"/>
          <p:nvPr/>
        </p:nvSpPr>
        <p:spPr>
          <a:xfrm>
            <a:off x="653143" y="1988709"/>
            <a:ext cx="8055429" cy="4401205"/>
          </a:xfrm>
          <a:prstGeom prst="rect">
            <a:avLst/>
          </a:prstGeom>
          <a:solidFill>
            <a:schemeClr val="bg1">
              <a:alpha val="32941"/>
            </a:schemeClr>
          </a:solidFill>
        </p:spPr>
        <p:txBody>
          <a:bodyPr wrap="square">
            <a:spAutoFit/>
          </a:bodyPr>
          <a:lstStyle/>
          <a:p>
            <a:pPr algn="l">
              <a:buFont typeface="+mj-lt"/>
              <a:buAutoNum type="arabicPeriod"/>
            </a:pPr>
            <a:r>
              <a:rPr lang="en-GB" sz="2000" b="0" i="0" dirty="0">
                <a:effectLst/>
                <a:latin typeface="-apple-system"/>
              </a:rPr>
              <a:t>Find a comfortable and quiet place.</a:t>
            </a:r>
          </a:p>
          <a:p>
            <a:pPr algn="l">
              <a:buFont typeface="+mj-lt"/>
              <a:buAutoNum type="arabicPeriod"/>
            </a:pPr>
            <a:r>
              <a:rPr lang="en-GB" sz="2000" b="0" i="0" dirty="0">
                <a:effectLst/>
                <a:latin typeface="-apple-system"/>
              </a:rPr>
              <a:t>Make the Sign of the Cross.</a:t>
            </a:r>
          </a:p>
          <a:p>
            <a:pPr algn="l">
              <a:buFont typeface="+mj-lt"/>
              <a:buAutoNum type="arabicPeriod"/>
            </a:pPr>
            <a:r>
              <a:rPr lang="en-GB" sz="2000" b="0" i="0" dirty="0">
                <a:effectLst/>
                <a:latin typeface="-apple-system"/>
              </a:rPr>
              <a:t>Ask God to show you where He was present in your day.</a:t>
            </a:r>
          </a:p>
          <a:p>
            <a:pPr algn="l">
              <a:buFont typeface="+mj-lt"/>
              <a:buAutoNum type="arabicPeriod"/>
            </a:pPr>
            <a:r>
              <a:rPr lang="en-GB" sz="2000" b="0" i="0" dirty="0">
                <a:effectLst/>
                <a:latin typeface="-apple-system"/>
              </a:rPr>
              <a:t>Think about some things from the past day which you are grateful for.</a:t>
            </a:r>
          </a:p>
          <a:p>
            <a:pPr marL="742950" lvl="1" indent="-285750" algn="l">
              <a:buFont typeface="+mj-lt"/>
              <a:buAutoNum type="arabicPeriod"/>
            </a:pPr>
            <a:r>
              <a:rPr lang="en-GB" sz="2000" b="0" i="0" dirty="0">
                <a:effectLst/>
                <a:latin typeface="-apple-system"/>
              </a:rPr>
              <a:t>It is good to have a minimum number of things to come up with each day – 3 or 5 or 10 for example</a:t>
            </a:r>
          </a:p>
          <a:p>
            <a:pPr marL="742950" lvl="1" indent="-285750" algn="l">
              <a:buFont typeface="+mj-lt"/>
              <a:buAutoNum type="arabicPeriod"/>
            </a:pPr>
            <a:r>
              <a:rPr lang="en-GB" sz="2000" b="0" i="0" dirty="0">
                <a:effectLst/>
                <a:latin typeface="-apple-system"/>
              </a:rPr>
              <a:t>Try to be specific. Instead of being grateful for your family in general, think of a specific interaction with a family member or friend or teacher</a:t>
            </a:r>
          </a:p>
          <a:p>
            <a:pPr algn="l">
              <a:buFont typeface="+mj-lt"/>
              <a:buAutoNum type="arabicPeriod"/>
            </a:pPr>
            <a:r>
              <a:rPr lang="en-GB" sz="2000" b="0" i="0" dirty="0">
                <a:effectLst/>
                <a:latin typeface="-apple-system"/>
              </a:rPr>
              <a:t>Spend a little time enjoying the memories of the things you are grateful for.</a:t>
            </a:r>
          </a:p>
          <a:p>
            <a:pPr algn="l">
              <a:buFont typeface="+mj-lt"/>
              <a:buAutoNum type="arabicPeriod"/>
            </a:pPr>
            <a:r>
              <a:rPr lang="en-GB" sz="2000" b="0" i="0" dirty="0">
                <a:effectLst/>
                <a:latin typeface="-apple-system"/>
              </a:rPr>
              <a:t>Thank God for each of these and any special circumstances which made them possible.</a:t>
            </a:r>
          </a:p>
          <a:p>
            <a:pPr algn="l">
              <a:buFont typeface="+mj-lt"/>
              <a:buAutoNum type="arabicPeriod"/>
            </a:pPr>
            <a:r>
              <a:rPr lang="en-GB" sz="2000" b="0" i="0" dirty="0">
                <a:effectLst/>
                <a:latin typeface="-apple-system"/>
              </a:rPr>
              <a:t>End with the Sign of the Cross.</a:t>
            </a:r>
          </a:p>
        </p:txBody>
      </p:sp>
      <p:sp>
        <p:nvSpPr>
          <p:cNvPr id="2" name="TextBox 1">
            <a:extLst>
              <a:ext uri="{FF2B5EF4-FFF2-40B4-BE49-F238E27FC236}">
                <a16:creationId xmlns:a16="http://schemas.microsoft.com/office/drawing/2014/main" id="{3D946FFB-6600-D96D-A876-DDF432B6A44B}"/>
              </a:ext>
            </a:extLst>
          </p:cNvPr>
          <p:cNvSpPr txBox="1"/>
          <p:nvPr/>
        </p:nvSpPr>
        <p:spPr>
          <a:xfrm>
            <a:off x="522514" y="998380"/>
            <a:ext cx="10907486" cy="707886"/>
          </a:xfrm>
          <a:prstGeom prst="rect">
            <a:avLst/>
          </a:prstGeom>
          <a:noFill/>
        </p:spPr>
        <p:txBody>
          <a:bodyPr wrap="square" rtlCol="0">
            <a:spAutoFit/>
          </a:bodyPr>
          <a:lstStyle/>
          <a:p>
            <a:r>
              <a:rPr lang="en-GB" sz="2000" b="1" dirty="0"/>
              <a:t>A simple Gratitude Prayer. Try this out in form time and then this is something you can try on your own at night</a:t>
            </a:r>
          </a:p>
        </p:txBody>
      </p:sp>
      <p:sp>
        <p:nvSpPr>
          <p:cNvPr id="4" name="TextBox 3">
            <a:extLst>
              <a:ext uri="{FF2B5EF4-FFF2-40B4-BE49-F238E27FC236}">
                <a16:creationId xmlns:a16="http://schemas.microsoft.com/office/drawing/2014/main" id="{3C867155-3B15-83BA-D869-A3FDDA61F6B6}"/>
              </a:ext>
            </a:extLst>
          </p:cNvPr>
          <p:cNvSpPr txBox="1"/>
          <p:nvPr/>
        </p:nvSpPr>
        <p:spPr>
          <a:xfrm>
            <a:off x="642257" y="468086"/>
            <a:ext cx="4068743" cy="523220"/>
          </a:xfrm>
          <a:prstGeom prst="rect">
            <a:avLst/>
          </a:prstGeom>
          <a:noFill/>
        </p:spPr>
        <p:txBody>
          <a:bodyPr wrap="none" rtlCol="0">
            <a:spAutoFit/>
          </a:bodyPr>
          <a:lstStyle/>
          <a:p>
            <a:r>
              <a:rPr lang="en-GB" sz="2800" dirty="0"/>
              <a:t>Friday 21</a:t>
            </a:r>
            <a:r>
              <a:rPr lang="en-GB" sz="2800" baseline="30000" dirty="0"/>
              <a:t>st</a:t>
            </a:r>
            <a:r>
              <a:rPr lang="en-GB" sz="2800" dirty="0"/>
              <a:t> March. PM. </a:t>
            </a:r>
          </a:p>
        </p:txBody>
      </p:sp>
    </p:spTree>
    <p:extLst>
      <p:ext uri="{BB962C8B-B14F-4D97-AF65-F5344CB8AC3E}">
        <p14:creationId xmlns:p14="http://schemas.microsoft.com/office/powerpoint/2010/main" val="26770191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502</TotalTime>
  <Words>2030</Words>
  <Application>Microsoft Office PowerPoint</Application>
  <PresentationFormat>Widescreen</PresentationFormat>
  <Paragraphs>131</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-apple-system</vt:lpstr>
      <vt:lpstr>Aptos</vt:lpstr>
      <vt:lpstr>Arial</vt:lpstr>
      <vt:lpstr>Century Gothic</vt:lpstr>
      <vt:lpstr>Charter</vt:lpstr>
      <vt:lpstr>Helvetica Neue</vt:lpstr>
      <vt:lpstr>system-ui</vt:lpstr>
      <vt:lpstr>Wingdings 3</vt:lpstr>
      <vt:lpstr>Ion</vt:lpstr>
      <vt:lpstr>PowerPoint Presentation</vt:lpstr>
      <vt:lpstr>PowerPoint Presentation</vt:lpstr>
      <vt:lpstr>PowerPoint Presentation</vt:lpstr>
      <vt:lpstr>PowerPoint Presentation</vt:lpstr>
      <vt:lpstr>PowerPoint Presentation</vt:lpstr>
      <vt:lpstr>Today is Feast of St Joseph  A man who was known not for his words but for his ACTIONS.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Lizzie Hart</dc:creator>
  <cp:lastModifiedBy>E Hart</cp:lastModifiedBy>
  <cp:revision>5</cp:revision>
  <dcterms:created xsi:type="dcterms:W3CDTF">2025-02-19T22:29:02Z</dcterms:created>
  <dcterms:modified xsi:type="dcterms:W3CDTF">2025-03-16T09:03:13Z</dcterms:modified>
</cp:coreProperties>
</file>