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handoutMasterIdLst>
    <p:handoutMasterId r:id="rId25"/>
  </p:handoutMasterIdLst>
  <p:sldIdLst>
    <p:sldId id="256" r:id="rId2"/>
    <p:sldId id="271" r:id="rId3"/>
    <p:sldId id="272" r:id="rId4"/>
    <p:sldId id="273" r:id="rId5"/>
    <p:sldId id="274" r:id="rId6"/>
    <p:sldId id="284" r:id="rId7"/>
    <p:sldId id="275" r:id="rId8"/>
    <p:sldId id="276" r:id="rId9"/>
    <p:sldId id="277" r:id="rId10"/>
    <p:sldId id="279" r:id="rId11"/>
    <p:sldId id="280" r:id="rId12"/>
    <p:sldId id="281" r:id="rId13"/>
    <p:sldId id="282" r:id="rId14"/>
    <p:sldId id="283" r:id="rId15"/>
    <p:sldId id="278" r:id="rId16"/>
    <p:sldId id="285" r:id="rId17"/>
    <p:sldId id="286" r:id="rId18"/>
    <p:sldId id="287" r:id="rId19"/>
    <p:sldId id="288" r:id="rId20"/>
    <p:sldId id="289" r:id="rId21"/>
    <p:sldId id="290" r:id="rId22"/>
    <p:sldId id="291"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entury Gothic"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entury Gothic"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entury Gothic"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entury Gothic"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entury Gothic" pitchFamily="34" charset="0"/>
        <a:ea typeface="MS PGothic" pitchFamily="34" charset="-128"/>
        <a:cs typeface="+mn-cs"/>
      </a:defRPr>
    </a:lvl5pPr>
    <a:lvl6pPr marL="2286000" algn="l" defTabSz="914400" rtl="0" eaLnBrk="1" latinLnBrk="0" hangingPunct="1">
      <a:defRPr kern="1200">
        <a:solidFill>
          <a:schemeClr val="tx1"/>
        </a:solidFill>
        <a:latin typeface="Century Gothic" pitchFamily="34" charset="0"/>
        <a:ea typeface="MS PGothic" pitchFamily="34" charset="-128"/>
        <a:cs typeface="+mn-cs"/>
      </a:defRPr>
    </a:lvl6pPr>
    <a:lvl7pPr marL="2743200" algn="l" defTabSz="914400" rtl="0" eaLnBrk="1" latinLnBrk="0" hangingPunct="1">
      <a:defRPr kern="1200">
        <a:solidFill>
          <a:schemeClr val="tx1"/>
        </a:solidFill>
        <a:latin typeface="Century Gothic" pitchFamily="34" charset="0"/>
        <a:ea typeface="MS PGothic" pitchFamily="34" charset="-128"/>
        <a:cs typeface="+mn-cs"/>
      </a:defRPr>
    </a:lvl7pPr>
    <a:lvl8pPr marL="3200400" algn="l" defTabSz="914400" rtl="0" eaLnBrk="1" latinLnBrk="0" hangingPunct="1">
      <a:defRPr kern="1200">
        <a:solidFill>
          <a:schemeClr val="tx1"/>
        </a:solidFill>
        <a:latin typeface="Century Gothic" pitchFamily="34" charset="0"/>
        <a:ea typeface="MS PGothic" pitchFamily="34" charset="-128"/>
        <a:cs typeface="+mn-cs"/>
      </a:defRPr>
    </a:lvl8pPr>
    <a:lvl9pPr marL="3657600" algn="l" defTabSz="914400" rtl="0" eaLnBrk="1" latinLnBrk="0" hangingPunct="1">
      <a:defRPr kern="1200">
        <a:solidFill>
          <a:schemeClr val="tx1"/>
        </a:solidFill>
        <a:latin typeface="Century Gothic" pitchFamily="34" charset="0"/>
        <a:ea typeface="MS PGothic"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524" y="84"/>
      </p:cViewPr>
      <p:guideLst>
        <p:guide orient="horz" pos="2160"/>
        <p:guide pos="2880"/>
      </p:guideLst>
    </p:cSldViewPr>
  </p:slideViewPr>
  <p:notesTextViewPr>
    <p:cViewPr>
      <p:scale>
        <a:sx n="1" d="1"/>
        <a:sy n="1" d="1"/>
      </p:scale>
      <p:origin x="0" y="0"/>
    </p:cViewPr>
  </p:notesTextViewPr>
  <p:sorterViewPr>
    <p:cViewPr>
      <p:scale>
        <a:sx n="100" d="100"/>
        <a:sy n="100" d="100"/>
      </p:scale>
      <p:origin x="0" y="-298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BE20743-1390-410E-AE88-6E8D2CCBB204}" type="datetimeFigureOut">
              <a:rPr lang="en-GB" smtClean="0"/>
              <a:pPr/>
              <a:t>08/10/2021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8A0E895-DECB-46D8-9D5E-F6B3D0CB02F6}"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443C3EE2-EACE-4029-8BB4-F6C48FC87FD0}" type="datetimeFigureOut">
              <a:rPr lang="en-GB"/>
              <a:pPr/>
              <a:t>08/10/2021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FB166869-5227-4587-85CD-A1191D4B932A}" type="slidenum">
              <a:rPr lang="en-GB"/>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60"/>
          <p:cNvGrpSpPr>
            <a:grpSpLocks/>
          </p:cNvGrpSpPr>
          <p:nvPr/>
        </p:nvGrpSpPr>
        <p:grpSpPr bwMode="auto">
          <a:xfrm>
            <a:off x="-382588" y="0"/>
            <a:ext cx="9932988" cy="6858000"/>
            <a:chOff x="-382404" y="0"/>
            <a:chExt cx="9932332" cy="6858000"/>
          </a:xfrm>
        </p:grpSpPr>
        <p:grpSp>
          <p:nvGrpSpPr>
            <p:cNvPr id="5" name="Group 44"/>
            <p:cNvGrpSpPr>
              <a:grpSpLocks/>
            </p:cNvGrpSpPr>
            <p:nvPr/>
          </p:nvGrpSpPr>
          <p:grpSpPr bwMode="auto">
            <a:xfrm>
              <a:off x="159" y="-1588"/>
              <a:ext cx="9141809" cy="6859588"/>
              <a:chOff x="159" y="-1588"/>
              <a:chExt cx="9141809" cy="6859588"/>
            </a:xfrm>
          </p:grpSpPr>
          <p:grpSp>
            <p:nvGrpSpPr>
              <p:cNvPr id="28" name="Group 4"/>
              <p:cNvGrpSpPr>
                <a:grpSpLocks/>
              </p:cNvGrpSpPr>
              <p:nvPr/>
            </p:nvGrpSpPr>
            <p:grpSpPr bwMode="auto">
              <a:xfrm>
                <a:off x="159" y="0"/>
                <a:ext cx="2514434" cy="6858000"/>
                <a:chOff x="159" y="0"/>
                <a:chExt cx="2514434" cy="6858000"/>
              </a:xfrm>
            </p:grpSpPr>
            <p:sp>
              <p:nvSpPr>
                <p:cNvPr id="40" name="Rectangle 39"/>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1"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2"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29" name="Group 5"/>
              <p:cNvGrpSpPr>
                <a:grpSpLocks/>
              </p:cNvGrpSpPr>
              <p:nvPr/>
            </p:nvGrpSpPr>
            <p:grpSpPr bwMode="auto">
              <a:xfrm>
                <a:off x="422406" y="0"/>
                <a:ext cx="2514434" cy="6858000"/>
                <a:chOff x="-504" y="0"/>
                <a:chExt cx="2514434" cy="6858000"/>
              </a:xfrm>
            </p:grpSpPr>
            <p:sp>
              <p:nvSpPr>
                <p:cNvPr id="37" name="Rectangle 36"/>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8" name="Rectangle 37"/>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9" name="Rectangle 38"/>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30" name="Group 9"/>
              <p:cNvGrpSpPr>
                <a:grpSpLocks/>
              </p:cNvGrpSpPr>
              <p:nvPr/>
            </p:nvGrpSpPr>
            <p:grpSpPr bwMode="auto">
              <a:xfrm rot="10800000">
                <a:off x="6627534" y="-1588"/>
                <a:ext cx="2514434" cy="6858001"/>
                <a:chOff x="2032" y="1587"/>
                <a:chExt cx="2514434" cy="6858001"/>
              </a:xfrm>
            </p:grpSpPr>
            <p:sp>
              <p:nvSpPr>
                <p:cNvPr id="34" name="Rectangle 33"/>
                <p:cNvSpPr/>
                <p:nvPr/>
              </p:nvSpPr>
              <p:spPr>
                <a:xfrm>
                  <a:off x="916372" y="1587"/>
                  <a:ext cx="1600094"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5" name="Rectangle 34"/>
                <p:cNvSpPr/>
                <p:nvPr/>
              </p:nvSpPr>
              <p:spPr>
                <a:xfrm>
                  <a:off x="2032" y="1587"/>
                  <a:ext cx="457170"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6" name="Rectangle 35"/>
                <p:cNvSpPr/>
                <p:nvPr/>
              </p:nvSpPr>
              <p:spPr>
                <a:xfrm>
                  <a:off x="230617" y="1587"/>
                  <a:ext cx="761950"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31" name="Rectangle 30"/>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2" name="Rectangle 31"/>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3" name="Rectangle 32"/>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6" name="Freeform 5"/>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7" name="Freeform 6"/>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8" name="Freeform 7"/>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9" name="Freeform 8"/>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0" name="Freeform 9"/>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1" name="Hexagon 10"/>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Hexagon 11"/>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 name="Hexagon 12"/>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Hexagon 13"/>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Hexagon 14"/>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 name="Freeform 15"/>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 name="Hexagon 16"/>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8" name="Hexagon 17"/>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9" name="Hexagon 18"/>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 name="Hexagon 19"/>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 name="Hexagon 20"/>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 name="Hexagon 21"/>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Hexagon 22"/>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4" name="Hexagon 23"/>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5" name="Hexagon 24"/>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6" name="Freeform 25"/>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7" name="Freeform 26"/>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43" name="Rectangle 42"/>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4" name="Rectangle 43"/>
          <p:cNvSpPr/>
          <p:nvPr/>
        </p:nvSpPr>
        <p:spPr>
          <a:xfrm>
            <a:off x="4649788" y="-22225"/>
            <a:ext cx="3505200" cy="2312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5" name="Rectangle 44"/>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6" name="Rectangle 45"/>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7" name="Date Placeholder 3"/>
          <p:cNvSpPr>
            <a:spLocks noGrp="1"/>
          </p:cNvSpPr>
          <p:nvPr>
            <p:ph type="dt" sz="half" idx="10"/>
          </p:nvPr>
        </p:nvSpPr>
        <p:spPr>
          <a:xfrm>
            <a:off x="4738688" y="1516063"/>
            <a:ext cx="2133600" cy="752475"/>
          </a:xfrm>
        </p:spPr>
        <p:txBody>
          <a:bodyPr anchor="b"/>
          <a:lstStyle>
            <a:lvl1pPr algn="l">
              <a:defRPr sz="2400"/>
            </a:lvl1pPr>
          </a:lstStyle>
          <a:p>
            <a:fld id="{38BDD972-7827-4F24-A4F9-33940B3AFC9C}" type="datetimeFigureOut">
              <a:rPr lang="en-GB"/>
              <a:pPr/>
              <a:t>08/10/2021</a:t>
            </a:fld>
            <a:endParaRPr lang="en-GB"/>
          </a:p>
        </p:txBody>
      </p:sp>
      <p:sp>
        <p:nvSpPr>
          <p:cNvPr id="48" name="Footer Placeholder 4"/>
          <p:cNvSpPr>
            <a:spLocks noGrp="1"/>
          </p:cNvSpPr>
          <p:nvPr>
            <p:ph type="ftr" sz="quarter" idx="11"/>
          </p:nvPr>
        </p:nvSpPr>
        <p:spPr>
          <a:xfrm>
            <a:off x="5303838" y="5719763"/>
            <a:ext cx="2830512" cy="365125"/>
          </a:xfrm>
        </p:spPr>
        <p:txBody>
          <a:bodyPr>
            <a:normAutofit/>
          </a:bodyPr>
          <a:lstStyle>
            <a:lvl1pPr>
              <a:defRPr>
                <a:solidFill>
                  <a:schemeClr val="accent1"/>
                </a:solidFill>
              </a:defRPr>
            </a:lvl1pPr>
          </a:lstStyle>
          <a:p>
            <a:pPr>
              <a:defRPr/>
            </a:pPr>
            <a:endParaRPr lang="en-GB"/>
          </a:p>
        </p:txBody>
      </p:sp>
      <p:sp>
        <p:nvSpPr>
          <p:cNvPr id="49" name="Slide Number Placeholder 5"/>
          <p:cNvSpPr>
            <a:spLocks noGrp="1"/>
          </p:cNvSpPr>
          <p:nvPr>
            <p:ph type="sldNum" sz="quarter" idx="12"/>
          </p:nvPr>
        </p:nvSpPr>
        <p:spPr>
          <a:xfrm>
            <a:off x="4649788" y="5719763"/>
            <a:ext cx="642937" cy="365125"/>
          </a:xfrm>
        </p:spPr>
        <p:txBody>
          <a:bodyPr/>
          <a:lstStyle>
            <a:lvl1pPr>
              <a:defRPr>
                <a:solidFill>
                  <a:schemeClr val="accent1"/>
                </a:solidFill>
              </a:defRPr>
            </a:lvl1pPr>
          </a:lstStyle>
          <a:p>
            <a:fld id="{90DFA7E6-02AB-4C41-8444-2911DF59746F}"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fld id="{261A6101-6419-4376-8247-F9FE4BA3A99B}" type="datetimeFigureOut">
              <a:rPr lang="en-GB"/>
              <a:pPr/>
              <a:t>08/10/2021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CA1E8E7F-38F1-484F-8FF3-9852AC5A7BE5}"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774BB312-4D3B-46C0-8184-D8CE512EA24F}" type="datetimeFigureOut">
              <a:rPr lang="en-GB"/>
              <a:pPr/>
              <a:t>08/10/2021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5B549439-FE5C-46FA-8BEF-C285008F6043}"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5"/>
          </p:nvPr>
        </p:nvSpPr>
        <p:spPr/>
        <p:txBody>
          <a:bodyPr/>
          <a:lstStyle>
            <a:lvl1pPr>
              <a:defRPr/>
            </a:lvl1pPr>
          </a:lstStyle>
          <a:p>
            <a:fld id="{8D2C5291-0C31-4F66-9490-ACBF0FD4DBDB}" type="datetimeFigureOut">
              <a:rPr lang="en-GB"/>
              <a:pPr/>
              <a:t>08/10/2021</a:t>
            </a:fld>
            <a:endParaRPr lang="en-GB"/>
          </a:p>
        </p:txBody>
      </p:sp>
      <p:sp>
        <p:nvSpPr>
          <p:cNvPr id="6" name="Footer Placeholder 4"/>
          <p:cNvSpPr>
            <a:spLocks noGrp="1"/>
          </p:cNvSpPr>
          <p:nvPr>
            <p:ph type="ftr" sz="quarter" idx="16"/>
          </p:nvPr>
        </p:nvSpPr>
        <p:spPr/>
        <p:txBody>
          <a:bodyPr/>
          <a:lstStyle>
            <a:lvl1pPr>
              <a:defRPr/>
            </a:lvl1pPr>
          </a:lstStyle>
          <a:p>
            <a:pPr>
              <a:defRPr/>
            </a:pPr>
            <a:endParaRPr lang="en-GB"/>
          </a:p>
        </p:txBody>
      </p:sp>
      <p:sp>
        <p:nvSpPr>
          <p:cNvPr id="7" name="Slide Number Placeholder 5"/>
          <p:cNvSpPr>
            <a:spLocks noGrp="1"/>
          </p:cNvSpPr>
          <p:nvPr>
            <p:ph type="sldNum" sz="quarter" idx="17"/>
          </p:nvPr>
        </p:nvSpPr>
        <p:spPr/>
        <p:txBody>
          <a:bodyPr/>
          <a:lstStyle>
            <a:lvl1pPr>
              <a:defRPr/>
            </a:lvl1pPr>
          </a:lstStyle>
          <a:p>
            <a:fld id="{96027DC8-76FF-420E-9D52-A336B0E01095}"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fld id="{4A9D0AE0-0077-4F62-B33B-87392060BB65}" type="datetimeFigureOut">
              <a:rPr lang="en-GB"/>
              <a:pPr/>
              <a:t>08/10/2021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fld id="{6038E7F4-63B4-46F2-897D-A40BE7C064DD}"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5CEDC264-FAFE-4CE0-848C-080F47ADEE01}" type="datetimeFigureOut">
              <a:rPr lang="en-GB"/>
              <a:pPr/>
              <a:t>08/10/2021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fld id="{F2DAD833-5FD4-4D77-993D-7EF99A29D9DA}"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5D7D8ED2-D51A-4896-865C-C3CBD9832EBB}" type="datetimeFigureOut">
              <a:rPr lang="en-GB"/>
              <a:pPr/>
              <a:t>08/10/2021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fld id="{D24BD1C6-8546-4AF8-9ED2-219945480B7D}"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5" name="Group 60"/>
          <p:cNvGrpSpPr>
            <a:grpSpLocks/>
          </p:cNvGrpSpPr>
          <p:nvPr/>
        </p:nvGrpSpPr>
        <p:grpSpPr bwMode="auto">
          <a:xfrm>
            <a:off x="-382588" y="0"/>
            <a:ext cx="9932988" cy="6858000"/>
            <a:chOff x="-382404" y="0"/>
            <a:chExt cx="9932332" cy="6858000"/>
          </a:xfrm>
        </p:grpSpPr>
        <p:grpSp>
          <p:nvGrpSpPr>
            <p:cNvPr id="6" name="Group 61"/>
            <p:cNvGrpSpPr>
              <a:grpSpLocks/>
            </p:cNvGrpSpPr>
            <p:nvPr/>
          </p:nvGrpSpPr>
          <p:grpSpPr bwMode="auto">
            <a:xfrm>
              <a:off x="159" y="-1588"/>
              <a:ext cx="9141809" cy="6859588"/>
              <a:chOff x="159" y="-1588"/>
              <a:chExt cx="9141809" cy="6859588"/>
            </a:xfrm>
          </p:grpSpPr>
          <p:grpSp>
            <p:nvGrpSpPr>
              <p:cNvPr id="29" name="Group 4"/>
              <p:cNvGrpSpPr>
                <a:grpSpLocks/>
              </p:cNvGrpSpPr>
              <p:nvPr/>
            </p:nvGrpSpPr>
            <p:grpSpPr bwMode="auto">
              <a:xfrm>
                <a:off x="159" y="0"/>
                <a:ext cx="2514434" cy="6858000"/>
                <a:chOff x="159" y="0"/>
                <a:chExt cx="2514434" cy="6858000"/>
              </a:xfrm>
            </p:grpSpPr>
            <p:sp>
              <p:nvSpPr>
                <p:cNvPr id="41" name="Rectangle 40"/>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2"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3"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30" name="Group 5"/>
              <p:cNvGrpSpPr>
                <a:grpSpLocks/>
              </p:cNvGrpSpPr>
              <p:nvPr/>
            </p:nvGrpSpPr>
            <p:grpSpPr bwMode="auto">
              <a:xfrm>
                <a:off x="422406" y="0"/>
                <a:ext cx="2514434" cy="6858000"/>
                <a:chOff x="-504" y="0"/>
                <a:chExt cx="2514434" cy="6858000"/>
              </a:xfrm>
            </p:grpSpPr>
            <p:sp>
              <p:nvSpPr>
                <p:cNvPr id="38" name="Rectangle 37"/>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9" name="Rectangle 38"/>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0" name="Rectangle 39"/>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31" name="Group 9"/>
              <p:cNvGrpSpPr>
                <a:grpSpLocks/>
              </p:cNvGrpSpPr>
              <p:nvPr/>
            </p:nvGrpSpPr>
            <p:grpSpPr bwMode="auto">
              <a:xfrm rot="10800000">
                <a:off x="6627534" y="-1588"/>
                <a:ext cx="2514434" cy="6858001"/>
                <a:chOff x="2032" y="1587"/>
                <a:chExt cx="2514434" cy="6858001"/>
              </a:xfrm>
            </p:grpSpPr>
            <p:sp>
              <p:nvSpPr>
                <p:cNvPr id="35" name="Rectangle 34"/>
                <p:cNvSpPr/>
                <p:nvPr/>
              </p:nvSpPr>
              <p:spPr>
                <a:xfrm>
                  <a:off x="916372" y="1587"/>
                  <a:ext cx="1600094"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6" name="Rectangle 35"/>
                <p:cNvSpPr/>
                <p:nvPr/>
              </p:nvSpPr>
              <p:spPr>
                <a:xfrm>
                  <a:off x="2032" y="1587"/>
                  <a:ext cx="457170"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7" name="Rectangle 36"/>
                <p:cNvSpPr/>
                <p:nvPr/>
              </p:nvSpPr>
              <p:spPr>
                <a:xfrm>
                  <a:off x="230617" y="1587"/>
                  <a:ext cx="761950"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32" name="Rectangle 31"/>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3" name="Rectangle 32"/>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4" name="Rectangle 33"/>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7" name="Freeform 6"/>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8" name="Freeform 7"/>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9" name="Freeform 8"/>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0" name="Freeform 9"/>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1" name="Freeform 10"/>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2" name="Hexagon 11"/>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 name="Hexagon 12"/>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Hexagon 13"/>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Hexagon 14"/>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 name="Hexagon 15"/>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 name="Freeform 16"/>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8" name="Hexagon 17"/>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9" name="Hexagon 18"/>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 name="Hexagon 19"/>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 name="Hexagon 20"/>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 name="Hexagon 21"/>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Hexagon 22"/>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4" name="Hexagon 23"/>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5" name="Hexagon 24"/>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6" name="Hexagon 25"/>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7" name="Freeform 26"/>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8" name="Freeform 27"/>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44" name="Rectangle 43"/>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5" name="Rectangle 44"/>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6" name="Rectangle 45"/>
          <p:cNvSpPr/>
          <p:nvPr/>
        </p:nvSpPr>
        <p:spPr>
          <a:xfrm>
            <a:off x="904875" y="601663"/>
            <a:ext cx="3562350" cy="564832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7" name="Rectangle 46"/>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4739833" y="2657434"/>
            <a:ext cx="3304572" cy="1463153"/>
          </a:xfrm>
        </p:spPr>
        <p:txBody>
          <a:bodyPr>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8" name="Date Placeholder 4"/>
          <p:cNvSpPr>
            <a:spLocks noGrp="1"/>
          </p:cNvSpPr>
          <p:nvPr>
            <p:ph type="dt" sz="half" idx="10"/>
          </p:nvPr>
        </p:nvSpPr>
        <p:spPr/>
        <p:txBody>
          <a:bodyPr/>
          <a:lstStyle>
            <a:lvl1pPr>
              <a:defRPr/>
            </a:lvl1pPr>
          </a:lstStyle>
          <a:p>
            <a:fld id="{192586BB-A88B-4947-8CF0-277E5E929991}" type="datetimeFigureOut">
              <a:rPr lang="en-GB"/>
              <a:pPr/>
              <a:t>08/10/2021</a:t>
            </a:fld>
            <a:endParaRPr lang="en-GB"/>
          </a:p>
        </p:txBody>
      </p:sp>
      <p:sp>
        <p:nvSpPr>
          <p:cNvPr id="49" name="Slide Number Placeholder 6"/>
          <p:cNvSpPr>
            <a:spLocks noGrp="1"/>
          </p:cNvSpPr>
          <p:nvPr>
            <p:ph type="sldNum" sz="quarter" idx="11"/>
          </p:nvPr>
        </p:nvSpPr>
        <p:spPr/>
        <p:txBody>
          <a:bodyPr/>
          <a:lstStyle>
            <a:lvl1pPr>
              <a:defRPr/>
            </a:lvl1pPr>
          </a:lstStyle>
          <a:p>
            <a:fld id="{C256DB66-B3BB-4CB7-87A6-EFE13211FC99}" type="slidenum">
              <a:rPr lang="en-GB"/>
              <a:pPr/>
              <a:t>‹#›</a:t>
            </a:fld>
            <a:endParaRPr lang="en-GB"/>
          </a:p>
        </p:txBody>
      </p:sp>
      <p:sp>
        <p:nvSpPr>
          <p:cNvPr id="50" name="Footer Placeholder 5"/>
          <p:cNvSpPr>
            <a:spLocks noGrp="1"/>
          </p:cNvSpPr>
          <p:nvPr>
            <p:ph type="ftr" sz="quarter" idx="12"/>
          </p:nvPr>
        </p:nvSpPr>
        <p:spPr>
          <a:xfrm>
            <a:off x="4641850" y="5724525"/>
            <a:ext cx="3492500" cy="365125"/>
          </a:xfrm>
        </p:spPr>
        <p:txBody>
          <a:bodyPr>
            <a:normAutofit/>
          </a:bodyPr>
          <a:lstStyle>
            <a:lvl1pPr>
              <a:defRPr/>
            </a:lvl1pPr>
          </a:lstStyle>
          <a:p>
            <a:pPr>
              <a:defRPr/>
            </a:pPr>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5" name="Group 60"/>
          <p:cNvGrpSpPr>
            <a:grpSpLocks/>
          </p:cNvGrpSpPr>
          <p:nvPr/>
        </p:nvGrpSpPr>
        <p:grpSpPr bwMode="auto">
          <a:xfrm>
            <a:off x="-382588" y="0"/>
            <a:ext cx="9932988" cy="6858000"/>
            <a:chOff x="-382404" y="0"/>
            <a:chExt cx="9932332" cy="6858000"/>
          </a:xfrm>
        </p:grpSpPr>
        <p:grpSp>
          <p:nvGrpSpPr>
            <p:cNvPr id="6" name="Group 61"/>
            <p:cNvGrpSpPr>
              <a:grpSpLocks/>
            </p:cNvGrpSpPr>
            <p:nvPr/>
          </p:nvGrpSpPr>
          <p:grpSpPr bwMode="auto">
            <a:xfrm>
              <a:off x="159" y="-1588"/>
              <a:ext cx="9141809" cy="6859588"/>
              <a:chOff x="159" y="-1588"/>
              <a:chExt cx="9141809" cy="6859588"/>
            </a:xfrm>
          </p:grpSpPr>
          <p:grpSp>
            <p:nvGrpSpPr>
              <p:cNvPr id="29" name="Group 4"/>
              <p:cNvGrpSpPr>
                <a:grpSpLocks/>
              </p:cNvGrpSpPr>
              <p:nvPr/>
            </p:nvGrpSpPr>
            <p:grpSpPr bwMode="auto">
              <a:xfrm>
                <a:off x="159" y="0"/>
                <a:ext cx="2514434" cy="6858000"/>
                <a:chOff x="159" y="0"/>
                <a:chExt cx="2514434" cy="6858000"/>
              </a:xfrm>
            </p:grpSpPr>
            <p:sp>
              <p:nvSpPr>
                <p:cNvPr id="41" name="Rectangle 40"/>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2"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3"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30" name="Group 5"/>
              <p:cNvGrpSpPr>
                <a:grpSpLocks/>
              </p:cNvGrpSpPr>
              <p:nvPr/>
            </p:nvGrpSpPr>
            <p:grpSpPr bwMode="auto">
              <a:xfrm>
                <a:off x="422406" y="0"/>
                <a:ext cx="2514434" cy="6858000"/>
                <a:chOff x="-504" y="0"/>
                <a:chExt cx="2514434" cy="6858000"/>
              </a:xfrm>
            </p:grpSpPr>
            <p:sp>
              <p:nvSpPr>
                <p:cNvPr id="38" name="Rectangle 37"/>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9" name="Rectangle 38"/>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0" name="Rectangle 39"/>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31" name="Group 9"/>
              <p:cNvGrpSpPr>
                <a:grpSpLocks/>
              </p:cNvGrpSpPr>
              <p:nvPr/>
            </p:nvGrpSpPr>
            <p:grpSpPr bwMode="auto">
              <a:xfrm rot="10800000">
                <a:off x="6627534" y="-1588"/>
                <a:ext cx="2514434" cy="6858001"/>
                <a:chOff x="2032" y="1587"/>
                <a:chExt cx="2514434" cy="6858001"/>
              </a:xfrm>
            </p:grpSpPr>
            <p:sp>
              <p:nvSpPr>
                <p:cNvPr id="35" name="Rectangle 34"/>
                <p:cNvSpPr/>
                <p:nvPr/>
              </p:nvSpPr>
              <p:spPr>
                <a:xfrm>
                  <a:off x="916372" y="1587"/>
                  <a:ext cx="1600094"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6" name="Rectangle 35"/>
                <p:cNvSpPr/>
                <p:nvPr/>
              </p:nvSpPr>
              <p:spPr>
                <a:xfrm>
                  <a:off x="2032" y="1587"/>
                  <a:ext cx="457170"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7" name="Rectangle 36"/>
                <p:cNvSpPr/>
                <p:nvPr/>
              </p:nvSpPr>
              <p:spPr>
                <a:xfrm>
                  <a:off x="230617" y="1587"/>
                  <a:ext cx="761950"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32" name="Rectangle 31"/>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3" name="Rectangle 32"/>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4" name="Rectangle 33"/>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7" name="Freeform 6"/>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8" name="Freeform 7"/>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9" name="Freeform 8"/>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0" name="Freeform 9"/>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1" name="Freeform 10"/>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12" name="Hexagon 11"/>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 name="Hexagon 12"/>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Hexagon 13"/>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Hexagon 14"/>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 name="Hexagon 15"/>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 name="Freeform 16"/>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8" name="Hexagon 17"/>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9" name="Hexagon 18"/>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0" name="Hexagon 19"/>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1" name="Hexagon 20"/>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 name="Hexagon 21"/>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Hexagon 22"/>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4" name="Hexagon 23"/>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5" name="Hexagon 24"/>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6" name="Hexagon 25"/>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7" name="Freeform 26"/>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8" name="Freeform 27"/>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44" name="Rectangle 43"/>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5" name="Rectangle 44"/>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6" name="Rectangle 45"/>
          <p:cNvSpPr/>
          <p:nvPr/>
        </p:nvSpPr>
        <p:spPr>
          <a:xfrm>
            <a:off x="904875" y="601663"/>
            <a:ext cx="3562350" cy="564832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7" name="Rectangle 46"/>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4734424" y="2660904"/>
            <a:ext cx="3300984" cy="1463040"/>
          </a:xfrm>
        </p:spPr>
        <p:txBody>
          <a:bodyPr>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rtlCol="0">
            <a:normAutofit/>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8" name="Date Placeholder 4"/>
          <p:cNvSpPr>
            <a:spLocks noGrp="1"/>
          </p:cNvSpPr>
          <p:nvPr>
            <p:ph type="dt" sz="half" idx="10"/>
          </p:nvPr>
        </p:nvSpPr>
        <p:spPr/>
        <p:txBody>
          <a:bodyPr/>
          <a:lstStyle>
            <a:lvl1pPr>
              <a:defRPr/>
            </a:lvl1pPr>
          </a:lstStyle>
          <a:p>
            <a:fld id="{38AB3493-9C0B-483C-9401-B12A4DE4CD7F}" type="datetimeFigureOut">
              <a:rPr lang="en-GB"/>
              <a:pPr/>
              <a:t>08/10/2021</a:t>
            </a:fld>
            <a:endParaRPr lang="en-GB"/>
          </a:p>
        </p:txBody>
      </p:sp>
      <p:sp>
        <p:nvSpPr>
          <p:cNvPr id="49" name="Footer Placeholder 5"/>
          <p:cNvSpPr>
            <a:spLocks noGrp="1"/>
          </p:cNvSpPr>
          <p:nvPr>
            <p:ph type="ftr" sz="quarter" idx="11"/>
          </p:nvPr>
        </p:nvSpPr>
        <p:spPr>
          <a:xfrm>
            <a:off x="4641850" y="5724525"/>
            <a:ext cx="3492500" cy="365125"/>
          </a:xfrm>
        </p:spPr>
        <p:txBody>
          <a:bodyPr>
            <a:normAutofit/>
          </a:bodyPr>
          <a:lstStyle>
            <a:lvl1pPr>
              <a:defRPr/>
            </a:lvl1pPr>
          </a:lstStyle>
          <a:p>
            <a:pPr>
              <a:defRPr/>
            </a:pPr>
            <a:endParaRPr lang="en-GB"/>
          </a:p>
        </p:txBody>
      </p:sp>
      <p:sp>
        <p:nvSpPr>
          <p:cNvPr id="50" name="Slide Number Placeholder 6"/>
          <p:cNvSpPr>
            <a:spLocks noGrp="1"/>
          </p:cNvSpPr>
          <p:nvPr>
            <p:ph type="sldNum" sz="quarter" idx="12"/>
          </p:nvPr>
        </p:nvSpPr>
        <p:spPr/>
        <p:txBody>
          <a:bodyPr/>
          <a:lstStyle>
            <a:lvl1pPr>
              <a:defRPr/>
            </a:lvl1pPr>
          </a:lstStyle>
          <a:p>
            <a:fld id="{D5342872-832F-4FC2-AAF1-AB6EADDBD7EF}"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1F40B10-6258-4BA5-A08B-9D690263C779}" type="datetimeFigureOut">
              <a:rPr lang="en-GB"/>
              <a:pPr/>
              <a:t>08/10/2021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728FFDD-6E65-4658-BCD3-4F98D2DDF003}"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265A73C4-E929-431A-8321-F6FB660E3E7B}" type="datetimeFigureOut">
              <a:rPr lang="en-GB"/>
              <a:pPr/>
              <a:t>08/10/2021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BFF82C73-C1A8-4C1F-B0F4-A115ECA84322}"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026" name="Group 41"/>
          <p:cNvGrpSpPr>
            <a:grpSpLocks/>
          </p:cNvGrpSpPr>
          <p:nvPr/>
        </p:nvGrpSpPr>
        <p:grpSpPr bwMode="auto">
          <a:xfrm>
            <a:off x="-304800" y="0"/>
            <a:ext cx="9932988" cy="6858000"/>
            <a:chOff x="-382404" y="0"/>
            <a:chExt cx="9932332" cy="6858000"/>
          </a:xfrm>
        </p:grpSpPr>
        <p:grpSp>
          <p:nvGrpSpPr>
            <p:cNvPr id="1035" name="Group 44"/>
            <p:cNvGrpSpPr>
              <a:grpSpLocks/>
            </p:cNvGrpSpPr>
            <p:nvPr/>
          </p:nvGrpSpPr>
          <p:grpSpPr bwMode="auto">
            <a:xfrm>
              <a:off x="0" y="0"/>
              <a:ext cx="9144000" cy="6858000"/>
              <a:chOff x="0" y="0"/>
              <a:chExt cx="9144000" cy="6858000"/>
            </a:xfrm>
          </p:grpSpPr>
          <p:grpSp>
            <p:nvGrpSpPr>
              <p:cNvPr id="1058" name="Group 4"/>
              <p:cNvGrpSpPr>
                <a:grpSpLocks/>
              </p:cNvGrpSpPr>
              <p:nvPr/>
            </p:nvGrpSpPr>
            <p:grpSpPr bwMode="auto">
              <a:xfrm>
                <a:off x="0" y="0"/>
                <a:ext cx="2514600" cy="6858000"/>
                <a:chOff x="0" y="0"/>
                <a:chExt cx="2514600" cy="6858000"/>
              </a:xfrm>
            </p:grpSpPr>
            <p:sp>
              <p:nvSpPr>
                <p:cNvPr id="113" name="Rectangle 112"/>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4"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5"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1059" name="Group 5"/>
              <p:cNvGrpSpPr>
                <a:grpSpLocks/>
              </p:cNvGrpSpPr>
              <p:nvPr/>
            </p:nvGrpSpPr>
            <p:grpSpPr bwMode="auto">
              <a:xfrm>
                <a:off x="422910" y="0"/>
                <a:ext cx="2514600" cy="6858000"/>
                <a:chOff x="0" y="0"/>
                <a:chExt cx="2514600" cy="6858000"/>
              </a:xfrm>
            </p:grpSpPr>
            <p:sp>
              <p:nvSpPr>
                <p:cNvPr id="110" name="Rectangle 109"/>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1" name="Rectangle 110"/>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2" name="Rectangle 111"/>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1060" name="Group 9"/>
              <p:cNvGrpSpPr>
                <a:grpSpLocks/>
              </p:cNvGrpSpPr>
              <p:nvPr/>
            </p:nvGrpSpPr>
            <p:grpSpPr bwMode="auto">
              <a:xfrm rot="10800000">
                <a:off x="6629400" y="0"/>
                <a:ext cx="2514600" cy="6858000"/>
                <a:chOff x="0" y="0"/>
                <a:chExt cx="2514600" cy="6858000"/>
              </a:xfrm>
            </p:grpSpPr>
            <p:sp>
              <p:nvSpPr>
                <p:cNvPr id="107" name="Rectangle 106"/>
                <p:cNvSpPr/>
                <p:nvPr/>
              </p:nvSpPr>
              <p:spPr>
                <a:xfrm>
                  <a:off x="916373" y="1587"/>
                  <a:ext cx="1600094"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8" name="Rectangle 107"/>
                <p:cNvSpPr/>
                <p:nvPr/>
              </p:nvSpPr>
              <p:spPr>
                <a:xfrm>
                  <a:off x="2033" y="1587"/>
                  <a:ext cx="457170"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9" name="Rectangle 108"/>
                <p:cNvSpPr/>
                <p:nvPr/>
              </p:nvSpPr>
              <p:spPr>
                <a:xfrm>
                  <a:off x="230618" y="1587"/>
                  <a:ext cx="761950" cy="6858001"/>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104" name="Rectangle 103"/>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5" name="Rectangle 104"/>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6" name="Rectangle 105"/>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44" name="Freeform 43"/>
            <p:cNvSpPr/>
            <p:nvPr/>
          </p:nvSpPr>
          <p:spPr>
            <a:xfrm>
              <a:off x="-12540" y="5035550"/>
              <a:ext cx="9144983"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45" name="Freeform 44"/>
            <p:cNvSpPr/>
            <p:nvPr/>
          </p:nvSpPr>
          <p:spPr>
            <a:xfrm>
              <a:off x="-12540" y="3467100"/>
              <a:ext cx="9144983"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46" name="Freeform 45"/>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47" name="Freeform 46"/>
            <p:cNvSpPr/>
            <p:nvPr/>
          </p:nvSpPr>
          <p:spPr>
            <a:xfrm>
              <a:off x="-12540" y="5284788"/>
              <a:ext cx="9144983"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49" name="Freeform 48"/>
            <p:cNvSpPr/>
            <p:nvPr/>
          </p:nvSpPr>
          <p:spPr>
            <a:xfrm>
              <a:off x="2136793" y="5132388"/>
              <a:ext cx="6982951"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50" name="Hexagon 49"/>
            <p:cNvSpPr/>
            <p:nvPr/>
          </p:nvSpPr>
          <p:spPr>
            <a:xfrm rot="1800000">
              <a:off x="2995573" y="2859088"/>
              <a:ext cx="1601682"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1" name="Hexagon 50"/>
            <p:cNvSpPr/>
            <p:nvPr/>
          </p:nvSpPr>
          <p:spPr>
            <a:xfrm rot="1800000">
              <a:off x="3719425"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2" name="Hexagon 51"/>
            <p:cNvSpPr/>
            <p:nvPr/>
          </p:nvSpPr>
          <p:spPr>
            <a:xfrm rot="1800000">
              <a:off x="3728949" y="15922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3" name="Hexagon 52"/>
            <p:cNvSpPr/>
            <p:nvPr/>
          </p:nvSpPr>
          <p:spPr>
            <a:xfrm rot="1800000">
              <a:off x="2976524" y="325438"/>
              <a:ext cx="1601682"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4" name="Hexagon 53"/>
            <p:cNvSpPr/>
            <p:nvPr/>
          </p:nvSpPr>
          <p:spPr>
            <a:xfrm rot="1800000">
              <a:off x="4462326" y="5383213"/>
              <a:ext cx="1601682"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5" name="Freeform 54"/>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6" name="Hexagon 55"/>
            <p:cNvSpPr/>
            <p:nvPr/>
          </p:nvSpPr>
          <p:spPr>
            <a:xfrm rot="1800000">
              <a:off x="23969" y="540226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7" name="Hexagon 56"/>
            <p:cNvSpPr/>
            <p:nvPr/>
          </p:nvSpPr>
          <p:spPr>
            <a:xfrm rot="1800000">
              <a:off x="52542" y="28495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8" name="Hexagon 57"/>
            <p:cNvSpPr/>
            <p:nvPr/>
          </p:nvSpPr>
          <p:spPr>
            <a:xfrm rot="1800000">
              <a:off x="776394"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9" name="Hexagon 58"/>
            <p:cNvSpPr/>
            <p:nvPr/>
          </p:nvSpPr>
          <p:spPr>
            <a:xfrm rot="1800000">
              <a:off x="1509771" y="54117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0" name="Hexagon 59"/>
            <p:cNvSpPr/>
            <p:nvPr/>
          </p:nvSpPr>
          <p:spPr>
            <a:xfrm rot="1800000">
              <a:off x="1528820" y="2859088"/>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5" name="Hexagon 94"/>
            <p:cNvSpPr/>
            <p:nvPr/>
          </p:nvSpPr>
          <p:spPr>
            <a:xfrm rot="1800000">
              <a:off x="795443" y="15636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6" name="Hexagon 95"/>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7" name="Hexagon 96"/>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8" name="Hexagon 97"/>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9" name="Freeform 98"/>
            <p:cNvSpPr/>
            <p:nvPr/>
          </p:nvSpPr>
          <p:spPr>
            <a:xfrm rot="1800000">
              <a:off x="8306997" y="4056063"/>
              <a:ext cx="1242931"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0" name="Freeform 99"/>
            <p:cNvSpPr/>
            <p:nvPr/>
          </p:nvSpPr>
          <p:spPr>
            <a:xfrm rot="1800000">
              <a:off x="8306997"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66" name="Rectangle 65"/>
          <p:cNvSpPr/>
          <p:nvPr/>
        </p:nvSpPr>
        <p:spPr>
          <a:xfrm>
            <a:off x="457200" y="333375"/>
            <a:ext cx="8229600" cy="6186488"/>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0" name="Rectangle 69"/>
          <p:cNvSpPr/>
          <p:nvPr/>
        </p:nvSpPr>
        <p:spPr>
          <a:xfrm>
            <a:off x="4560888" y="-22225"/>
            <a:ext cx="3679825" cy="700088"/>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1" name="Rectangle 70"/>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30" name="Title Placeholder 1"/>
          <p:cNvSpPr>
            <a:spLocks noGrp="1"/>
          </p:cNvSpPr>
          <p:nvPr>
            <p:ph type="title"/>
          </p:nvPr>
        </p:nvSpPr>
        <p:spPr bwMode="auto">
          <a:xfrm>
            <a:off x="1042988" y="1027113"/>
            <a:ext cx="7024687"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31" name="Text Placeholder 2"/>
          <p:cNvSpPr>
            <a:spLocks noGrp="1"/>
          </p:cNvSpPr>
          <p:nvPr>
            <p:ph type="body" idx="1"/>
          </p:nvPr>
        </p:nvSpPr>
        <p:spPr bwMode="auto">
          <a:xfrm>
            <a:off x="1042988" y="2324100"/>
            <a:ext cx="6777037" cy="35083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5997575" y="223838"/>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EFEFE"/>
                </a:solidFill>
              </a:defRPr>
            </a:lvl1pPr>
          </a:lstStyle>
          <a:p>
            <a:fld id="{A61B076B-E272-493A-8D21-AD50BD1F90C9}" type="datetimeFigureOut">
              <a:rPr lang="en-GB"/>
              <a:pPr/>
              <a:t>08/10/2021</a:t>
            </a:fld>
            <a:endParaRPr lang="en-GB"/>
          </a:p>
        </p:txBody>
      </p:sp>
      <p:sp>
        <p:nvSpPr>
          <p:cNvPr id="5" name="Footer Placeholder 4"/>
          <p:cNvSpPr>
            <a:spLocks noGrp="1"/>
          </p:cNvSpPr>
          <p:nvPr>
            <p:ph type="ftr" sz="quarter" idx="3"/>
          </p:nvPr>
        </p:nvSpPr>
        <p:spPr>
          <a:xfrm>
            <a:off x="4641850" y="5851525"/>
            <a:ext cx="3502025" cy="365125"/>
          </a:xfrm>
          <a:prstGeom prst="rect">
            <a:avLst/>
          </a:prstGeom>
        </p:spPr>
        <p:txBody>
          <a:bodyPr vert="horz" lIns="91440" tIns="45720" rIns="91440" bIns="45720" rtlCol="0" anchor="ctr"/>
          <a:lstStyle>
            <a:lvl1pPr algn="r" fontAlgn="auto">
              <a:spcBef>
                <a:spcPts val="0"/>
              </a:spcBef>
              <a:spcAft>
                <a:spcPts val="0"/>
              </a:spcAft>
              <a:defRPr sz="1200">
                <a:solidFill>
                  <a:schemeClr val="accent1"/>
                </a:solidFill>
                <a:latin typeface="+mn-lt"/>
                <a:ea typeface="+mn-ea"/>
                <a:cs typeface="+mn-cs"/>
              </a:defRPr>
            </a:lvl1pPr>
          </a:lstStyle>
          <a:p>
            <a:pPr>
              <a:defRPr/>
            </a:pPr>
            <a:endParaRPr lang="en-GB"/>
          </a:p>
        </p:txBody>
      </p:sp>
      <p:sp>
        <p:nvSpPr>
          <p:cNvPr id="6" name="Slide Number Placeholder 5"/>
          <p:cNvSpPr>
            <a:spLocks noGrp="1"/>
          </p:cNvSpPr>
          <p:nvPr>
            <p:ph type="sldNum" sz="quarter" idx="4"/>
          </p:nvPr>
        </p:nvSpPr>
        <p:spPr>
          <a:xfrm>
            <a:off x="4649788" y="223838"/>
            <a:ext cx="1331912"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EFEFE"/>
                </a:solidFill>
              </a:defRPr>
            </a:lvl1pPr>
          </a:lstStyle>
          <a:p>
            <a:fld id="{44490BA0-7614-437C-B4DB-47E8CD0EE7C4}"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97" r:id="rId1"/>
    <p:sldLayoutId id="2147483689" r:id="rId2"/>
    <p:sldLayoutId id="2147483690" r:id="rId3"/>
    <p:sldLayoutId id="2147483691" r:id="rId4"/>
    <p:sldLayoutId id="2147483692" r:id="rId5"/>
    <p:sldLayoutId id="2147483693" r:id="rId6"/>
    <p:sldLayoutId id="2147483694" r:id="rId7"/>
    <p:sldLayoutId id="2147483698" r:id="rId8"/>
    <p:sldLayoutId id="2147483699" r:id="rId9"/>
    <p:sldLayoutId id="2147483695" r:id="rId10"/>
    <p:sldLayoutId id="2147483696" r:id="rId11"/>
  </p:sldLayoutIdLst>
  <p:txStyles>
    <p:titleStyle>
      <a:lvl1pPr algn="l" rtl="0" eaLnBrk="0" fontAlgn="base" hangingPunct="0">
        <a:spcBef>
          <a:spcPct val="0"/>
        </a:spcBef>
        <a:spcAft>
          <a:spcPct val="0"/>
        </a:spcAft>
        <a:defRPr sz="4000" kern="1200">
          <a:solidFill>
            <a:schemeClr val="accent1"/>
          </a:solidFill>
          <a:latin typeface="+mj-lt"/>
          <a:ea typeface="MS PGothic" pitchFamily="34" charset="-128"/>
          <a:cs typeface="ＭＳ Ｐゴシック" charset="0"/>
        </a:defRPr>
      </a:lvl1pPr>
      <a:lvl2pPr algn="l" rtl="0" eaLnBrk="0" fontAlgn="base" hangingPunct="0">
        <a:spcBef>
          <a:spcPct val="0"/>
        </a:spcBef>
        <a:spcAft>
          <a:spcPct val="0"/>
        </a:spcAft>
        <a:defRPr sz="4000">
          <a:solidFill>
            <a:schemeClr val="accent1"/>
          </a:solidFill>
          <a:latin typeface="Century Gothic" charset="0"/>
          <a:ea typeface="MS PGothic" pitchFamily="34" charset="-128"/>
          <a:cs typeface="ＭＳ Ｐゴシック" charset="0"/>
        </a:defRPr>
      </a:lvl2pPr>
      <a:lvl3pPr algn="l" rtl="0" eaLnBrk="0" fontAlgn="base" hangingPunct="0">
        <a:spcBef>
          <a:spcPct val="0"/>
        </a:spcBef>
        <a:spcAft>
          <a:spcPct val="0"/>
        </a:spcAft>
        <a:defRPr sz="4000">
          <a:solidFill>
            <a:schemeClr val="accent1"/>
          </a:solidFill>
          <a:latin typeface="Century Gothic" charset="0"/>
          <a:ea typeface="MS PGothic" pitchFamily="34" charset="-128"/>
          <a:cs typeface="ＭＳ Ｐゴシック" charset="0"/>
        </a:defRPr>
      </a:lvl3pPr>
      <a:lvl4pPr algn="l" rtl="0" eaLnBrk="0" fontAlgn="base" hangingPunct="0">
        <a:spcBef>
          <a:spcPct val="0"/>
        </a:spcBef>
        <a:spcAft>
          <a:spcPct val="0"/>
        </a:spcAft>
        <a:defRPr sz="4000">
          <a:solidFill>
            <a:schemeClr val="accent1"/>
          </a:solidFill>
          <a:latin typeface="Century Gothic" charset="0"/>
          <a:ea typeface="MS PGothic" pitchFamily="34" charset="-128"/>
          <a:cs typeface="ＭＳ Ｐゴシック" charset="0"/>
        </a:defRPr>
      </a:lvl4pPr>
      <a:lvl5pPr algn="l" rtl="0" eaLnBrk="0" fontAlgn="base" hangingPunct="0">
        <a:spcBef>
          <a:spcPct val="0"/>
        </a:spcBef>
        <a:spcAft>
          <a:spcPct val="0"/>
        </a:spcAft>
        <a:defRPr sz="4000">
          <a:solidFill>
            <a:schemeClr val="accent1"/>
          </a:solidFill>
          <a:latin typeface="Century Gothic" charset="0"/>
          <a:ea typeface="MS PGothic" pitchFamily="34" charset="-128"/>
          <a:cs typeface="ＭＳ Ｐゴシック"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3050" algn="l" rtl="0" eaLnBrk="0" fontAlgn="base" hangingPunct="0">
        <a:spcBef>
          <a:spcPct val="20000"/>
        </a:spcBef>
        <a:spcAft>
          <a:spcPct val="0"/>
        </a:spcAft>
        <a:buClr>
          <a:schemeClr val="accent1"/>
        </a:buClr>
        <a:buSzPct val="76000"/>
        <a:buFont typeface="Wingdings 2" pitchFamily="18" charset="2"/>
        <a:buChar char=""/>
        <a:defRPr sz="2400" kern="1200">
          <a:solidFill>
            <a:schemeClr val="tx2"/>
          </a:solidFill>
          <a:latin typeface="+mn-lt"/>
          <a:ea typeface="MS PGothic" pitchFamily="34" charset="-128"/>
          <a:cs typeface="ＭＳ Ｐゴシック" charset="0"/>
        </a:defRPr>
      </a:lvl1pPr>
      <a:lvl2pPr marL="639763" indent="-273050" algn="l" rtl="0" eaLnBrk="0" fontAlgn="base" hangingPunct="0">
        <a:spcBef>
          <a:spcPct val="20000"/>
        </a:spcBef>
        <a:spcAft>
          <a:spcPct val="0"/>
        </a:spcAft>
        <a:buClr>
          <a:schemeClr val="accent1"/>
        </a:buClr>
        <a:buSzPct val="76000"/>
        <a:buFont typeface="Wingdings 2" pitchFamily="18" charset="2"/>
        <a:buChar char=""/>
        <a:defRPr sz="2200" kern="1200">
          <a:solidFill>
            <a:schemeClr val="tx2"/>
          </a:solidFill>
          <a:latin typeface="+mn-lt"/>
          <a:ea typeface="MS PGothic" pitchFamily="34" charset="-128"/>
          <a:cs typeface="+mn-cs"/>
        </a:defRPr>
      </a:lvl2pPr>
      <a:lvl3pPr marL="914400" indent="-228600" algn="l" rtl="0" eaLnBrk="0" fontAlgn="base" hangingPunct="0">
        <a:spcBef>
          <a:spcPct val="20000"/>
        </a:spcBef>
        <a:spcAft>
          <a:spcPct val="0"/>
        </a:spcAft>
        <a:buClr>
          <a:schemeClr val="accent1"/>
        </a:buClr>
        <a:buSzPct val="76000"/>
        <a:buFont typeface="Wingdings 2" pitchFamily="18" charset="2"/>
        <a:buChar char=""/>
        <a:defRPr sz="2000" kern="1200">
          <a:solidFill>
            <a:schemeClr val="tx2"/>
          </a:solidFill>
          <a:latin typeface="+mn-lt"/>
          <a:ea typeface="MS PGothic" pitchFamily="34" charset="-128"/>
          <a:cs typeface="+mn-cs"/>
        </a:defRPr>
      </a:lvl3pPr>
      <a:lvl4pPr marL="1123950" indent="-228600" algn="l" rtl="0" eaLnBrk="0" fontAlgn="base" hangingPunct="0">
        <a:spcBef>
          <a:spcPct val="20000"/>
        </a:spcBef>
        <a:spcAft>
          <a:spcPct val="0"/>
        </a:spcAft>
        <a:buClr>
          <a:schemeClr val="accent1"/>
        </a:buClr>
        <a:buSzPct val="76000"/>
        <a:buFont typeface="Wingdings 2" pitchFamily="18" charset="2"/>
        <a:buChar char=""/>
        <a:defRPr kern="1200">
          <a:solidFill>
            <a:schemeClr val="tx2"/>
          </a:solidFill>
          <a:latin typeface="+mn-lt"/>
          <a:ea typeface="MS PGothic" pitchFamily="34" charset="-128"/>
          <a:cs typeface="+mn-cs"/>
        </a:defRPr>
      </a:lvl4pPr>
      <a:lvl5pPr marL="1325563" indent="-228600" algn="l" rtl="0" eaLnBrk="0" fontAlgn="base" hangingPunct="0">
        <a:spcBef>
          <a:spcPct val="20000"/>
        </a:spcBef>
        <a:spcAft>
          <a:spcPct val="0"/>
        </a:spcAft>
        <a:buClr>
          <a:schemeClr val="accent1"/>
        </a:buClr>
        <a:buSzPct val="76000"/>
        <a:buFont typeface="Wingdings 2" pitchFamily="18" charset="2"/>
        <a:buChar char=""/>
        <a:defRPr sz="1600" kern="1200">
          <a:solidFill>
            <a:schemeClr val="tx2"/>
          </a:solidFill>
          <a:latin typeface="+mn-lt"/>
          <a:ea typeface="MS PGothic" pitchFamily="34" charset="-128"/>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895850" y="4786322"/>
            <a:ext cx="3105174" cy="1055678"/>
          </a:xfrm>
        </p:spPr>
        <p:txBody>
          <a:bodyPr rtlCol="0">
            <a:normAutofit fontScale="55000" lnSpcReduction="20000"/>
          </a:bodyPr>
          <a:lstStyle/>
          <a:p>
            <a:pPr algn="ctr" eaLnBrk="1" fontAlgn="auto" hangingPunct="1">
              <a:spcAft>
                <a:spcPts val="0"/>
              </a:spcAft>
              <a:defRPr/>
            </a:pPr>
            <a:r>
              <a:rPr lang="en-GB" sz="4400" dirty="0" smtClean="0">
                <a:solidFill>
                  <a:srgbClr val="000000"/>
                </a:solidFill>
                <a:latin typeface="Arial" pitchFamily="34" charset="0"/>
                <a:ea typeface="+mn-ea"/>
                <a:cs typeface="Arial" pitchFamily="34" charset="0"/>
              </a:rPr>
              <a:t>Year 11 Parents Information Evening 2021</a:t>
            </a:r>
          </a:p>
          <a:p>
            <a:pPr algn="ctr" eaLnBrk="1" fontAlgn="auto" hangingPunct="1">
              <a:spcAft>
                <a:spcPts val="0"/>
              </a:spcAft>
              <a:defRPr/>
            </a:pPr>
            <a:endParaRPr lang="en-GB" sz="4400" dirty="0">
              <a:solidFill>
                <a:srgbClr val="000000"/>
              </a:solidFill>
              <a:latin typeface="Arial" pitchFamily="34" charset="0"/>
              <a:ea typeface="+mn-ea"/>
              <a:cs typeface="Arial" pitchFamily="34" charset="0"/>
            </a:endParaRPr>
          </a:p>
        </p:txBody>
      </p:sp>
      <p:pic>
        <p:nvPicPr>
          <p:cNvPr id="14338" name="Picture 2"/>
          <p:cNvPicPr>
            <a:picLocks noChangeAspect="1" noChangeArrowheads="1"/>
          </p:cNvPicPr>
          <p:nvPr/>
        </p:nvPicPr>
        <p:blipFill>
          <a:blip r:embed="rId2" cstate="print"/>
          <a:srcRect/>
          <a:stretch>
            <a:fillRect/>
          </a:stretch>
        </p:blipFill>
        <p:spPr bwMode="auto">
          <a:xfrm>
            <a:off x="4787900" y="2349500"/>
            <a:ext cx="3168650" cy="22955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Exams 2022</a:t>
            </a:r>
            <a:endParaRPr lang="en-GB" dirty="0"/>
          </a:p>
        </p:txBody>
      </p:sp>
      <p:sp>
        <p:nvSpPr>
          <p:cNvPr id="3" name="Subtitle 2"/>
          <p:cNvSpPr>
            <a:spLocks noGrp="1"/>
          </p:cNvSpPr>
          <p:nvPr>
            <p:ph type="subTitle" idx="1"/>
          </p:nvPr>
        </p:nvSpPr>
        <p:spPr/>
        <p:txBody>
          <a:bodyPr>
            <a:normAutofit fontScale="92500" lnSpcReduction="10000"/>
          </a:bodyPr>
          <a:lstStyle/>
          <a:p>
            <a:r>
              <a:rPr lang="en-US" dirty="0" smtClean="0">
                <a:latin typeface="Arial" panose="020B0604020202020204" pitchFamily="34" charset="0"/>
                <a:cs typeface="Arial" panose="020B0604020202020204" pitchFamily="34" charset="0"/>
              </a:rPr>
              <a:t>What changes have been announced? What happens if exams are cancelled? What is the best advice for my daughter?</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2380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Arial" panose="020B0604020202020204" pitchFamily="34" charset="0"/>
                <a:cs typeface="Arial" panose="020B0604020202020204" pitchFamily="34" charset="0"/>
              </a:rPr>
              <a:t>Optional topic</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8651" y="2125267"/>
            <a:ext cx="7886699" cy="3364706"/>
          </a:xfrm>
        </p:spPr>
        <p:txBody>
          <a:bodyPr>
            <a:normAutofit/>
          </a:bodyPr>
          <a:lstStyle/>
          <a:p>
            <a:r>
              <a:rPr lang="en-GB" dirty="0" smtClean="0">
                <a:solidFill>
                  <a:srgbClr val="000000"/>
                </a:solidFill>
                <a:latin typeface="Arial" panose="020B0604020202020204" pitchFamily="34" charset="0"/>
                <a:cs typeface="Arial" panose="020B0604020202020204" pitchFamily="34" charset="0"/>
              </a:rPr>
              <a:t>Optional </a:t>
            </a:r>
            <a:r>
              <a:rPr lang="en-GB" dirty="0">
                <a:solidFill>
                  <a:srgbClr val="000000"/>
                </a:solidFill>
                <a:latin typeface="Arial" panose="020B0604020202020204" pitchFamily="34" charset="0"/>
                <a:cs typeface="Arial" panose="020B0604020202020204" pitchFamily="34" charset="0"/>
              </a:rPr>
              <a:t>topics and content in GCSE English literature, history, </a:t>
            </a:r>
            <a:r>
              <a:rPr lang="en-GB" dirty="0" smtClean="0">
                <a:solidFill>
                  <a:srgbClr val="000000"/>
                </a:solidFill>
                <a:latin typeface="Arial" panose="020B0604020202020204" pitchFamily="34" charset="0"/>
                <a:cs typeface="Arial" panose="020B0604020202020204" pitchFamily="34" charset="0"/>
              </a:rPr>
              <a:t>and </a:t>
            </a:r>
            <a:r>
              <a:rPr lang="en-GB" dirty="0">
                <a:solidFill>
                  <a:srgbClr val="000000"/>
                </a:solidFill>
                <a:latin typeface="Arial" panose="020B0604020202020204" pitchFamily="34" charset="0"/>
                <a:cs typeface="Arial" panose="020B0604020202020204" pitchFamily="34" charset="0"/>
              </a:rPr>
              <a:t>geography. </a:t>
            </a:r>
            <a:endParaRPr lang="en-GB" dirty="0" smtClean="0">
              <a:solidFill>
                <a:srgbClr val="000000"/>
              </a:solidFill>
              <a:latin typeface="Arial" panose="020B0604020202020204" pitchFamily="34" charset="0"/>
              <a:cs typeface="Arial" panose="020B0604020202020204" pitchFamily="34" charset="0"/>
            </a:endParaRPr>
          </a:p>
          <a:p>
            <a:r>
              <a:rPr lang="en-GB" dirty="0" smtClean="0">
                <a:solidFill>
                  <a:srgbClr val="000000"/>
                </a:solidFill>
                <a:latin typeface="Arial" panose="020B0604020202020204" pitchFamily="34" charset="0"/>
                <a:cs typeface="Arial" panose="020B0604020202020204" pitchFamily="34" charset="0"/>
              </a:rPr>
              <a:t>This means we don’t have to teach the full course</a:t>
            </a:r>
          </a:p>
          <a:p>
            <a:r>
              <a:rPr lang="en-GB" dirty="0" smtClean="0">
                <a:solidFill>
                  <a:srgbClr val="000000"/>
                </a:solidFill>
                <a:latin typeface="Arial" panose="020B0604020202020204" pitchFamily="34" charset="0"/>
                <a:cs typeface="Arial" panose="020B0604020202020204" pitchFamily="34" charset="0"/>
              </a:rPr>
              <a:t>We need more information about this before teachers decide that to leave out.  This information is released by exam boards</a:t>
            </a:r>
            <a:endParaRPr lang="en-GB" dirty="0">
              <a:solidFill>
                <a:srgbClr val="000000"/>
              </a:solidFill>
              <a:latin typeface="Arial" panose="020B0604020202020204" pitchFamily="34" charset="0"/>
              <a:cs typeface="Arial" panose="020B0604020202020204" pitchFamily="34" charset="0"/>
            </a:endParaRPr>
          </a:p>
        </p:txBody>
      </p:sp>
      <p:sp>
        <p:nvSpPr>
          <p:cNvPr id="5" name="Right Triangle 4"/>
          <p:cNvSpPr/>
          <p:nvPr/>
        </p:nvSpPr>
        <p:spPr>
          <a:xfrm>
            <a:off x="3666" y="4652889"/>
            <a:ext cx="2141807" cy="2205111"/>
          </a:xfrm>
          <a:prstGeom prst="rtTriangl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GCSE Plan A</a:t>
            </a:r>
            <a:endParaRPr lang="en-GB" dirty="0"/>
          </a:p>
        </p:txBody>
      </p:sp>
    </p:spTree>
    <p:extLst>
      <p:ext uri="{BB962C8B-B14F-4D97-AF65-F5344CB8AC3E}">
        <p14:creationId xmlns:p14="http://schemas.microsoft.com/office/powerpoint/2010/main" val="2666006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Arial" panose="020B0604020202020204" pitchFamily="34" charset="0"/>
                <a:cs typeface="Arial" panose="020B0604020202020204" pitchFamily="34" charset="0"/>
              </a:rPr>
              <a:t>Advance information about the focus of exams</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GB" dirty="0">
                <a:solidFill>
                  <a:srgbClr val="000000"/>
                </a:solidFill>
                <a:latin typeface="Arial" panose="020B0604020202020204" pitchFamily="34" charset="0"/>
                <a:cs typeface="Arial" panose="020B0604020202020204" pitchFamily="34" charset="0"/>
              </a:rPr>
              <a:t>Exam boards will provide advance information about the focus of the content of the exams </a:t>
            </a:r>
            <a:r>
              <a:rPr lang="en-GB" dirty="0" smtClean="0">
                <a:solidFill>
                  <a:srgbClr val="000000"/>
                </a:solidFill>
                <a:latin typeface="Arial" panose="020B0604020202020204" pitchFamily="34" charset="0"/>
                <a:cs typeface="Arial" panose="020B0604020202020204" pitchFamily="34" charset="0"/>
              </a:rPr>
              <a:t>for GCSE subjects </a:t>
            </a:r>
            <a:r>
              <a:rPr lang="en-GB" dirty="0">
                <a:solidFill>
                  <a:srgbClr val="000000"/>
                </a:solidFill>
                <a:latin typeface="Arial" panose="020B0604020202020204" pitchFamily="34" charset="0"/>
                <a:cs typeface="Arial" panose="020B0604020202020204" pitchFamily="34" charset="0"/>
              </a:rPr>
              <a:t>(except GCSE English literature, </a:t>
            </a:r>
            <a:r>
              <a:rPr lang="en-GB" dirty="0" smtClean="0">
                <a:solidFill>
                  <a:srgbClr val="000000"/>
                </a:solidFill>
                <a:latin typeface="Arial" panose="020B0604020202020204" pitchFamily="34" charset="0"/>
                <a:cs typeface="Arial" panose="020B0604020202020204" pitchFamily="34" charset="0"/>
              </a:rPr>
              <a:t>history and </a:t>
            </a:r>
            <a:r>
              <a:rPr lang="en-GB" dirty="0">
                <a:solidFill>
                  <a:srgbClr val="000000"/>
                </a:solidFill>
                <a:latin typeface="Arial" panose="020B0604020202020204" pitchFamily="34" charset="0"/>
                <a:cs typeface="Arial" panose="020B0604020202020204" pitchFamily="34" charset="0"/>
              </a:rPr>
              <a:t>geography) for the summer 2022 exams. </a:t>
            </a:r>
            <a:endParaRPr lang="en-GB" dirty="0" smtClean="0">
              <a:solidFill>
                <a:srgbClr val="000000"/>
              </a:solidFill>
              <a:latin typeface="Arial" panose="020B0604020202020204" pitchFamily="34" charset="0"/>
              <a:cs typeface="Arial" panose="020B0604020202020204" pitchFamily="34" charset="0"/>
            </a:endParaRPr>
          </a:p>
          <a:p>
            <a:r>
              <a:rPr lang="en-GB" dirty="0" smtClean="0">
                <a:solidFill>
                  <a:srgbClr val="000000"/>
                </a:solidFill>
                <a:latin typeface="Arial" panose="020B0604020202020204" pitchFamily="34" charset="0"/>
                <a:cs typeface="Arial" panose="020B0604020202020204" pitchFamily="34" charset="0"/>
              </a:rPr>
              <a:t>This is to support </a:t>
            </a:r>
            <a:r>
              <a:rPr lang="en-GB" dirty="0">
                <a:solidFill>
                  <a:srgbClr val="000000"/>
                </a:solidFill>
                <a:latin typeface="Arial" panose="020B0604020202020204" pitchFamily="34" charset="0"/>
                <a:cs typeface="Arial" panose="020B0604020202020204" pitchFamily="34" charset="0"/>
              </a:rPr>
              <a:t>students’ </a:t>
            </a:r>
            <a:r>
              <a:rPr lang="en-GB" dirty="0" smtClean="0">
                <a:solidFill>
                  <a:srgbClr val="000000"/>
                </a:solidFill>
                <a:latin typeface="Arial" panose="020B0604020202020204" pitchFamily="34" charset="0"/>
                <a:cs typeface="Arial" panose="020B0604020202020204" pitchFamily="34" charset="0"/>
              </a:rPr>
              <a:t>revision, not that this is all students need to know</a:t>
            </a:r>
          </a:p>
          <a:p>
            <a:r>
              <a:rPr lang="en-GB" dirty="0" smtClean="0">
                <a:solidFill>
                  <a:srgbClr val="000000"/>
                </a:solidFill>
                <a:latin typeface="Arial" panose="020B0604020202020204" pitchFamily="34" charset="0"/>
                <a:cs typeface="Arial" panose="020B0604020202020204" pitchFamily="34" charset="0"/>
              </a:rPr>
              <a:t>7 </a:t>
            </a:r>
            <a:r>
              <a:rPr lang="en-GB" dirty="0">
                <a:solidFill>
                  <a:srgbClr val="000000"/>
                </a:solidFill>
                <a:latin typeface="Arial" panose="020B0604020202020204" pitchFamily="34" charset="0"/>
                <a:cs typeface="Arial" panose="020B0604020202020204" pitchFamily="34" charset="0"/>
              </a:rPr>
              <a:t>February 2022 at the latest</a:t>
            </a:r>
            <a:r>
              <a:rPr lang="en-GB" dirty="0">
                <a:latin typeface="Arial" panose="020B0604020202020204" pitchFamily="34" charset="0"/>
                <a:cs typeface="Arial" panose="020B0604020202020204" pitchFamily="34" charset="0"/>
              </a:rPr>
              <a:t>. </a:t>
            </a:r>
          </a:p>
        </p:txBody>
      </p:sp>
      <p:sp>
        <p:nvSpPr>
          <p:cNvPr id="5" name="Right Triangle 4"/>
          <p:cNvSpPr/>
          <p:nvPr/>
        </p:nvSpPr>
        <p:spPr>
          <a:xfrm>
            <a:off x="0" y="4653225"/>
            <a:ext cx="2141807" cy="2205111"/>
          </a:xfrm>
          <a:prstGeom prst="rtTriangl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GCSE Plan A</a:t>
            </a:r>
            <a:endParaRPr lang="en-GB" dirty="0"/>
          </a:p>
        </p:txBody>
      </p:sp>
      <p:sp>
        <p:nvSpPr>
          <p:cNvPr id="6" name="Rounded Rectangular Callout 5"/>
          <p:cNvSpPr/>
          <p:nvPr/>
        </p:nvSpPr>
        <p:spPr>
          <a:xfrm>
            <a:off x="5940152" y="5125106"/>
            <a:ext cx="3840480" cy="1414738"/>
          </a:xfrm>
          <a:prstGeom prst="wedgeRoundRectCallout">
            <a:avLst>
              <a:gd name="adj1" fmla="val 49771"/>
              <a:gd name="adj2" fmla="val 75924"/>
              <a:gd name="adj3" fmla="val 1666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000000"/>
                </a:solidFill>
              </a:rPr>
              <a:t>This is good news but we do not know how detailed the information will be </a:t>
            </a:r>
            <a:r>
              <a:rPr lang="en-GB" dirty="0" err="1">
                <a:solidFill>
                  <a:srgbClr val="000000"/>
                </a:solidFill>
              </a:rPr>
              <a:t>eg</a:t>
            </a:r>
            <a:r>
              <a:rPr lang="en-GB" dirty="0">
                <a:solidFill>
                  <a:srgbClr val="000000"/>
                </a:solidFill>
              </a:rPr>
              <a:t> ‘key themes in ‘An Inspector Calls’ is not very helpful</a:t>
            </a:r>
          </a:p>
        </p:txBody>
      </p:sp>
    </p:spTree>
    <p:extLst>
      <p:ext uri="{BB962C8B-B14F-4D97-AF65-F5344CB8AC3E}">
        <p14:creationId xmlns:p14="http://schemas.microsoft.com/office/powerpoint/2010/main" val="1137525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2988" y="1027113"/>
            <a:ext cx="7024687" cy="745703"/>
          </a:xfrm>
        </p:spPr>
        <p:txBody>
          <a:bodyPr/>
          <a:lstStyle/>
          <a:p>
            <a:pPr algn="ctr"/>
            <a:r>
              <a:rPr lang="en-GB" dirty="0" smtClean="0">
                <a:latin typeface="Arial" panose="020B0604020202020204" pitchFamily="34" charset="0"/>
                <a:cs typeface="Arial" panose="020B0604020202020204" pitchFamily="34" charset="0"/>
              </a:rPr>
              <a:t>Formulae sheets</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960121" y="2125267"/>
            <a:ext cx="7555229" cy="3364706"/>
          </a:xfrm>
        </p:spPr>
        <p:txBody>
          <a:bodyPr>
            <a:normAutofit lnSpcReduction="10000"/>
          </a:bodyPr>
          <a:lstStyle/>
          <a:p>
            <a:r>
              <a:rPr lang="en-GB" dirty="0">
                <a:solidFill>
                  <a:srgbClr val="000000"/>
                </a:solidFill>
                <a:latin typeface="Arial" panose="020B0604020202020204" pitchFamily="34" charset="0"/>
                <a:cs typeface="Arial" panose="020B0604020202020204" pitchFamily="34" charset="0"/>
              </a:rPr>
              <a:t>Students will be given a formulae sheet for GCSE </a:t>
            </a:r>
            <a:r>
              <a:rPr lang="en-GB" dirty="0" smtClean="0">
                <a:solidFill>
                  <a:srgbClr val="000000"/>
                </a:solidFill>
                <a:latin typeface="Arial" panose="020B0604020202020204" pitchFamily="34" charset="0"/>
                <a:cs typeface="Arial" panose="020B0604020202020204" pitchFamily="34" charset="0"/>
              </a:rPr>
              <a:t>mathematics, GCSE </a:t>
            </a:r>
            <a:r>
              <a:rPr lang="en-GB" dirty="0">
                <a:solidFill>
                  <a:srgbClr val="000000"/>
                </a:solidFill>
                <a:latin typeface="Arial" panose="020B0604020202020204" pitchFamily="34" charset="0"/>
                <a:cs typeface="Arial" panose="020B0604020202020204" pitchFamily="34" charset="0"/>
              </a:rPr>
              <a:t>physics and combined science in summer 2022, covering all the equations required in the subject content. </a:t>
            </a:r>
            <a:endParaRPr lang="en-GB" dirty="0" smtClean="0">
              <a:solidFill>
                <a:srgbClr val="000000"/>
              </a:solidFill>
              <a:latin typeface="Arial" panose="020B0604020202020204" pitchFamily="34" charset="0"/>
              <a:cs typeface="Arial" panose="020B0604020202020204" pitchFamily="34" charset="0"/>
            </a:endParaRPr>
          </a:p>
          <a:p>
            <a:r>
              <a:rPr lang="en-GB" dirty="0" smtClean="0">
                <a:solidFill>
                  <a:srgbClr val="000000"/>
                </a:solidFill>
                <a:latin typeface="Arial" panose="020B0604020202020204" pitchFamily="34" charset="0"/>
                <a:cs typeface="Arial" panose="020B0604020202020204" pitchFamily="34" charset="0"/>
              </a:rPr>
              <a:t>Exam </a:t>
            </a:r>
            <a:r>
              <a:rPr lang="en-GB" dirty="0">
                <a:solidFill>
                  <a:srgbClr val="000000"/>
                </a:solidFill>
                <a:latin typeface="Arial" panose="020B0604020202020204" pitchFamily="34" charset="0"/>
                <a:cs typeface="Arial" panose="020B0604020202020204" pitchFamily="34" charset="0"/>
              </a:rPr>
              <a:t>boards will provide copies of the equation sheet for use in teaching and to ensure that students are familiar with it prior to the exams</a:t>
            </a:r>
            <a:r>
              <a:rPr lang="en-GB" dirty="0" smtClean="0">
                <a:solidFill>
                  <a:srgbClr val="000000"/>
                </a:solidFill>
                <a:latin typeface="Arial" panose="020B0604020202020204" pitchFamily="34" charset="0"/>
                <a:cs typeface="Arial" panose="020B0604020202020204" pitchFamily="34" charset="0"/>
              </a:rPr>
              <a:t>.</a:t>
            </a:r>
          </a:p>
          <a:p>
            <a:r>
              <a:rPr lang="en-GB" dirty="0" smtClean="0">
                <a:solidFill>
                  <a:srgbClr val="000000"/>
                </a:solidFill>
                <a:latin typeface="Arial" panose="020B0604020202020204" pitchFamily="34" charset="0"/>
                <a:cs typeface="Arial" panose="020B0604020202020204" pitchFamily="34" charset="0"/>
              </a:rPr>
              <a:t> </a:t>
            </a:r>
            <a:r>
              <a:rPr lang="en-GB" dirty="0">
                <a:solidFill>
                  <a:srgbClr val="000000"/>
                </a:solidFill>
                <a:latin typeface="Arial" panose="020B0604020202020204" pitchFamily="34" charset="0"/>
                <a:cs typeface="Arial" panose="020B0604020202020204" pitchFamily="34" charset="0"/>
              </a:rPr>
              <a:t>Clean copies of the equation sheet will be provided in the exams.</a:t>
            </a:r>
          </a:p>
          <a:p>
            <a:endParaRPr lang="en-GB" dirty="0"/>
          </a:p>
        </p:txBody>
      </p:sp>
      <p:sp>
        <p:nvSpPr>
          <p:cNvPr id="5" name="Right Triangle 4"/>
          <p:cNvSpPr/>
          <p:nvPr/>
        </p:nvSpPr>
        <p:spPr>
          <a:xfrm>
            <a:off x="0" y="4638979"/>
            <a:ext cx="2141807" cy="2205111"/>
          </a:xfrm>
          <a:prstGeom prst="rtTriangl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GCSE Plan A</a:t>
            </a:r>
            <a:endParaRPr lang="en-GB" dirty="0"/>
          </a:p>
        </p:txBody>
      </p:sp>
    </p:spTree>
    <p:extLst>
      <p:ext uri="{BB962C8B-B14F-4D97-AF65-F5344CB8AC3E}">
        <p14:creationId xmlns:p14="http://schemas.microsoft.com/office/powerpoint/2010/main" val="25915280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2988" y="1027113"/>
            <a:ext cx="7024687" cy="601687"/>
          </a:xfrm>
        </p:spPr>
        <p:txBody>
          <a:bodyPr/>
          <a:lstStyle/>
          <a:p>
            <a:r>
              <a:rPr lang="en-US" dirty="0" smtClean="0">
                <a:latin typeface="Arial" panose="020B0604020202020204" pitchFamily="34" charset="0"/>
                <a:cs typeface="Arial" panose="020B0604020202020204" pitchFamily="34" charset="0"/>
              </a:rPr>
              <a:t>MFL </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3568" y="1988840"/>
            <a:ext cx="7704856" cy="4392488"/>
          </a:xfrm>
        </p:spPr>
        <p:txBody>
          <a:bodyPr/>
          <a:lstStyle/>
          <a:p>
            <a:r>
              <a:rPr lang="en-US" dirty="0">
                <a:solidFill>
                  <a:srgbClr val="000000"/>
                </a:solidFill>
                <a:latin typeface="Arial" panose="020B0604020202020204" pitchFamily="34" charset="0"/>
                <a:cs typeface="Arial" panose="020B0604020202020204" pitchFamily="34" charset="0"/>
              </a:rPr>
              <a:t>Exam boards will not have to include vocabulary that’s not on the vocabulary lists for assessments in GCSE MFL.</a:t>
            </a:r>
          </a:p>
          <a:p>
            <a:r>
              <a:rPr lang="en-US" dirty="0">
                <a:solidFill>
                  <a:srgbClr val="000000"/>
                </a:solidFill>
                <a:latin typeface="Arial" panose="020B0604020202020204" pitchFamily="34" charset="0"/>
                <a:cs typeface="Arial" panose="020B0604020202020204" pitchFamily="34" charset="0"/>
              </a:rPr>
              <a:t>Exam boards will include an extra optional question in the writing assessment to help students to focus on fewer themes in their writing.</a:t>
            </a:r>
          </a:p>
          <a:p>
            <a:r>
              <a:rPr lang="en-US" dirty="0">
                <a:solidFill>
                  <a:srgbClr val="000000"/>
                </a:solidFill>
                <a:latin typeface="Arial" panose="020B0604020202020204" pitchFamily="34" charset="0"/>
                <a:cs typeface="Arial" panose="020B0604020202020204" pitchFamily="34" charset="0"/>
              </a:rPr>
              <a:t>Teachers and students should prepare for spoken language in 2022 to be assessed in the normal way, through formal speaking tests. </a:t>
            </a:r>
            <a:endParaRPr lang="en-US" dirty="0" smtClean="0">
              <a:solidFill>
                <a:srgbClr val="000000"/>
              </a:solidFill>
              <a:latin typeface="Arial" panose="020B0604020202020204" pitchFamily="34" charset="0"/>
              <a:cs typeface="Arial" panose="020B0604020202020204" pitchFamily="34" charset="0"/>
            </a:endParaRPr>
          </a:p>
          <a:p>
            <a:r>
              <a:rPr lang="en-US" dirty="0" smtClean="0">
                <a:solidFill>
                  <a:srgbClr val="000000"/>
                </a:solidFill>
                <a:latin typeface="Arial" panose="020B0604020202020204" pitchFamily="34" charset="0"/>
                <a:cs typeface="Arial" panose="020B0604020202020204" pitchFamily="34" charset="0"/>
              </a:rPr>
              <a:t>We are waiting for more information from our exam board</a:t>
            </a:r>
            <a:endParaRPr lang="en-GB" dirty="0"/>
          </a:p>
        </p:txBody>
      </p:sp>
    </p:spTree>
    <p:extLst>
      <p:ext uri="{BB962C8B-B14F-4D97-AF65-F5344CB8AC3E}">
        <p14:creationId xmlns:p14="http://schemas.microsoft.com/office/powerpoint/2010/main" val="1657094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Arial" panose="020B0604020202020204" pitchFamily="34" charset="0"/>
                <a:cs typeface="Arial" panose="020B0604020202020204" pitchFamily="34" charset="0"/>
              </a:rPr>
              <a:t>Art GCSE and A Level</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055097" y="2255526"/>
            <a:ext cx="6777037" cy="3508375"/>
          </a:xfrm>
        </p:spPr>
        <p:txBody>
          <a:bodyPr>
            <a:normAutofit/>
          </a:bodyPr>
          <a:lstStyle/>
          <a:p>
            <a:r>
              <a:rPr lang="en-GB" dirty="0">
                <a:solidFill>
                  <a:srgbClr val="000000"/>
                </a:solidFill>
                <a:latin typeface="Arial" panose="020B0604020202020204" pitchFamily="34" charset="0"/>
                <a:cs typeface="Arial" panose="020B0604020202020204" pitchFamily="34" charset="0"/>
              </a:rPr>
              <a:t>Students taking </a:t>
            </a:r>
            <a:r>
              <a:rPr lang="en-GB" dirty="0" smtClean="0">
                <a:solidFill>
                  <a:srgbClr val="000000"/>
                </a:solidFill>
                <a:latin typeface="Arial" panose="020B0604020202020204" pitchFamily="34" charset="0"/>
                <a:cs typeface="Arial" panose="020B0604020202020204" pitchFamily="34" charset="0"/>
              </a:rPr>
              <a:t>GCSE and </a:t>
            </a:r>
            <a:r>
              <a:rPr lang="en-GB" dirty="0">
                <a:solidFill>
                  <a:srgbClr val="000000"/>
                </a:solidFill>
                <a:latin typeface="Arial" panose="020B0604020202020204" pitchFamily="34" charset="0"/>
                <a:cs typeface="Arial" panose="020B0604020202020204" pitchFamily="34" charset="0"/>
              </a:rPr>
              <a:t>A level art and design will be assessed on their portfolio </a:t>
            </a:r>
            <a:r>
              <a:rPr lang="en-GB" dirty="0" smtClean="0">
                <a:solidFill>
                  <a:srgbClr val="000000"/>
                </a:solidFill>
                <a:latin typeface="Arial" panose="020B0604020202020204" pitchFamily="34" charset="0"/>
                <a:cs typeface="Arial" panose="020B0604020202020204" pitchFamily="34" charset="0"/>
              </a:rPr>
              <a:t>only</a:t>
            </a:r>
          </a:p>
          <a:p>
            <a:r>
              <a:rPr lang="en-GB" dirty="0" smtClean="0">
                <a:solidFill>
                  <a:srgbClr val="000000"/>
                </a:solidFill>
                <a:latin typeface="Arial" panose="020B0604020202020204" pitchFamily="34" charset="0"/>
                <a:cs typeface="Arial" panose="020B0604020202020204" pitchFamily="34" charset="0"/>
              </a:rPr>
              <a:t>There will be no exam</a:t>
            </a:r>
            <a:endParaRPr lang="en-GB" dirty="0">
              <a:solidFill>
                <a:srgbClr val="000000"/>
              </a:solidFill>
              <a:latin typeface="Arial" panose="020B0604020202020204" pitchFamily="34" charset="0"/>
              <a:cs typeface="Arial" panose="020B0604020202020204" pitchFamily="34" charset="0"/>
            </a:endParaRPr>
          </a:p>
          <a:p>
            <a:endParaRPr lang="en-GB" dirty="0"/>
          </a:p>
        </p:txBody>
      </p:sp>
      <p:sp>
        <p:nvSpPr>
          <p:cNvPr id="5" name="Right Triangle 4"/>
          <p:cNvSpPr/>
          <p:nvPr/>
        </p:nvSpPr>
        <p:spPr>
          <a:xfrm>
            <a:off x="0" y="4652889"/>
            <a:ext cx="2141807" cy="2205111"/>
          </a:xfrm>
          <a:prstGeom prst="rtTriangl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GCSE Plan A</a:t>
            </a:r>
            <a:endParaRPr lang="en-GB" dirty="0"/>
          </a:p>
        </p:txBody>
      </p:sp>
    </p:spTree>
    <p:extLst>
      <p:ext uri="{BB962C8B-B14F-4D97-AF65-F5344CB8AC3E}">
        <p14:creationId xmlns:p14="http://schemas.microsoft.com/office/powerpoint/2010/main" val="40403875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837056"/>
            <a:ext cx="7024687" cy="1143000"/>
          </a:xfrm>
        </p:spPr>
        <p:txBody>
          <a:bodyPr/>
          <a:lstStyle/>
          <a:p>
            <a:pPr algn="ctr"/>
            <a:r>
              <a:rPr lang="en-GB" dirty="0" smtClean="0">
                <a:latin typeface="Arial" panose="020B0604020202020204" pitchFamily="34" charset="0"/>
                <a:cs typeface="Arial" panose="020B0604020202020204" pitchFamily="34" charset="0"/>
              </a:rPr>
              <a:t>Will there be as many top grades given out?</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083148" y="2226468"/>
            <a:ext cx="4432202" cy="2714699"/>
          </a:xfrm>
        </p:spPr>
        <p:txBody>
          <a:bodyPr>
            <a:normAutofit fontScale="92500" lnSpcReduction="20000"/>
          </a:bodyPr>
          <a:lstStyle/>
          <a:p>
            <a:pPr marL="0" indent="0">
              <a:buNone/>
            </a:pPr>
            <a:r>
              <a:rPr lang="en-GB" dirty="0" smtClean="0">
                <a:solidFill>
                  <a:srgbClr val="000000"/>
                </a:solidFill>
                <a:latin typeface="Arial" panose="020B0604020202020204" pitchFamily="34" charset="0"/>
                <a:cs typeface="Arial" panose="020B0604020202020204" pitchFamily="34" charset="0"/>
              </a:rPr>
              <a:t>“Instead</a:t>
            </a:r>
            <a:r>
              <a:rPr lang="en-GB" dirty="0">
                <a:solidFill>
                  <a:srgbClr val="000000"/>
                </a:solidFill>
                <a:latin typeface="Arial" panose="020B0604020202020204" pitchFamily="34" charset="0"/>
                <a:cs typeface="Arial" panose="020B0604020202020204" pitchFamily="34" charset="0"/>
              </a:rPr>
              <a:t>, 2022 will be a transition year to reflect that we are in a pandemic recovery period. We will aim, therefore, to reflect a point midway between 2021 and 2019 when it comes to grading. Then in 2023 we want to return to results that are in line with those before the pandemic began</a:t>
            </a:r>
            <a:r>
              <a:rPr lang="en-GB" dirty="0" smtClean="0">
                <a:solidFill>
                  <a:srgbClr val="000000"/>
                </a:solidFill>
                <a:latin typeface="Arial" panose="020B0604020202020204" pitchFamily="34" charset="0"/>
                <a:cs typeface="Arial" panose="020B0604020202020204" pitchFamily="34" charset="0"/>
              </a:rPr>
              <a:t>.”</a:t>
            </a:r>
            <a:endParaRPr lang="en-GB" dirty="0">
              <a:solidFill>
                <a:srgbClr val="000000"/>
              </a:solidFill>
              <a:latin typeface="Arial" panose="020B0604020202020204" pitchFamily="34" charset="0"/>
              <a:cs typeface="Arial" panose="020B0604020202020204" pitchFamily="34" charset="0"/>
            </a:endParaRPr>
          </a:p>
          <a:p>
            <a:endParaRPr lang="en-GB" dirty="0">
              <a:solidFill>
                <a:srgbClr val="000000"/>
              </a:solidFill>
            </a:endParaRPr>
          </a:p>
        </p:txBody>
      </p:sp>
      <p:sp>
        <p:nvSpPr>
          <p:cNvPr id="5" name="Right Triangle 4"/>
          <p:cNvSpPr/>
          <p:nvPr/>
        </p:nvSpPr>
        <p:spPr>
          <a:xfrm>
            <a:off x="0" y="4652889"/>
            <a:ext cx="2141807" cy="2205111"/>
          </a:xfrm>
          <a:prstGeom prst="rtTriangl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GCSE Plan A</a:t>
            </a:r>
            <a:endParaRPr lang="en-GB" dirty="0"/>
          </a:p>
        </p:txBody>
      </p:sp>
      <p:pic>
        <p:nvPicPr>
          <p:cNvPr id="4" name="Picture 3"/>
          <p:cNvPicPr>
            <a:picLocks noChangeAspect="1"/>
          </p:cNvPicPr>
          <p:nvPr/>
        </p:nvPicPr>
        <p:blipFill>
          <a:blip r:embed="rId2"/>
          <a:stretch>
            <a:fillRect/>
          </a:stretch>
        </p:blipFill>
        <p:spPr>
          <a:xfrm>
            <a:off x="323581" y="2488668"/>
            <a:ext cx="3636452" cy="1912070"/>
          </a:xfrm>
          <a:prstGeom prst="rect">
            <a:avLst/>
          </a:prstGeom>
        </p:spPr>
      </p:pic>
      <p:sp>
        <p:nvSpPr>
          <p:cNvPr id="6" name="Rounded Rectangle 5"/>
          <p:cNvSpPr/>
          <p:nvPr/>
        </p:nvSpPr>
        <p:spPr>
          <a:xfrm>
            <a:off x="1979712" y="5157192"/>
            <a:ext cx="6277708" cy="1097281"/>
          </a:xfrm>
          <a:prstGeom prst="roundRect">
            <a:avLst/>
          </a:prstGeom>
          <a:solidFill>
            <a:srgbClr val="FC22C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exams will be the same standard but there will be fewer 9-6 grades awarded than in 2021.  But there will be more 9- 6 grades awarded than in 2019.</a:t>
            </a:r>
          </a:p>
        </p:txBody>
      </p:sp>
    </p:spTree>
    <p:extLst>
      <p:ext uri="{BB962C8B-B14F-4D97-AF65-F5344CB8AC3E}">
        <p14:creationId xmlns:p14="http://schemas.microsoft.com/office/powerpoint/2010/main" val="688411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027113"/>
            <a:ext cx="8208912" cy="745703"/>
          </a:xfrm>
        </p:spPr>
        <p:txBody>
          <a:bodyPr/>
          <a:lstStyle/>
          <a:p>
            <a:pPr algn="ctr"/>
            <a:r>
              <a:rPr lang="en-GB" sz="3600" dirty="0" smtClean="0">
                <a:latin typeface="Arial" panose="020B0604020202020204" pitchFamily="34" charset="0"/>
                <a:cs typeface="Arial" panose="020B0604020202020204" pitchFamily="34" charset="0"/>
              </a:rPr>
              <a:t>What if the pandemic prevents exams?</a:t>
            </a:r>
            <a:endParaRPr lang="en-GB"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979712" y="1988840"/>
            <a:ext cx="6535638" cy="4464495"/>
          </a:xfrm>
        </p:spPr>
        <p:txBody>
          <a:bodyPr>
            <a:normAutofit fontScale="92500" lnSpcReduction="10000"/>
          </a:bodyPr>
          <a:lstStyle/>
          <a:p>
            <a:r>
              <a:rPr lang="en-GB" dirty="0" smtClean="0">
                <a:solidFill>
                  <a:srgbClr val="000000"/>
                </a:solidFill>
                <a:latin typeface="Arial" panose="020B0604020202020204" pitchFamily="34" charset="0"/>
                <a:cs typeface="Arial" panose="020B0604020202020204" pitchFamily="34" charset="0"/>
              </a:rPr>
              <a:t>Teachers will be asked to assess students and determine grades</a:t>
            </a:r>
          </a:p>
          <a:p>
            <a:r>
              <a:rPr lang="en-US" dirty="0" smtClean="0">
                <a:solidFill>
                  <a:srgbClr val="000000"/>
                </a:solidFill>
                <a:latin typeface="Arial" panose="020B0604020202020204" pitchFamily="34" charset="0"/>
                <a:cs typeface="Arial" panose="020B0604020202020204" pitchFamily="34" charset="0"/>
              </a:rPr>
              <a:t>If this happens, we will follow guidance </a:t>
            </a:r>
            <a:endParaRPr lang="en-GB" dirty="0" smtClean="0">
              <a:solidFill>
                <a:srgbClr val="000000"/>
              </a:solidFill>
              <a:latin typeface="Arial" panose="020B0604020202020204" pitchFamily="34" charset="0"/>
              <a:cs typeface="Arial" panose="020B0604020202020204" pitchFamily="34" charset="0"/>
            </a:endParaRPr>
          </a:p>
          <a:p>
            <a:r>
              <a:rPr lang="en-GB" dirty="0" smtClean="0">
                <a:solidFill>
                  <a:srgbClr val="000000"/>
                </a:solidFill>
                <a:latin typeface="Arial" panose="020B0604020202020204" pitchFamily="34" charset="0"/>
                <a:cs typeface="Arial" panose="020B0604020202020204" pitchFamily="34" charset="0"/>
              </a:rPr>
              <a:t>There is a consultation on the proposals for the next two weeks.  This includes three important points which may become guidance</a:t>
            </a:r>
          </a:p>
          <a:p>
            <a:pPr marL="685800" lvl="1" indent="-342900">
              <a:buFont typeface="+mj-lt"/>
              <a:buAutoNum type="arabicPeriod"/>
            </a:pPr>
            <a:r>
              <a:rPr lang="en-GB" sz="2100" dirty="0">
                <a:solidFill>
                  <a:srgbClr val="000000"/>
                </a:solidFill>
                <a:latin typeface="Arial" panose="020B0604020202020204" pitchFamily="34" charset="0"/>
                <a:cs typeface="Arial" panose="020B0604020202020204" pitchFamily="34" charset="0"/>
              </a:rPr>
              <a:t>planned assessment points from which to gather evidence (e.g. once in each of the late autumn, spring and early summer terms)</a:t>
            </a:r>
          </a:p>
          <a:p>
            <a:pPr marL="685800" lvl="1" indent="-342900">
              <a:buFont typeface="+mj-lt"/>
              <a:buAutoNum type="arabicPeriod"/>
            </a:pPr>
            <a:r>
              <a:rPr lang="en-GB" sz="2100" dirty="0">
                <a:solidFill>
                  <a:srgbClr val="000000"/>
                </a:solidFill>
                <a:latin typeface="Arial" panose="020B0604020202020204" pitchFamily="34" charset="0"/>
                <a:cs typeface="Arial" panose="020B0604020202020204" pitchFamily="34" charset="0"/>
              </a:rPr>
              <a:t>the use, at these assessment points, of approaches which replicate exam board papers and exam conditions</a:t>
            </a:r>
          </a:p>
          <a:p>
            <a:pPr marL="685800" lvl="1" indent="-342900">
              <a:buFont typeface="+mj-lt"/>
              <a:buAutoNum type="arabicPeriod"/>
            </a:pPr>
            <a:r>
              <a:rPr lang="en-US" sz="2100" dirty="0">
                <a:solidFill>
                  <a:srgbClr val="000000"/>
                </a:solidFill>
                <a:latin typeface="Arial" panose="020B0604020202020204" pitchFamily="34" charset="0"/>
                <a:cs typeface="Arial" panose="020B0604020202020204" pitchFamily="34" charset="0"/>
              </a:rPr>
              <a:t>The total assessment time should be roughly the amount of time the exams would take  </a:t>
            </a:r>
          </a:p>
          <a:p>
            <a:pPr marL="342900" lvl="1" indent="0">
              <a:buNone/>
            </a:pPr>
            <a:endParaRPr lang="en-GB" sz="2100" dirty="0"/>
          </a:p>
          <a:p>
            <a:pPr marL="685800" lvl="1" indent="-342900">
              <a:buFont typeface="+mj-lt"/>
              <a:buAutoNum type="arabicPeriod"/>
            </a:pPr>
            <a:endParaRPr lang="en-GB" sz="2100" dirty="0"/>
          </a:p>
          <a:p>
            <a:endParaRPr lang="en-GB" dirty="0"/>
          </a:p>
        </p:txBody>
      </p:sp>
      <p:sp>
        <p:nvSpPr>
          <p:cNvPr id="5" name="Pentagon 4"/>
          <p:cNvSpPr/>
          <p:nvPr/>
        </p:nvSpPr>
        <p:spPr>
          <a:xfrm>
            <a:off x="-27915" y="2852936"/>
            <a:ext cx="2141806" cy="2078502"/>
          </a:xfrm>
          <a:prstGeom prst="homePlat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Plan B</a:t>
            </a:r>
          </a:p>
        </p:txBody>
      </p:sp>
    </p:spTree>
    <p:extLst>
      <p:ext uri="{BB962C8B-B14F-4D97-AF65-F5344CB8AC3E}">
        <p14:creationId xmlns:p14="http://schemas.microsoft.com/office/powerpoint/2010/main" val="67080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1027113"/>
            <a:ext cx="7776864" cy="673695"/>
          </a:xfrm>
        </p:spPr>
        <p:txBody>
          <a:bodyPr/>
          <a:lstStyle/>
          <a:p>
            <a:pPr algn="ctr"/>
            <a:r>
              <a:rPr lang="en-GB" sz="3600" dirty="0" smtClean="0">
                <a:latin typeface="Arial" panose="020B0604020202020204" pitchFamily="34" charset="0"/>
                <a:cs typeface="Arial" panose="020B0604020202020204" pitchFamily="34" charset="0"/>
              </a:rPr>
              <a:t>How does this affect your daughter?</a:t>
            </a:r>
            <a:endParaRPr lang="en-GB"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1772816"/>
            <a:ext cx="8064896" cy="4211214"/>
          </a:xfrm>
        </p:spPr>
        <p:txBody>
          <a:bodyPr/>
          <a:lstStyle/>
          <a:p>
            <a:r>
              <a:rPr lang="en-GB" dirty="0" smtClean="0">
                <a:solidFill>
                  <a:srgbClr val="000000"/>
                </a:solidFill>
                <a:latin typeface="Arial" panose="020B0604020202020204" pitchFamily="34" charset="0"/>
                <a:cs typeface="Arial" panose="020B0604020202020204" pitchFamily="34" charset="0"/>
              </a:rPr>
              <a:t>Mocks could well be used as evidence to contribute to your grade. Topic lists will be issued to guide revision. </a:t>
            </a:r>
          </a:p>
          <a:p>
            <a:r>
              <a:rPr lang="en-GB" dirty="0" smtClean="0">
                <a:solidFill>
                  <a:srgbClr val="000000"/>
                </a:solidFill>
                <a:latin typeface="Arial" panose="020B0604020202020204" pitchFamily="34" charset="0"/>
                <a:cs typeface="Arial" panose="020B0604020202020204" pitchFamily="34" charset="0"/>
              </a:rPr>
              <a:t>If exams go ahead, the best way to be ready for the ‘advance information’ is to have become the best geographer, mathematician, historian, scientist you can be.  This means your daughter continuing to work hard, practise key skills, respond to feedback.</a:t>
            </a:r>
          </a:p>
          <a:p>
            <a:r>
              <a:rPr lang="en-GB" dirty="0" smtClean="0">
                <a:solidFill>
                  <a:srgbClr val="000000"/>
                </a:solidFill>
                <a:latin typeface="Arial" panose="020B0604020202020204" pitchFamily="34" charset="0"/>
                <a:cs typeface="Arial" panose="020B0604020202020204" pitchFamily="34" charset="0"/>
              </a:rPr>
              <a:t>At GCSE there are limited reductions to content but pupils still need to learn most of it</a:t>
            </a:r>
          </a:p>
          <a:p>
            <a:r>
              <a:rPr lang="en-US" dirty="0" smtClean="0">
                <a:solidFill>
                  <a:srgbClr val="000000"/>
                </a:solidFill>
                <a:latin typeface="Arial" panose="020B0604020202020204" pitchFamily="34" charset="0"/>
                <a:cs typeface="Arial" panose="020B0604020202020204" pitchFamily="34" charset="0"/>
              </a:rPr>
              <a:t>The best advice is to keep working steadily; there is a danger students could develop false confidence on topic sheets</a:t>
            </a:r>
            <a:endParaRPr lang="en-GB" dirty="0" smtClean="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54152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Arial" panose="020B0604020202020204" pitchFamily="34" charset="0"/>
                <a:cs typeface="Arial" panose="020B0604020202020204" pitchFamily="34" charset="0"/>
              </a:rPr>
              <a:t>Key Dates</a:t>
            </a:r>
            <a:endParaRPr lang="en-GB" dirty="0">
              <a:latin typeface="Arial" panose="020B0604020202020204" pitchFamily="34" charset="0"/>
              <a:cs typeface="Arial" panose="020B0604020202020204" pitchFamily="34" charset="0"/>
            </a:endParaRPr>
          </a:p>
        </p:txBody>
      </p:sp>
      <p:sp>
        <p:nvSpPr>
          <p:cNvPr id="4" name="Text Placeholder 3"/>
          <p:cNvSpPr>
            <a:spLocks noGrp="1"/>
          </p:cNvSpPr>
          <p:nvPr>
            <p:ph type="body" idx="1"/>
          </p:nvPr>
        </p:nvSpPr>
        <p:spPr/>
        <p:txBody>
          <a:bodyPr/>
          <a:lstStyle/>
          <a:p>
            <a:r>
              <a:rPr lang="en-US" b="0" dirty="0" smtClean="0"/>
              <a:t>Exam Window</a:t>
            </a:r>
            <a:endParaRPr lang="en-GB" b="0" dirty="0"/>
          </a:p>
        </p:txBody>
      </p:sp>
      <p:sp>
        <p:nvSpPr>
          <p:cNvPr id="3" name="Content Placeholder 2"/>
          <p:cNvSpPr>
            <a:spLocks noGrp="1"/>
          </p:cNvSpPr>
          <p:nvPr>
            <p:ph sz="half" idx="2"/>
          </p:nvPr>
        </p:nvSpPr>
        <p:spPr/>
        <p:txBody>
          <a:bodyPr/>
          <a:lstStyle/>
          <a:p>
            <a:pPr marL="69850" indent="0">
              <a:buNone/>
            </a:pPr>
            <a:r>
              <a:rPr lang="en-US" dirty="0" smtClean="0">
                <a:solidFill>
                  <a:srgbClr val="000000"/>
                </a:solidFill>
                <a:latin typeface="Arial" panose="020B0604020202020204" pitchFamily="34" charset="0"/>
                <a:cs typeface="Arial" panose="020B0604020202020204" pitchFamily="34" charset="0"/>
              </a:rPr>
              <a:t>Full exams 16</a:t>
            </a:r>
            <a:r>
              <a:rPr lang="en-US" baseline="30000" dirty="0" smtClean="0">
                <a:solidFill>
                  <a:srgbClr val="000000"/>
                </a:solidFill>
                <a:latin typeface="Arial" panose="020B0604020202020204" pitchFamily="34" charset="0"/>
                <a:cs typeface="Arial" panose="020B0604020202020204" pitchFamily="34" charset="0"/>
              </a:rPr>
              <a:t>th</a:t>
            </a:r>
            <a:r>
              <a:rPr lang="en-US" dirty="0" smtClean="0">
                <a:solidFill>
                  <a:srgbClr val="000000"/>
                </a:solidFill>
                <a:latin typeface="Arial" panose="020B0604020202020204" pitchFamily="34" charset="0"/>
                <a:cs typeface="Arial" panose="020B0604020202020204" pitchFamily="34" charset="0"/>
              </a:rPr>
              <a:t> May – 30</a:t>
            </a:r>
            <a:r>
              <a:rPr lang="en-US" baseline="30000" dirty="0" smtClean="0">
                <a:solidFill>
                  <a:srgbClr val="000000"/>
                </a:solidFill>
                <a:latin typeface="Arial" panose="020B0604020202020204" pitchFamily="34" charset="0"/>
                <a:cs typeface="Arial" panose="020B0604020202020204" pitchFamily="34" charset="0"/>
              </a:rPr>
              <a:t>th</a:t>
            </a:r>
            <a:r>
              <a:rPr lang="en-US" dirty="0" smtClean="0">
                <a:solidFill>
                  <a:srgbClr val="000000"/>
                </a:solidFill>
                <a:latin typeface="Arial" panose="020B0604020202020204" pitchFamily="34" charset="0"/>
                <a:cs typeface="Arial" panose="020B0604020202020204" pitchFamily="34" charset="0"/>
              </a:rPr>
              <a:t> June (provisional)</a:t>
            </a:r>
          </a:p>
          <a:p>
            <a:pPr marL="69850" indent="0">
              <a:buNone/>
            </a:pPr>
            <a:r>
              <a:rPr lang="en-US" dirty="0" smtClean="0">
                <a:solidFill>
                  <a:srgbClr val="000000"/>
                </a:solidFill>
                <a:latin typeface="Arial" panose="020B0604020202020204" pitchFamily="34" charset="0"/>
                <a:cs typeface="Arial" panose="020B0604020202020204" pitchFamily="34" charset="0"/>
              </a:rPr>
              <a:t>Speaking exams will take place earlier</a:t>
            </a:r>
            <a:endParaRPr lang="en-GB" dirty="0">
              <a:solidFill>
                <a:srgbClr val="000000"/>
              </a:solidFill>
              <a:latin typeface="Arial" panose="020B0604020202020204" pitchFamily="34" charset="0"/>
              <a:cs typeface="Arial" panose="020B0604020202020204" pitchFamily="34" charset="0"/>
            </a:endParaRPr>
          </a:p>
        </p:txBody>
      </p:sp>
      <p:sp>
        <p:nvSpPr>
          <p:cNvPr id="5" name="Text Placeholder 4"/>
          <p:cNvSpPr>
            <a:spLocks noGrp="1"/>
          </p:cNvSpPr>
          <p:nvPr>
            <p:ph type="body" sz="quarter" idx="3"/>
          </p:nvPr>
        </p:nvSpPr>
        <p:spPr/>
        <p:txBody>
          <a:bodyPr/>
          <a:lstStyle/>
          <a:p>
            <a:r>
              <a:rPr lang="en-US" dirty="0" smtClean="0">
                <a:latin typeface="Arial" panose="020B0604020202020204" pitchFamily="34" charset="0"/>
                <a:cs typeface="Arial" panose="020B0604020202020204" pitchFamily="34" charset="0"/>
              </a:rPr>
              <a:t>Results Days</a:t>
            </a:r>
            <a:endParaRPr lang="en-GB" dirty="0">
              <a:latin typeface="Arial" panose="020B0604020202020204" pitchFamily="34" charset="0"/>
              <a:cs typeface="Arial" panose="020B0604020202020204" pitchFamily="34" charset="0"/>
            </a:endParaRPr>
          </a:p>
        </p:txBody>
      </p:sp>
      <p:sp>
        <p:nvSpPr>
          <p:cNvPr id="6" name="Content Placeholder 5"/>
          <p:cNvSpPr>
            <a:spLocks noGrp="1"/>
          </p:cNvSpPr>
          <p:nvPr>
            <p:ph sz="quarter" idx="4"/>
          </p:nvPr>
        </p:nvSpPr>
        <p:spPr/>
        <p:txBody>
          <a:bodyPr/>
          <a:lstStyle/>
          <a:p>
            <a:r>
              <a:rPr lang="en-GB" dirty="0">
                <a:solidFill>
                  <a:srgbClr val="000000"/>
                </a:solidFill>
                <a:latin typeface="Arial" panose="020B0604020202020204" pitchFamily="34" charset="0"/>
                <a:cs typeface="Arial" panose="020B0604020202020204" pitchFamily="34" charset="0"/>
              </a:rPr>
              <a:t>A levels  - 18 August</a:t>
            </a:r>
          </a:p>
          <a:p>
            <a:r>
              <a:rPr lang="en-GB" dirty="0">
                <a:solidFill>
                  <a:srgbClr val="000000"/>
                </a:solidFill>
                <a:latin typeface="Arial" panose="020B0604020202020204" pitchFamily="34" charset="0"/>
                <a:cs typeface="Arial" panose="020B0604020202020204" pitchFamily="34" charset="0"/>
              </a:rPr>
              <a:t>GCSEs - 25 August</a:t>
            </a:r>
          </a:p>
          <a:p>
            <a:endParaRPr lang="en-GB" dirty="0"/>
          </a:p>
        </p:txBody>
      </p:sp>
    </p:spTree>
    <p:extLst>
      <p:ext uri="{BB962C8B-B14F-4D97-AF65-F5344CB8AC3E}">
        <p14:creationId xmlns:p14="http://schemas.microsoft.com/office/powerpoint/2010/main" val="8831042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9959" y="764704"/>
            <a:ext cx="7024687" cy="1143000"/>
          </a:xfrm>
        </p:spPr>
        <p:txBody>
          <a:bodyPr/>
          <a:lstStyle/>
          <a:p>
            <a:pPr algn="ctr"/>
            <a:r>
              <a:rPr lang="en-US" sz="3200" dirty="0" smtClean="0">
                <a:latin typeface="Arial" panose="020B0604020202020204" pitchFamily="34" charset="0"/>
                <a:cs typeface="Arial" panose="020B0604020202020204" pitchFamily="34" charset="0"/>
              </a:rPr>
              <a:t>How are teachers helping students to be ready?</a:t>
            </a:r>
            <a:endParaRPr lang="en-GB" sz="3200" dirty="0">
              <a:latin typeface="Arial" panose="020B0604020202020204" pitchFamily="34" charset="0"/>
              <a:cs typeface="Arial" panose="020B0604020202020204" pitchFamily="34" charset="0"/>
            </a:endParaRPr>
          </a:p>
        </p:txBody>
      </p:sp>
      <p:sp>
        <p:nvSpPr>
          <p:cNvPr id="7" name="Content Placeholder 6"/>
          <p:cNvSpPr>
            <a:spLocks noGrp="1"/>
          </p:cNvSpPr>
          <p:nvPr>
            <p:ph idx="1"/>
          </p:nvPr>
        </p:nvSpPr>
        <p:spPr>
          <a:xfrm>
            <a:off x="539552" y="2060848"/>
            <a:ext cx="7992888" cy="4248472"/>
          </a:xfrm>
        </p:spPr>
        <p:txBody>
          <a:bodyPr/>
          <a:lstStyle/>
          <a:p>
            <a:r>
              <a:rPr lang="en-US" dirty="0" smtClean="0">
                <a:solidFill>
                  <a:srgbClr val="000000"/>
                </a:solidFill>
                <a:latin typeface="Arial" panose="020B0604020202020204" pitchFamily="34" charset="0"/>
                <a:cs typeface="Arial" panose="020B0604020202020204" pitchFamily="34" charset="0"/>
              </a:rPr>
              <a:t>Teachers are trying to fill gaps in learning.  Some girls are being asked to do extra work; some are invited to specific sessions; some teachers have spent time revisiting key topics</a:t>
            </a:r>
          </a:p>
          <a:p>
            <a:r>
              <a:rPr lang="en-US" dirty="0" smtClean="0">
                <a:solidFill>
                  <a:srgbClr val="000000"/>
                </a:solidFill>
                <a:latin typeface="Arial" panose="020B0604020202020204" pitchFamily="34" charset="0"/>
                <a:cs typeface="Arial" panose="020B0604020202020204" pitchFamily="34" charset="0"/>
              </a:rPr>
              <a:t>Half term holiday revision sessions – likely to be by invite</a:t>
            </a:r>
          </a:p>
          <a:p>
            <a:r>
              <a:rPr lang="en-US" dirty="0" smtClean="0">
                <a:solidFill>
                  <a:srgbClr val="000000"/>
                </a:solidFill>
                <a:latin typeface="Arial" panose="020B0604020202020204" pitchFamily="34" charset="0"/>
                <a:cs typeface="Arial" panose="020B0604020202020204" pitchFamily="34" charset="0"/>
              </a:rPr>
              <a:t>Sixth form mentoring</a:t>
            </a:r>
          </a:p>
          <a:p>
            <a:r>
              <a:rPr lang="en-US" dirty="0" smtClean="0">
                <a:solidFill>
                  <a:srgbClr val="000000"/>
                </a:solidFill>
                <a:latin typeface="Arial" panose="020B0604020202020204" pitchFamily="34" charset="0"/>
                <a:cs typeface="Arial" panose="020B0604020202020204" pitchFamily="34" charset="0"/>
              </a:rPr>
              <a:t>Teachers have provided a revision guide – a paper copy will be given to your daughter</a:t>
            </a:r>
          </a:p>
          <a:p>
            <a:endParaRPr lang="en-GB"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3080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0538" y="1651058"/>
            <a:ext cx="6771822" cy="4465544"/>
          </a:xfrm>
          <a:prstGeom prst="rect">
            <a:avLst/>
          </a:prstGeom>
        </p:spPr>
      </p:pic>
      <p:sp>
        <p:nvSpPr>
          <p:cNvPr id="5" name="Title 4"/>
          <p:cNvSpPr>
            <a:spLocks noGrp="1"/>
          </p:cNvSpPr>
          <p:nvPr>
            <p:ph type="title"/>
          </p:nvPr>
        </p:nvSpPr>
        <p:spPr>
          <a:xfrm>
            <a:off x="1042988" y="1027113"/>
            <a:ext cx="7024687" cy="601687"/>
          </a:xfrm>
        </p:spPr>
        <p:txBody>
          <a:bodyPr/>
          <a:lstStyle/>
          <a:p>
            <a:r>
              <a:rPr lang="en-US" dirty="0" smtClean="0"/>
              <a:t>Interventions at lunchtime</a:t>
            </a:r>
            <a:endParaRPr lang="en-GB" dirty="0"/>
          </a:p>
        </p:txBody>
      </p:sp>
    </p:spTree>
    <p:extLst>
      <p:ext uri="{BB962C8B-B14F-4D97-AF65-F5344CB8AC3E}">
        <p14:creationId xmlns:p14="http://schemas.microsoft.com/office/powerpoint/2010/main" val="2097190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2988" y="1027113"/>
            <a:ext cx="7024687" cy="529679"/>
          </a:xfrm>
        </p:spPr>
        <p:txBody>
          <a:bodyPr/>
          <a:lstStyle/>
          <a:p>
            <a:r>
              <a:rPr lang="en-US" dirty="0" smtClean="0"/>
              <a:t>Interventions after school</a:t>
            </a:r>
            <a:endParaRPr lang="en-GB" dirty="0"/>
          </a:p>
        </p:txBody>
      </p:sp>
      <p:pic>
        <p:nvPicPr>
          <p:cNvPr id="4" name="Picture 3"/>
          <p:cNvPicPr>
            <a:picLocks noChangeAspect="1"/>
          </p:cNvPicPr>
          <p:nvPr/>
        </p:nvPicPr>
        <p:blipFill>
          <a:blip r:embed="rId2"/>
          <a:stretch>
            <a:fillRect/>
          </a:stretch>
        </p:blipFill>
        <p:spPr>
          <a:xfrm>
            <a:off x="899592" y="1700808"/>
            <a:ext cx="7168083" cy="4619892"/>
          </a:xfrm>
          <a:prstGeom prst="rect">
            <a:avLst/>
          </a:prstGeom>
        </p:spPr>
      </p:pic>
    </p:spTree>
    <p:extLst>
      <p:ext uri="{BB962C8B-B14F-4D97-AF65-F5344CB8AC3E}">
        <p14:creationId xmlns:p14="http://schemas.microsoft.com/office/powerpoint/2010/main" val="2099117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2988" y="1027113"/>
            <a:ext cx="7024687" cy="601687"/>
          </a:xfrm>
        </p:spPr>
        <p:txBody>
          <a:bodyPr/>
          <a:lstStyle/>
          <a:p>
            <a:pPr algn="ctr"/>
            <a:r>
              <a:rPr lang="en-US" dirty="0" smtClean="0"/>
              <a:t>What are baseline grades?</a:t>
            </a:r>
            <a:endParaRPr lang="en-GB" dirty="0"/>
          </a:p>
        </p:txBody>
      </p:sp>
      <p:sp>
        <p:nvSpPr>
          <p:cNvPr id="4" name="Text Placeholder 3"/>
          <p:cNvSpPr>
            <a:spLocks noGrp="1"/>
          </p:cNvSpPr>
          <p:nvPr>
            <p:ph type="body" idx="1"/>
          </p:nvPr>
        </p:nvSpPr>
        <p:spPr>
          <a:xfrm>
            <a:off x="1223075" y="1844824"/>
            <a:ext cx="3057148" cy="639762"/>
          </a:xfrm>
        </p:spPr>
        <p:txBody>
          <a:bodyPr/>
          <a:lstStyle/>
          <a:p>
            <a:r>
              <a:rPr lang="en-US" b="0" dirty="0" smtClean="0"/>
              <a:t>Baselines are</a:t>
            </a:r>
            <a:endParaRPr lang="en-GB" b="0" dirty="0"/>
          </a:p>
        </p:txBody>
      </p:sp>
      <p:sp>
        <p:nvSpPr>
          <p:cNvPr id="3" name="Content Placeholder 2"/>
          <p:cNvSpPr>
            <a:spLocks noGrp="1"/>
          </p:cNvSpPr>
          <p:nvPr>
            <p:ph sz="half" idx="2"/>
          </p:nvPr>
        </p:nvSpPr>
        <p:spPr>
          <a:xfrm>
            <a:off x="1041721" y="2564904"/>
            <a:ext cx="3419856" cy="3245587"/>
          </a:xfrm>
        </p:spPr>
        <p:txBody>
          <a:bodyPr>
            <a:normAutofit fontScale="85000" lnSpcReduction="20000"/>
          </a:bodyPr>
          <a:lstStyle/>
          <a:p>
            <a:r>
              <a:rPr lang="en-US" dirty="0" smtClean="0">
                <a:solidFill>
                  <a:srgbClr val="000000"/>
                </a:solidFill>
                <a:latin typeface="Arial" panose="020B0604020202020204" pitchFamily="34" charset="0"/>
                <a:cs typeface="Arial" panose="020B0604020202020204" pitchFamily="34" charset="0"/>
              </a:rPr>
              <a:t>A guide to the grades your daughter is capable of achieving with consistent hard work</a:t>
            </a:r>
          </a:p>
          <a:p>
            <a:r>
              <a:rPr lang="en-US" dirty="0" smtClean="0">
                <a:solidFill>
                  <a:srgbClr val="000000"/>
                </a:solidFill>
                <a:latin typeface="Arial" panose="020B0604020202020204" pitchFamily="34" charset="0"/>
                <a:cs typeface="Arial" panose="020B0604020202020204" pitchFamily="34" charset="0"/>
              </a:rPr>
              <a:t>Based on KS2 data but also on what class teachers know about your daughter</a:t>
            </a:r>
          </a:p>
          <a:p>
            <a:r>
              <a:rPr lang="en-US" dirty="0" smtClean="0">
                <a:solidFill>
                  <a:srgbClr val="000000"/>
                </a:solidFill>
                <a:latin typeface="Arial" panose="020B0604020202020204" pitchFamily="34" charset="0"/>
                <a:cs typeface="Arial" panose="020B0604020202020204" pitchFamily="34" charset="0"/>
              </a:rPr>
              <a:t>A way to check she is making progress</a:t>
            </a:r>
          </a:p>
          <a:p>
            <a:r>
              <a:rPr lang="en-US" dirty="0" smtClean="0">
                <a:solidFill>
                  <a:srgbClr val="000000"/>
                </a:solidFill>
                <a:latin typeface="Arial" panose="020B0604020202020204" pitchFamily="34" charset="0"/>
                <a:cs typeface="Arial" panose="020B0604020202020204" pitchFamily="34" charset="0"/>
              </a:rPr>
              <a:t>Likely to be issued later this term</a:t>
            </a:r>
          </a:p>
        </p:txBody>
      </p:sp>
      <p:sp>
        <p:nvSpPr>
          <p:cNvPr id="5" name="Text Placeholder 4"/>
          <p:cNvSpPr>
            <a:spLocks noGrp="1"/>
          </p:cNvSpPr>
          <p:nvPr>
            <p:ph type="body" sz="quarter" idx="3"/>
          </p:nvPr>
        </p:nvSpPr>
        <p:spPr>
          <a:xfrm>
            <a:off x="4932040" y="1855839"/>
            <a:ext cx="3055717" cy="639762"/>
          </a:xfrm>
        </p:spPr>
        <p:txBody>
          <a:bodyPr/>
          <a:lstStyle/>
          <a:p>
            <a:r>
              <a:rPr lang="en-US" b="0" dirty="0" smtClean="0"/>
              <a:t>Baselines are </a:t>
            </a:r>
            <a:r>
              <a:rPr lang="en-US" dirty="0" smtClean="0"/>
              <a:t>not</a:t>
            </a:r>
            <a:endParaRPr lang="en-GB" dirty="0"/>
          </a:p>
        </p:txBody>
      </p:sp>
      <p:sp>
        <p:nvSpPr>
          <p:cNvPr id="6" name="Content Placeholder 5"/>
          <p:cNvSpPr>
            <a:spLocks noGrp="1"/>
          </p:cNvSpPr>
          <p:nvPr>
            <p:ph sz="quarter" idx="4"/>
          </p:nvPr>
        </p:nvSpPr>
        <p:spPr>
          <a:xfrm>
            <a:off x="4645152" y="2484586"/>
            <a:ext cx="3419856" cy="3325905"/>
          </a:xfrm>
        </p:spPr>
        <p:txBody>
          <a:bodyPr/>
          <a:lstStyle/>
          <a:p>
            <a:r>
              <a:rPr lang="en-US" sz="2000" dirty="0" smtClean="0">
                <a:solidFill>
                  <a:srgbClr val="000000"/>
                </a:solidFill>
                <a:latin typeface="Arial" panose="020B0604020202020204" pitchFamily="34" charset="0"/>
                <a:cs typeface="Arial" panose="020B0604020202020204" pitchFamily="34" charset="0"/>
              </a:rPr>
              <a:t>A predicted grade – your daughter could be underperforming</a:t>
            </a:r>
          </a:p>
          <a:p>
            <a:r>
              <a:rPr lang="en-US" sz="2000" dirty="0" smtClean="0">
                <a:solidFill>
                  <a:srgbClr val="000000"/>
                </a:solidFill>
                <a:latin typeface="Arial" panose="020B0604020202020204" pitchFamily="34" charset="0"/>
                <a:cs typeface="Arial" panose="020B0604020202020204" pitchFamily="34" charset="0"/>
              </a:rPr>
              <a:t>Unrealistic – every year lots of students beat their deadline</a:t>
            </a:r>
          </a:p>
          <a:p>
            <a:r>
              <a:rPr lang="en-US" sz="2000" dirty="0" smtClean="0">
                <a:solidFill>
                  <a:srgbClr val="000000"/>
                </a:solidFill>
                <a:latin typeface="Arial" panose="020B0604020202020204" pitchFamily="34" charset="0"/>
                <a:cs typeface="Arial" panose="020B0604020202020204" pitchFamily="34" charset="0"/>
              </a:rPr>
              <a:t>Something that we are likely to use to help determine a Teacher Assessed Grade</a:t>
            </a:r>
            <a:endParaRPr lang="en-GB" sz="20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72146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solidFill>
            <a:schemeClr val="accent6">
              <a:lumMod val="20000"/>
              <a:lumOff val="80000"/>
            </a:schemeClr>
          </a:solidFill>
        </p:spPr>
        <p:style>
          <a:lnRef idx="2">
            <a:schemeClr val="accent6"/>
          </a:lnRef>
          <a:fillRef idx="1">
            <a:schemeClr val="lt1"/>
          </a:fillRef>
          <a:effectRef idx="0">
            <a:schemeClr val="accent6"/>
          </a:effectRef>
          <a:fontRef idx="minor">
            <a:schemeClr val="dk1"/>
          </a:fontRef>
        </p:style>
        <p:txBody>
          <a:bodyPr/>
          <a:lstStyle/>
          <a:p>
            <a:pPr algn="ctr"/>
            <a:r>
              <a:rPr lang="en-US" sz="2800" dirty="0" smtClean="0"/>
              <a:t>Strengthening the Student </a:t>
            </a:r>
            <a:r>
              <a:rPr lang="en-US" sz="2800" dirty="0" err="1" smtClean="0"/>
              <a:t>ToolBox</a:t>
            </a:r>
            <a:r>
              <a:rPr lang="en-US" sz="2800" dirty="0" smtClean="0"/>
              <a:t> </a:t>
            </a:r>
            <a:r>
              <a:rPr lang="en-US" sz="2800" dirty="0" smtClean="0"/>
              <a:t>– </a:t>
            </a:r>
            <a:br>
              <a:rPr lang="en-US" sz="2800" dirty="0" smtClean="0"/>
            </a:br>
            <a:r>
              <a:rPr lang="en-US" sz="2800" dirty="0" smtClean="0"/>
              <a:t>revision strategies</a:t>
            </a:r>
            <a:endParaRPr lang="en-GB" sz="2800" dirty="0"/>
          </a:p>
        </p:txBody>
      </p:sp>
      <p:pic>
        <p:nvPicPr>
          <p:cNvPr id="5" name="Picture 4"/>
          <p:cNvPicPr>
            <a:picLocks noChangeAspect="1"/>
          </p:cNvPicPr>
          <p:nvPr/>
        </p:nvPicPr>
        <p:blipFill>
          <a:blip r:embed="rId2"/>
          <a:stretch>
            <a:fillRect/>
          </a:stretch>
        </p:blipFill>
        <p:spPr>
          <a:xfrm>
            <a:off x="1777018" y="2253238"/>
            <a:ext cx="5911505" cy="3889403"/>
          </a:xfrm>
          <a:prstGeom prst="rect">
            <a:avLst/>
          </a:prstGeom>
        </p:spPr>
      </p:pic>
    </p:spTree>
    <p:extLst>
      <p:ext uri="{BB962C8B-B14F-4D97-AF65-F5344CB8AC3E}">
        <p14:creationId xmlns:p14="http://schemas.microsoft.com/office/powerpoint/2010/main" val="14083222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7849" y="809349"/>
            <a:ext cx="4190928" cy="1133229"/>
          </a:xfrm>
        </p:spPr>
        <p:style>
          <a:lnRef idx="2">
            <a:schemeClr val="accent6"/>
          </a:lnRef>
          <a:fillRef idx="1">
            <a:schemeClr val="lt1"/>
          </a:fillRef>
          <a:effectRef idx="0">
            <a:schemeClr val="accent6"/>
          </a:effectRef>
          <a:fontRef idx="minor">
            <a:schemeClr val="dk1"/>
          </a:fontRef>
        </p:style>
        <p:txBody>
          <a:bodyPr>
            <a:normAutofit fontScale="90000"/>
          </a:bodyPr>
          <a:lstStyle/>
          <a:p>
            <a:pPr algn="ctr"/>
            <a:r>
              <a:rPr lang="en-US" dirty="0" err="1" smtClean="0"/>
              <a:t>Leitner</a:t>
            </a:r>
            <a:r>
              <a:rPr lang="en-US" dirty="0" smtClean="0"/>
              <a:t> System for Flashcards</a:t>
            </a:r>
            <a:endParaRPr lang="en-GB" dirty="0"/>
          </a:p>
        </p:txBody>
      </p:sp>
      <p:pic>
        <p:nvPicPr>
          <p:cNvPr id="3" name="Picture 2"/>
          <p:cNvPicPr>
            <a:picLocks noChangeAspect="1"/>
          </p:cNvPicPr>
          <p:nvPr/>
        </p:nvPicPr>
        <p:blipFill>
          <a:blip r:embed="rId2"/>
          <a:stretch>
            <a:fillRect/>
          </a:stretch>
        </p:blipFill>
        <p:spPr>
          <a:xfrm>
            <a:off x="5001610" y="958372"/>
            <a:ext cx="3762415" cy="3762415"/>
          </a:xfrm>
          <a:prstGeom prst="rect">
            <a:avLst/>
          </a:prstGeom>
        </p:spPr>
      </p:pic>
      <p:sp>
        <p:nvSpPr>
          <p:cNvPr id="4" name="TextBox 3"/>
          <p:cNvSpPr txBox="1"/>
          <p:nvPr/>
        </p:nvSpPr>
        <p:spPr>
          <a:xfrm>
            <a:off x="579384" y="1942578"/>
            <a:ext cx="4315810" cy="4616648"/>
          </a:xfrm>
          <a:prstGeom prst="rect">
            <a:avLst/>
          </a:prstGeom>
          <a:noFill/>
        </p:spPr>
        <p:txBody>
          <a:bodyPr wrap="square" rtlCol="0">
            <a:spAutoFit/>
          </a:bodyPr>
          <a:lstStyle/>
          <a:p>
            <a:pPr marL="257175" indent="-257175">
              <a:buAutoNum type="arabicPeriod"/>
            </a:pPr>
            <a:r>
              <a:rPr lang="en-US" sz="2100" dirty="0"/>
              <a:t>Test yourself on your flashcards</a:t>
            </a:r>
          </a:p>
          <a:p>
            <a:pPr marL="257175" indent="-257175">
              <a:buAutoNum type="arabicPeriod"/>
            </a:pPr>
            <a:r>
              <a:rPr lang="en-US" sz="2100" b="1" dirty="0">
                <a:solidFill>
                  <a:schemeClr val="accent6"/>
                </a:solidFill>
              </a:rPr>
              <a:t>If you answer the  questions, move it to the mastered section at the back.  Test yourself once a week.</a:t>
            </a:r>
          </a:p>
          <a:p>
            <a:pPr marL="257175" indent="-257175">
              <a:buAutoNum type="arabicPeriod"/>
            </a:pPr>
            <a:r>
              <a:rPr lang="en-US" sz="2100" b="1" dirty="0">
                <a:solidFill>
                  <a:schemeClr val="accent4"/>
                </a:solidFill>
              </a:rPr>
              <a:t>If you can’t recall all of it, put it in the middle section.  Test yourself every three days</a:t>
            </a:r>
          </a:p>
          <a:p>
            <a:pPr marL="257175" indent="-257175">
              <a:buAutoNum type="arabicPeriod"/>
            </a:pPr>
            <a:r>
              <a:rPr lang="en-US" sz="2100" b="1" dirty="0">
                <a:solidFill>
                  <a:srgbClr val="FF0000"/>
                </a:solidFill>
              </a:rPr>
              <a:t>If you don’t know it, put it at the front and test yourself daily.</a:t>
            </a:r>
          </a:p>
          <a:p>
            <a:r>
              <a:rPr lang="en-US" sz="2100" dirty="0"/>
              <a:t>You can do this with traffic </a:t>
            </a:r>
            <a:r>
              <a:rPr lang="en-US" sz="2100" dirty="0" err="1"/>
              <a:t>colour</a:t>
            </a:r>
            <a:r>
              <a:rPr lang="en-US" sz="2100" dirty="0"/>
              <a:t> coded tabs</a:t>
            </a:r>
            <a:endParaRPr lang="en-GB" sz="2100" dirty="0"/>
          </a:p>
        </p:txBody>
      </p:sp>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5001610" y="4337868"/>
            <a:ext cx="2366984" cy="1837893"/>
          </a:xfrm>
          <a:prstGeom prst="rect">
            <a:avLst/>
          </a:prstGeom>
        </p:spPr>
      </p:pic>
    </p:spTree>
    <p:extLst>
      <p:ext uri="{BB962C8B-B14F-4D97-AF65-F5344CB8AC3E}">
        <p14:creationId xmlns:p14="http://schemas.microsoft.com/office/powerpoint/2010/main" val="14084383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138" y="1844824"/>
            <a:ext cx="2303736" cy="4278449"/>
          </a:xfrm>
        </p:spPr>
        <p:txBody>
          <a:bodyPr>
            <a:noAutofit/>
          </a:bodyPr>
          <a:lstStyle/>
          <a:p>
            <a:r>
              <a:rPr lang="en-US" sz="2800" b="1" dirty="0" smtClean="0"/>
              <a:t>Create a </a:t>
            </a:r>
            <a:r>
              <a:rPr lang="en-US" sz="2800" b="1" dirty="0" err="1" smtClean="0"/>
              <a:t>mindmap</a:t>
            </a:r>
            <a:r>
              <a:rPr lang="en-US" sz="2800" b="1" dirty="0" smtClean="0"/>
              <a:t> from memory in one pen </a:t>
            </a:r>
            <a:r>
              <a:rPr lang="en-US" sz="2800" b="1" dirty="0" err="1" smtClean="0"/>
              <a:t>colour</a:t>
            </a:r>
            <a:r>
              <a:rPr lang="en-US" sz="2800" b="1" dirty="0" smtClean="0"/>
              <a:t>; </a:t>
            </a:r>
            <a:r>
              <a:rPr lang="en-US" sz="2800" b="1" dirty="0" smtClean="0">
                <a:solidFill>
                  <a:srgbClr val="0070C0"/>
                </a:solidFill>
              </a:rPr>
              <a:t>then use your notes to add more detail in a second </a:t>
            </a:r>
            <a:r>
              <a:rPr lang="en-US" sz="2800" b="1" dirty="0" err="1" smtClean="0">
                <a:solidFill>
                  <a:srgbClr val="0070C0"/>
                </a:solidFill>
              </a:rPr>
              <a:t>colour</a:t>
            </a:r>
            <a:r>
              <a:rPr lang="en-US" sz="2800" b="1" dirty="0" smtClean="0">
                <a:solidFill>
                  <a:srgbClr val="0070C0"/>
                </a:solidFill>
              </a:rPr>
              <a:t>.</a:t>
            </a:r>
            <a:endParaRPr lang="en-GB" sz="2800" b="1" dirty="0">
              <a:solidFill>
                <a:srgbClr val="0070C0"/>
              </a:solidFill>
            </a:endParaRPr>
          </a:p>
        </p:txBody>
      </p:sp>
      <p:pic>
        <p:nvPicPr>
          <p:cNvPr id="3" name="Picture 2"/>
          <p:cNvPicPr>
            <a:picLocks noChangeAspect="1"/>
          </p:cNvPicPr>
          <p:nvPr/>
        </p:nvPicPr>
        <p:blipFill>
          <a:blip r:embed="rId2"/>
          <a:stretch>
            <a:fillRect/>
          </a:stretch>
        </p:blipFill>
        <p:spPr>
          <a:xfrm>
            <a:off x="2845676" y="1268760"/>
            <a:ext cx="5751653" cy="41807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434561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2988" y="1027113"/>
            <a:ext cx="7024687" cy="673695"/>
          </a:xfrm>
          <a:solidFill>
            <a:schemeClr val="accent6">
              <a:lumMod val="20000"/>
              <a:lumOff val="80000"/>
            </a:schemeClr>
          </a:solidFill>
        </p:spPr>
        <p:style>
          <a:lnRef idx="2">
            <a:schemeClr val="accent6"/>
          </a:lnRef>
          <a:fillRef idx="1">
            <a:schemeClr val="lt1"/>
          </a:fillRef>
          <a:effectRef idx="0">
            <a:schemeClr val="accent6"/>
          </a:effectRef>
          <a:fontRef idx="minor">
            <a:schemeClr val="dk1"/>
          </a:fontRef>
        </p:style>
        <p:txBody>
          <a:bodyPr/>
          <a:lstStyle/>
          <a:p>
            <a:pPr algn="ctr"/>
            <a:r>
              <a:rPr lang="en-US" sz="3600" i="1" dirty="0" smtClean="0"/>
              <a:t>Does listening to music help?</a:t>
            </a:r>
            <a:endParaRPr lang="en-GB" sz="3600" i="1" dirty="0"/>
          </a:p>
        </p:txBody>
      </p:sp>
      <p:pic>
        <p:nvPicPr>
          <p:cNvPr id="3" name="Picture 2"/>
          <p:cNvPicPr>
            <a:picLocks noChangeAspect="1"/>
          </p:cNvPicPr>
          <p:nvPr/>
        </p:nvPicPr>
        <p:blipFill>
          <a:blip r:embed="rId2"/>
          <a:stretch>
            <a:fillRect/>
          </a:stretch>
        </p:blipFill>
        <p:spPr>
          <a:xfrm>
            <a:off x="4231041" y="2839764"/>
            <a:ext cx="4284310" cy="25020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p:cNvSpPr txBox="1"/>
          <p:nvPr/>
        </p:nvSpPr>
        <p:spPr>
          <a:xfrm>
            <a:off x="445545" y="1782458"/>
            <a:ext cx="3819197" cy="4616648"/>
          </a:xfrm>
          <a:prstGeom prst="rect">
            <a:avLst/>
          </a:prstGeom>
          <a:noFill/>
        </p:spPr>
        <p:txBody>
          <a:bodyPr wrap="square" rtlCol="0">
            <a:spAutoFit/>
          </a:bodyPr>
          <a:lstStyle/>
          <a:p>
            <a:pPr marL="342900" indent="-342900">
              <a:buFont typeface="Arial" panose="020B0604020202020204" pitchFamily="34" charset="0"/>
              <a:buChar char="•"/>
            </a:pPr>
            <a:r>
              <a:rPr lang="en-US" sz="2100" dirty="0"/>
              <a:t>Students who revised in a quiet environment performed over 60% better in an exam than peers who listened to music with lyrics</a:t>
            </a:r>
          </a:p>
          <a:p>
            <a:pPr marL="342900" indent="-342900">
              <a:buFont typeface="Arial" panose="020B0604020202020204" pitchFamily="34" charset="0"/>
              <a:buChar char="•"/>
            </a:pPr>
            <a:r>
              <a:rPr lang="en-US" sz="2100" dirty="0"/>
              <a:t>Students who listened to music with lyrics did better</a:t>
            </a:r>
          </a:p>
          <a:p>
            <a:pPr marL="342900" indent="-342900">
              <a:buFont typeface="Arial" panose="020B0604020202020204" pitchFamily="34" charset="0"/>
              <a:buChar char="•"/>
            </a:pPr>
            <a:r>
              <a:rPr lang="en-US" sz="2100" dirty="0"/>
              <a:t>Students who listened to lyrics they liked performed slightly worse than those who listened to lyrics they disliked </a:t>
            </a:r>
            <a:endParaRPr lang="en-GB" sz="2100" dirty="0"/>
          </a:p>
        </p:txBody>
      </p:sp>
    </p:spTree>
    <p:extLst>
      <p:ext uri="{BB962C8B-B14F-4D97-AF65-F5344CB8AC3E}">
        <p14:creationId xmlns:p14="http://schemas.microsoft.com/office/powerpoint/2010/main" val="20211060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836712"/>
            <a:ext cx="7024687" cy="648072"/>
          </a:xfrm>
          <a:solidFill>
            <a:schemeClr val="accent6">
              <a:lumMod val="20000"/>
              <a:lumOff val="80000"/>
            </a:schemeClr>
          </a:solidFill>
        </p:spPr>
        <p:style>
          <a:lnRef idx="2">
            <a:schemeClr val="accent6"/>
          </a:lnRef>
          <a:fillRef idx="1">
            <a:schemeClr val="lt1"/>
          </a:fillRef>
          <a:effectRef idx="0">
            <a:schemeClr val="accent6"/>
          </a:effectRef>
          <a:fontRef idx="minor">
            <a:schemeClr val="dk1"/>
          </a:fontRef>
        </p:style>
        <p:txBody>
          <a:bodyPr/>
          <a:lstStyle/>
          <a:p>
            <a:r>
              <a:rPr lang="en-US" sz="3600" i="1" dirty="0" smtClean="0"/>
              <a:t>Should I revise with my phone?</a:t>
            </a:r>
            <a:endParaRPr lang="en-GB" sz="3600" i="1" dirty="0"/>
          </a:p>
        </p:txBody>
      </p:sp>
      <p:sp>
        <p:nvSpPr>
          <p:cNvPr id="4" name="TextBox 3"/>
          <p:cNvSpPr txBox="1"/>
          <p:nvPr/>
        </p:nvSpPr>
        <p:spPr>
          <a:xfrm>
            <a:off x="319253" y="2125266"/>
            <a:ext cx="3712778" cy="4293483"/>
          </a:xfrm>
          <a:prstGeom prst="rect">
            <a:avLst/>
          </a:prstGeom>
          <a:noFill/>
        </p:spPr>
        <p:txBody>
          <a:bodyPr wrap="square" rtlCol="0">
            <a:spAutoFit/>
          </a:bodyPr>
          <a:lstStyle/>
          <a:p>
            <a:pPr marL="342900" indent="-342900">
              <a:buFont typeface="Arial" panose="020B0604020202020204" pitchFamily="34" charset="0"/>
              <a:buChar char="•"/>
            </a:pPr>
            <a:r>
              <a:rPr lang="en-US" sz="2100" dirty="0"/>
              <a:t>Multi-tasking is a myth!</a:t>
            </a:r>
          </a:p>
          <a:p>
            <a:endParaRPr lang="en-US" sz="2100" dirty="0"/>
          </a:p>
          <a:p>
            <a:pPr marL="342900" indent="-342900">
              <a:buFont typeface="Arial" panose="020B0604020202020204" pitchFamily="34" charset="0"/>
              <a:buChar char="•"/>
            </a:pPr>
            <a:r>
              <a:rPr lang="en-US" sz="2100" dirty="0"/>
              <a:t>Revising with your phone next to you doesn’t lead to better learning.  </a:t>
            </a:r>
          </a:p>
          <a:p>
            <a:pPr marL="342900" indent="-342900">
              <a:buFont typeface="Arial" panose="020B0604020202020204" pitchFamily="34" charset="0"/>
              <a:buChar char="•"/>
            </a:pPr>
            <a:r>
              <a:rPr lang="en-US" sz="2100" dirty="0"/>
              <a:t>Research has found that simply having a phone out while revising causes a decrease in concentration and a reduction of 20% in recall tests</a:t>
            </a:r>
            <a:endParaRPr lang="en-GB" sz="2100" dirty="0"/>
          </a:p>
        </p:txBody>
      </p:sp>
      <p:pic>
        <p:nvPicPr>
          <p:cNvPr id="5" name="Picture 4"/>
          <p:cNvPicPr>
            <a:picLocks noChangeAspect="1"/>
          </p:cNvPicPr>
          <p:nvPr/>
        </p:nvPicPr>
        <p:blipFill>
          <a:blip r:embed="rId2"/>
          <a:stretch>
            <a:fillRect/>
          </a:stretch>
        </p:blipFill>
        <p:spPr>
          <a:xfrm>
            <a:off x="5967248" y="1807615"/>
            <a:ext cx="2857500" cy="4043363"/>
          </a:xfrm>
          <a:prstGeom prst="rect">
            <a:avLst/>
          </a:prstGeom>
        </p:spPr>
      </p:pic>
    </p:spTree>
    <p:extLst>
      <p:ext uri="{BB962C8B-B14F-4D97-AF65-F5344CB8AC3E}">
        <p14:creationId xmlns:p14="http://schemas.microsoft.com/office/powerpoint/2010/main" val="29103780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6"/>
          </a:lnRef>
          <a:fillRef idx="1">
            <a:schemeClr val="lt1"/>
          </a:fillRef>
          <a:effectRef idx="0">
            <a:schemeClr val="accent6"/>
          </a:effectRef>
          <a:fontRef idx="minor">
            <a:schemeClr val="dk1"/>
          </a:fontRef>
        </p:style>
        <p:txBody>
          <a:bodyPr/>
          <a:lstStyle/>
          <a:p>
            <a:pPr algn="ctr"/>
            <a:r>
              <a:rPr lang="en-US" i="1" dirty="0" smtClean="0"/>
              <a:t>Supervised Study</a:t>
            </a:r>
            <a:endParaRPr lang="en-GB" i="1" dirty="0"/>
          </a:p>
        </p:txBody>
      </p:sp>
      <p:sp>
        <p:nvSpPr>
          <p:cNvPr id="4" name="TextBox 3"/>
          <p:cNvSpPr txBox="1"/>
          <p:nvPr/>
        </p:nvSpPr>
        <p:spPr>
          <a:xfrm>
            <a:off x="683569" y="2125266"/>
            <a:ext cx="7848872" cy="3647152"/>
          </a:xfrm>
          <a:prstGeom prst="rect">
            <a:avLst/>
          </a:prstGeom>
          <a:noFill/>
        </p:spPr>
        <p:txBody>
          <a:bodyPr wrap="square" rtlCol="0">
            <a:spAutoFit/>
          </a:bodyPr>
          <a:lstStyle/>
          <a:p>
            <a:pPr marL="342900" indent="-342900">
              <a:buFont typeface="Arial" panose="020B0604020202020204" pitchFamily="34" charset="0"/>
              <a:buChar char="•"/>
            </a:pPr>
            <a:r>
              <a:rPr lang="en-US" sz="2100" dirty="0"/>
              <a:t>Supervised Study is a chance to study after school until 5pm.   </a:t>
            </a:r>
          </a:p>
          <a:p>
            <a:pPr marL="342900" indent="-342900">
              <a:buFont typeface="Arial" panose="020B0604020202020204" pitchFamily="34" charset="0"/>
              <a:buChar char="•"/>
            </a:pPr>
            <a:r>
              <a:rPr lang="en-US" sz="2100" dirty="0"/>
              <a:t>We use the Sixth Form Common room, a large, spacious area</a:t>
            </a:r>
          </a:p>
          <a:p>
            <a:pPr marL="342900" indent="-342900">
              <a:buFont typeface="Arial" panose="020B0604020202020204" pitchFamily="34" charset="0"/>
              <a:buChar char="•"/>
            </a:pPr>
            <a:r>
              <a:rPr lang="en-US" sz="2100" dirty="0"/>
              <a:t>Students have access to laptops if they need them</a:t>
            </a:r>
          </a:p>
          <a:p>
            <a:pPr marL="342900" indent="-342900">
              <a:buFont typeface="Arial" panose="020B0604020202020204" pitchFamily="34" charset="0"/>
              <a:buChar char="•"/>
            </a:pPr>
            <a:r>
              <a:rPr lang="en-US" sz="2100" dirty="0"/>
              <a:t>Students who use Supervised Study tend to exceed their baseline by roughly a third of a grade</a:t>
            </a:r>
          </a:p>
          <a:p>
            <a:pPr marL="342900" indent="-342900">
              <a:buFont typeface="Arial" panose="020B0604020202020204" pitchFamily="34" charset="0"/>
              <a:buChar char="•"/>
            </a:pPr>
            <a:r>
              <a:rPr lang="en-US" sz="2100" dirty="0"/>
              <a:t>Last year’s Year 11 achieved some of the best Mock results in recent years, despite the pandemic.  This is linked to their strong use of Supervised Study- 45 of them used it regularly.</a:t>
            </a:r>
          </a:p>
        </p:txBody>
      </p:sp>
    </p:spTree>
    <p:extLst>
      <p:ext uri="{BB962C8B-B14F-4D97-AF65-F5344CB8AC3E}">
        <p14:creationId xmlns:p14="http://schemas.microsoft.com/office/powerpoint/2010/main" val="22164171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p:spPr>
        <p:txBody>
          <a:bodyPr/>
          <a:lstStyle/>
          <a:p>
            <a:r>
              <a:rPr lang="en-GB" dirty="0" smtClean="0"/>
              <a:t>Wider life of the school</a:t>
            </a:r>
            <a:br>
              <a:rPr lang="en-GB" dirty="0" smtClean="0"/>
            </a:br>
            <a:r>
              <a:rPr lang="en-GB" i="1" dirty="0" smtClean="0"/>
              <a:t>Duke of Edinburgh Award </a:t>
            </a:r>
            <a:endParaRPr lang="en-GB" i="1" dirty="0"/>
          </a:p>
        </p:txBody>
      </p:sp>
      <p:sp>
        <p:nvSpPr>
          <p:cNvPr id="3" name="Content Placeholder 2"/>
          <p:cNvSpPr>
            <a:spLocks noGrp="1"/>
          </p:cNvSpPr>
          <p:nvPr>
            <p:ph idx="1"/>
          </p:nvPr>
        </p:nvSpPr>
        <p:spPr/>
        <p:txBody>
          <a:bodyPr>
            <a:normAutofit fontScale="25000" lnSpcReduction="20000"/>
          </a:bodyPr>
          <a:lstStyle/>
          <a:p>
            <a:pPr marL="0" indent="0">
              <a:buNone/>
            </a:pPr>
            <a:r>
              <a:rPr lang="en-GB" sz="6000" b="1" dirty="0"/>
              <a:t>Message from Mrs E. Seed</a:t>
            </a:r>
          </a:p>
          <a:p>
            <a:pPr marL="0" indent="0">
              <a:buNone/>
            </a:pPr>
            <a:endParaRPr lang="en-GB" dirty="0"/>
          </a:p>
          <a:p>
            <a:r>
              <a:rPr lang="en-GB" sz="5400" dirty="0">
                <a:latin typeface="+mj-lt"/>
              </a:rPr>
              <a:t>Year </a:t>
            </a:r>
            <a:r>
              <a:rPr lang="en-GB" sz="5400" dirty="0">
                <a:latin typeface="+mj-lt"/>
              </a:rPr>
              <a:t>11: Following the letter </a:t>
            </a:r>
            <a:r>
              <a:rPr lang="en-GB" sz="5400" dirty="0">
                <a:latin typeface="+mj-lt"/>
              </a:rPr>
              <a:t>Mrs Seed sent </a:t>
            </a:r>
            <a:r>
              <a:rPr lang="en-GB" sz="5400" dirty="0">
                <a:latin typeface="+mj-lt"/>
              </a:rPr>
              <a:t>out in July students have begun to register for the Silver level. This costs £29 for the Award booklet. If any student still wishes to register, they should see </a:t>
            </a:r>
            <a:r>
              <a:rPr lang="en-GB" sz="5400" dirty="0">
                <a:latin typeface="+mj-lt"/>
              </a:rPr>
              <a:t>Mrs Seed </a:t>
            </a:r>
            <a:r>
              <a:rPr lang="en-GB" sz="5400" dirty="0">
                <a:latin typeface="+mj-lt"/>
              </a:rPr>
              <a:t>ASAP. Fees paid last year are for registration to the electronic system and are not refundable if you were provided with a login. </a:t>
            </a:r>
            <a:br>
              <a:rPr lang="en-GB" sz="5400" dirty="0">
                <a:latin typeface="+mj-lt"/>
              </a:rPr>
            </a:br>
            <a:endParaRPr lang="en-GB" sz="5400" dirty="0">
              <a:latin typeface="+mj-lt"/>
            </a:endParaRPr>
          </a:p>
          <a:p>
            <a:r>
              <a:rPr lang="en-GB" sz="5400" dirty="0">
                <a:latin typeface="+mj-lt"/>
              </a:rPr>
              <a:t>Silver expeditions are run in conjunction with Wirral and West Cheshire Expedition Committee Operating Authority. Expedition registration will be with the committee on 6th February and there will be an additional cost. Information will be sent by the Award manager but a guide for the dates are as follows</a:t>
            </a:r>
            <a:r>
              <a:rPr lang="en-GB" sz="5400" dirty="0">
                <a:latin typeface="+mj-lt"/>
              </a:rPr>
              <a:t>:</a:t>
            </a:r>
            <a:r>
              <a:rPr lang="en-GB" sz="5400" dirty="0">
                <a:latin typeface="+mj-lt"/>
              </a:rPr>
              <a:t/>
            </a:r>
            <a:br>
              <a:rPr lang="en-GB" sz="5400" dirty="0">
                <a:latin typeface="+mj-lt"/>
              </a:rPr>
            </a:br>
            <a:endParaRPr lang="en-GB" sz="5400" dirty="0">
              <a:latin typeface="+mj-lt"/>
            </a:endParaRPr>
          </a:p>
          <a:p>
            <a:r>
              <a:rPr lang="en-GB" sz="5400" dirty="0">
                <a:latin typeface="+mj-lt"/>
              </a:rPr>
              <a:t>Training will take place in March </a:t>
            </a:r>
          </a:p>
          <a:p>
            <a:r>
              <a:rPr lang="en-GB" sz="5400" dirty="0">
                <a:latin typeface="+mj-lt"/>
              </a:rPr>
              <a:t>Trial in April time </a:t>
            </a:r>
          </a:p>
          <a:p>
            <a:r>
              <a:rPr lang="en-GB" sz="5400" dirty="0">
                <a:latin typeface="+mj-lt"/>
              </a:rPr>
              <a:t>Test will be end of June/ first week in July. </a:t>
            </a:r>
            <a:br>
              <a:rPr lang="en-GB" sz="5400" dirty="0">
                <a:latin typeface="+mj-lt"/>
              </a:rPr>
            </a:br>
            <a:endParaRPr lang="en-GB" sz="5400" dirty="0">
              <a:latin typeface="+mj-lt"/>
            </a:endParaRPr>
          </a:p>
          <a:p>
            <a:r>
              <a:rPr lang="en-GB" sz="5400" dirty="0">
                <a:latin typeface="+mj-lt"/>
              </a:rPr>
              <a:t>Finally for Year 11, if the qualified for the Certificate of Achievement, students should check the email registered on </a:t>
            </a:r>
            <a:r>
              <a:rPr lang="en-GB" sz="5400" dirty="0" err="1">
                <a:latin typeface="+mj-lt"/>
              </a:rPr>
              <a:t>eDofE</a:t>
            </a:r>
            <a:r>
              <a:rPr lang="en-GB" sz="5400" dirty="0">
                <a:latin typeface="+mj-lt"/>
              </a:rPr>
              <a:t> as the certificates will be emailed directly from </a:t>
            </a:r>
            <a:r>
              <a:rPr lang="en-GB" sz="5400" dirty="0" err="1">
                <a:latin typeface="+mj-lt"/>
              </a:rPr>
              <a:t>DofE</a:t>
            </a:r>
            <a:r>
              <a:rPr lang="en-GB" sz="5400" dirty="0">
                <a:latin typeface="+mj-lt"/>
              </a:rPr>
              <a:t> to participants; school are not included in that process. </a:t>
            </a:r>
          </a:p>
          <a:p>
            <a:endParaRPr lang="en-GB" dirty="0"/>
          </a:p>
        </p:txBody>
      </p:sp>
    </p:spTree>
    <p:extLst>
      <p:ext uri="{BB962C8B-B14F-4D97-AF65-F5344CB8AC3E}">
        <p14:creationId xmlns:p14="http://schemas.microsoft.com/office/powerpoint/2010/main" val="313975660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Custom 4">
      <a:dk1>
        <a:srgbClr val="4BA14F"/>
      </a:dk1>
      <a:lt1>
        <a:sysClr val="window" lastClr="FFFFFF"/>
      </a:lt1>
      <a:dk2>
        <a:srgbClr val="4BA14F"/>
      </a:dk2>
      <a:lt2>
        <a:srgbClr val="4BA14F"/>
      </a:lt2>
      <a:accent1>
        <a:srgbClr val="57955E"/>
      </a:accent1>
      <a:accent2>
        <a:srgbClr val="4BA14F"/>
      </a:accent2>
      <a:accent3>
        <a:srgbClr val="4BA14F"/>
      </a:accent3>
      <a:accent4>
        <a:srgbClr val="4BA14F"/>
      </a:accent4>
      <a:accent5>
        <a:srgbClr val="4BA14F"/>
      </a:accent5>
      <a:accent6>
        <a:srgbClr val="4BA14F"/>
      </a:accent6>
      <a:hlink>
        <a:srgbClr val="4BA14F"/>
      </a:hlink>
      <a:folHlink>
        <a:srgbClr val="4BA14F"/>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1128</TotalTime>
  <Words>1210</Words>
  <Application>Microsoft Office PowerPoint</Application>
  <PresentationFormat>On-screen Show (4:3)</PresentationFormat>
  <Paragraphs>102</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MS PGothic</vt:lpstr>
      <vt:lpstr>MS PGothic</vt:lpstr>
      <vt:lpstr>Arial</vt:lpstr>
      <vt:lpstr>Calibri</vt:lpstr>
      <vt:lpstr>Century Gothic</vt:lpstr>
      <vt:lpstr>Wingdings 2</vt:lpstr>
      <vt:lpstr>Austin</vt:lpstr>
      <vt:lpstr>PowerPoint Presentation</vt:lpstr>
      <vt:lpstr>Exams 2022</vt:lpstr>
      <vt:lpstr>Optional topic</vt:lpstr>
      <vt:lpstr>Advance information about the focus of exams</vt:lpstr>
      <vt:lpstr>Formulae sheets</vt:lpstr>
      <vt:lpstr>MFL </vt:lpstr>
      <vt:lpstr>Art GCSE and A Level</vt:lpstr>
      <vt:lpstr>Will there be as many top grades given out?</vt:lpstr>
      <vt:lpstr>What if the pandemic prevents exams?</vt:lpstr>
      <vt:lpstr>How does this affect your daughter?</vt:lpstr>
      <vt:lpstr>Key Dates</vt:lpstr>
      <vt:lpstr>How are teachers helping students to be ready?</vt:lpstr>
      <vt:lpstr>Interventions at lunchtime</vt:lpstr>
      <vt:lpstr>Interventions after school</vt:lpstr>
      <vt:lpstr>What are baseline grades?</vt:lpstr>
      <vt:lpstr>Strengthening the Student ToolBox –  revision strategies</vt:lpstr>
      <vt:lpstr>Leitner System for Flashcards</vt:lpstr>
      <vt:lpstr>Create a mindmap from memory in one pen colour; then use your notes to add more detail in a second colour.</vt:lpstr>
      <vt:lpstr>Does listening to music help?</vt:lpstr>
      <vt:lpstr>Should I revise with my phone?</vt:lpstr>
      <vt:lpstr>Supervised Study</vt:lpstr>
      <vt:lpstr>Wider life of the school Duke of Edinburgh Award </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GauntA</dc:creator>
  <cp:lastModifiedBy>Paul McAleese</cp:lastModifiedBy>
  <cp:revision>88</cp:revision>
  <dcterms:created xsi:type="dcterms:W3CDTF">2013-05-08T17:54:57Z</dcterms:created>
  <dcterms:modified xsi:type="dcterms:W3CDTF">2021-10-08T12:34:34Z</dcterms:modified>
</cp:coreProperties>
</file>