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302" r:id="rId3"/>
    <p:sldId id="328" r:id="rId4"/>
    <p:sldId id="344" r:id="rId5"/>
    <p:sldId id="297" r:id="rId6"/>
    <p:sldId id="288" r:id="rId7"/>
    <p:sldId id="289" r:id="rId8"/>
    <p:sldId id="336" r:id="rId9"/>
    <p:sldId id="329" r:id="rId10"/>
    <p:sldId id="33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424D"/>
    <a:srgbClr val="CC0099"/>
    <a:srgbClr val="4F2F4E"/>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6" d="100"/>
          <a:sy n="86" d="100"/>
        </p:scale>
        <p:origin x="33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584279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2492589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775973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CCD4B-A86B-421C-96F8-4A8E9C84FE8B}" type="datetimeFigureOut">
              <a:rPr lang="en-GB" smtClean="0"/>
              <a:t>21/03/2025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2888811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CCD4B-A86B-421C-96F8-4A8E9C84FE8B}" type="datetimeFigureOut">
              <a:rPr lang="en-GB" smtClean="0"/>
              <a:t>21/03/2025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284592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2472140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3299292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246650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CCD4B-A86B-421C-96F8-4A8E9C84FE8B}" type="datetimeFigureOut">
              <a:rPr lang="en-GB" smtClean="0"/>
              <a:t>21/03/2025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2501067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CCD4B-A86B-421C-96F8-4A8E9C84FE8B}" type="datetimeFigureOut">
              <a:rPr lang="en-GB" smtClean="0"/>
              <a:t>21/03/2025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189294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3802876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81453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632081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05115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38013764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31933588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CCD4B-A86B-421C-96F8-4A8E9C84FE8B}" type="datetimeFigureOut">
              <a:rPr lang="en-GB" smtClean="0"/>
              <a:t>21/03/2025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A8C956-D1AF-4F5D-8593-17AFA1FDE5DF}" type="slidenum">
              <a:rPr lang="en-GB" smtClean="0"/>
              <a:t>‹#›</a:t>
            </a:fld>
            <a:endParaRPr lang="en-GB"/>
          </a:p>
        </p:txBody>
      </p:sp>
    </p:spTree>
    <p:extLst>
      <p:ext uri="{BB962C8B-B14F-4D97-AF65-F5344CB8AC3E}">
        <p14:creationId xmlns:p14="http://schemas.microsoft.com/office/powerpoint/2010/main" val="1590011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E3CCD4B-A86B-421C-96F8-4A8E9C84FE8B}" type="datetimeFigureOut">
              <a:rPr lang="en-GB" smtClean="0"/>
              <a:t>21/03/2025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3A8C956-D1AF-4F5D-8593-17AFA1FDE5DF}" type="slidenum">
              <a:rPr lang="en-GB" smtClean="0"/>
              <a:t>‹#›</a:t>
            </a:fld>
            <a:endParaRPr lang="en-GB"/>
          </a:p>
        </p:txBody>
      </p:sp>
    </p:spTree>
    <p:extLst>
      <p:ext uri="{BB962C8B-B14F-4D97-AF65-F5344CB8AC3E}">
        <p14:creationId xmlns:p14="http://schemas.microsoft.com/office/powerpoint/2010/main" val="1417511366"/>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73E9E-CF7B-9CA3-2069-563F3E672039}"/>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B77EDB6-1F72-4DAE-F995-8847FBA6E002}"/>
              </a:ext>
            </a:extLst>
          </p:cNvPr>
          <p:cNvSpPr>
            <a:spLocks noGrp="1"/>
          </p:cNvSpPr>
          <p:nvPr>
            <p:ph type="subTitle" idx="1"/>
          </p:nvPr>
        </p:nvSpPr>
        <p:spPr/>
        <p:txBody>
          <a:bodyPr/>
          <a:lstStyle/>
          <a:p>
            <a:endParaRPr lang="en-GB"/>
          </a:p>
        </p:txBody>
      </p:sp>
      <p:pic>
        <p:nvPicPr>
          <p:cNvPr id="4" name="Picture 2" descr="4th Sunday of Lent – West County Lutheran Church">
            <a:extLst>
              <a:ext uri="{FF2B5EF4-FFF2-40B4-BE49-F238E27FC236}">
                <a16:creationId xmlns:a16="http://schemas.microsoft.com/office/drawing/2014/main" id="{094E5347-1573-2E3B-D7E2-2B36F4CB14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8078" b="-2"/>
          <a:stretch/>
        </p:blipFill>
        <p:spPr bwMode="auto">
          <a:xfrm>
            <a:off x="131698" y="716940"/>
            <a:ext cx="8161660" cy="6021943"/>
          </a:xfrm>
          <a:prstGeom prst="rect">
            <a:avLst/>
          </a:prstGeom>
          <a:solidFill>
            <a:srgbClr val="660066">
              <a:alpha val="78824"/>
            </a:srgbClr>
          </a:solidFill>
          <a:effectLst>
            <a:outerShdw blurRad="50800" dist="38100" dir="5400000" algn="t" rotWithShape="0">
              <a:prstClr val="black">
                <a:alpha val="43000"/>
              </a:prstClr>
            </a:outerShdw>
          </a:effectLst>
        </p:spPr>
      </p:pic>
      <p:sp>
        <p:nvSpPr>
          <p:cNvPr id="7" name="TextBox 6">
            <a:extLst>
              <a:ext uri="{FF2B5EF4-FFF2-40B4-BE49-F238E27FC236}">
                <a16:creationId xmlns:a16="http://schemas.microsoft.com/office/drawing/2014/main" id="{C6055F1A-0596-B17D-F434-BEB0AA2E8918}"/>
              </a:ext>
            </a:extLst>
          </p:cNvPr>
          <p:cNvSpPr txBox="1"/>
          <p:nvPr/>
        </p:nvSpPr>
        <p:spPr>
          <a:xfrm>
            <a:off x="3730943" y="793140"/>
            <a:ext cx="8025629" cy="5537413"/>
          </a:xfrm>
          <a:prstGeom prst="rect">
            <a:avLst/>
          </a:prstGeom>
          <a:solidFill>
            <a:srgbClr val="4F2F4E">
              <a:alpha val="78824"/>
            </a:srgbClr>
          </a:solidFill>
        </p:spPr>
        <p:txBody>
          <a:bodyPr wrap="square">
            <a:spAutoFit/>
          </a:bodyPr>
          <a:lstStyle/>
          <a:p>
            <a:pPr algn="l"/>
            <a:r>
              <a:rPr lang="en-GB" sz="2000" b="1" i="0" dirty="0">
                <a:effectLst/>
                <a:latin typeface="system-ui"/>
              </a:rPr>
              <a:t>We start our week by reading Sunday’s Gospel from Luke 13 1-9</a:t>
            </a:r>
            <a:endParaRPr lang="en-GB" sz="2000" b="0" i="0" dirty="0">
              <a:effectLst/>
              <a:latin typeface="system-ui"/>
            </a:endParaRPr>
          </a:p>
          <a:p>
            <a:pPr algn="l">
              <a:spcBef>
                <a:spcPts val="1275"/>
              </a:spcBef>
            </a:pPr>
            <a:r>
              <a:rPr lang="en-GB" sz="2000" b="0" i="0" dirty="0">
                <a:effectLst/>
                <a:latin typeface="system-ui"/>
              </a:rPr>
              <a:t>There were some present at that very time who told Jesus about the Galileans whose blood Pilate had mingled with their sacrifices. And he answered them, ‘Do you think that these Galileans were worse sinners than all the other Galileans because they suffered in this way? No, I tell you; but unless you repent, you will all likewise perish. Or those eighteen on whom the tower in Siloam fell and killed them: do you think that they were worse offenders than all the others who lived in Jerusalem? No, I tell you; but unless you repent, you will all likewise perish.’</a:t>
            </a:r>
          </a:p>
          <a:p>
            <a:pPr algn="l"/>
            <a:r>
              <a:rPr lang="en-GB" sz="2000" b="0" i="0" dirty="0">
                <a:effectLst/>
                <a:latin typeface="system-ui"/>
              </a:rPr>
              <a:t>And he told this parable: ‘A man had a fig tree planted in his vineyard, and he came seeking fruit on it and found none. And he said to the vine dresser, “Look, for three years now I have come seeking fruit on this fig tree, and I find none. Cut it down. Why should it use up the ground?” And he answered him, “Sir, let it alone this year also, until I dig round it and put on manure. Then if it should bear fruit next year, well and good; but if not, you can cut it down.” ’</a:t>
            </a:r>
          </a:p>
          <a:p>
            <a:pPr algn="ctr">
              <a:spcBef>
                <a:spcPts val="638"/>
              </a:spcBef>
            </a:pPr>
            <a:r>
              <a:rPr lang="en-GB" b="0" i="0" dirty="0">
                <a:effectLst/>
                <a:latin typeface="system-ui"/>
              </a:rPr>
              <a:t>________ </a:t>
            </a:r>
          </a:p>
        </p:txBody>
      </p:sp>
      <p:sp>
        <p:nvSpPr>
          <p:cNvPr id="8" name="TextBox 7">
            <a:extLst>
              <a:ext uri="{FF2B5EF4-FFF2-40B4-BE49-F238E27FC236}">
                <a16:creationId xmlns:a16="http://schemas.microsoft.com/office/drawing/2014/main" id="{4A518F40-5F00-577F-C980-99D03BDD4DF5}"/>
              </a:ext>
            </a:extLst>
          </p:cNvPr>
          <p:cNvSpPr txBox="1"/>
          <p:nvPr/>
        </p:nvSpPr>
        <p:spPr>
          <a:xfrm>
            <a:off x="195943" y="-11857"/>
            <a:ext cx="5235729" cy="584775"/>
          </a:xfrm>
          <a:prstGeom prst="rect">
            <a:avLst/>
          </a:prstGeom>
          <a:solidFill>
            <a:schemeClr val="accent6">
              <a:lumMod val="50000"/>
            </a:schemeClr>
          </a:solidFill>
        </p:spPr>
        <p:txBody>
          <a:bodyPr wrap="none" rtlCol="0">
            <a:spAutoFit/>
          </a:bodyPr>
          <a:lstStyle/>
          <a:p>
            <a:r>
              <a:rPr lang="en-GB" sz="3200" dirty="0"/>
              <a:t>Monday 24</a:t>
            </a:r>
            <a:r>
              <a:rPr lang="en-GB" sz="3200" baseline="30000" dirty="0"/>
              <a:t>th</a:t>
            </a:r>
            <a:r>
              <a:rPr lang="en-GB" sz="3200" dirty="0"/>
              <a:t> March. AM. </a:t>
            </a:r>
          </a:p>
        </p:txBody>
      </p:sp>
    </p:spTree>
    <p:extLst>
      <p:ext uri="{BB962C8B-B14F-4D97-AF65-F5344CB8AC3E}">
        <p14:creationId xmlns:p14="http://schemas.microsoft.com/office/powerpoint/2010/main" val="983159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5985" y="350254"/>
            <a:ext cx="6096000" cy="6247864"/>
          </a:xfrm>
          <a:prstGeom prst="rect">
            <a:avLst/>
          </a:prstGeom>
        </p:spPr>
        <p:txBody>
          <a:bodyPr>
            <a:spAutoFit/>
          </a:bodyPr>
          <a:lstStyle/>
          <a:p>
            <a:r>
              <a:rPr lang="en-GB" sz="2000" b="1" dirty="0"/>
              <a:t>God of all wholeness,</a:t>
            </a:r>
          </a:p>
          <a:p>
            <a:r>
              <a:rPr lang="en-GB" sz="2000" b="1" dirty="0"/>
              <a:t>heal our hearts</a:t>
            </a:r>
          </a:p>
          <a:p>
            <a:r>
              <a:rPr lang="en-GB" sz="2000" b="1" dirty="0"/>
              <a:t>of all that prevents us responding</a:t>
            </a:r>
          </a:p>
          <a:p>
            <a:r>
              <a:rPr lang="en-GB" sz="2000" b="1" dirty="0"/>
              <a:t>to our sisters and brothers</a:t>
            </a:r>
          </a:p>
          <a:p>
            <a:r>
              <a:rPr lang="en-GB" sz="2000" b="1" dirty="0"/>
              <a:t>excluded by poverty</a:t>
            </a:r>
          </a:p>
          <a:p>
            <a:r>
              <a:rPr lang="en-GB" sz="2000" b="1" dirty="0"/>
              <a:t>and prevented from living a full and healthy life.</a:t>
            </a:r>
          </a:p>
          <a:p>
            <a:endParaRPr lang="en-GB" sz="2000" b="1" dirty="0"/>
          </a:p>
          <a:p>
            <a:r>
              <a:rPr lang="en-GB" sz="2000" b="1" dirty="0"/>
              <a:t>This Lent, may we:</a:t>
            </a:r>
          </a:p>
          <a:p>
            <a:r>
              <a:rPr lang="en-GB" sz="2000" b="1" dirty="0"/>
              <a:t>implore justice through our prayer,</a:t>
            </a:r>
          </a:p>
          <a:p>
            <a:r>
              <a:rPr lang="en-GB" sz="2000" b="1" dirty="0"/>
              <a:t>stand in solidarity through our fasting,</a:t>
            </a:r>
          </a:p>
          <a:p>
            <a:r>
              <a:rPr lang="en-GB" sz="2000" b="1" dirty="0"/>
              <a:t>and reach out through our giving.</a:t>
            </a:r>
          </a:p>
          <a:p>
            <a:endParaRPr lang="en-GB" sz="2000" b="1" dirty="0"/>
          </a:p>
          <a:p>
            <a:r>
              <a:rPr lang="en-GB" sz="2000" b="1" dirty="0"/>
              <a:t>Send your life-giving power</a:t>
            </a:r>
          </a:p>
          <a:p>
            <a:r>
              <a:rPr lang="en-GB" sz="2000" b="1" dirty="0"/>
              <a:t>to revive the weary,</a:t>
            </a:r>
          </a:p>
          <a:p>
            <a:r>
              <a:rPr lang="en-GB" sz="2000" b="1" dirty="0"/>
              <a:t>restore the broken</a:t>
            </a:r>
          </a:p>
          <a:p>
            <a:r>
              <a:rPr lang="en-GB" sz="2000" b="1" dirty="0"/>
              <a:t>and renew the face of the earth.</a:t>
            </a:r>
          </a:p>
          <a:p>
            <a:endParaRPr lang="en-GB" sz="2000" b="1" dirty="0"/>
          </a:p>
          <a:p>
            <a:r>
              <a:rPr lang="en-GB" sz="2000" b="1" dirty="0"/>
              <a:t>We ask this through Christ our Lord.</a:t>
            </a:r>
          </a:p>
          <a:p>
            <a:endParaRPr lang="en-GB" sz="2000" b="1" dirty="0"/>
          </a:p>
          <a:p>
            <a:r>
              <a:rPr lang="en-GB" sz="2000" b="1" dirty="0"/>
              <a:t>Amen.</a:t>
            </a:r>
          </a:p>
        </p:txBody>
      </p:sp>
      <p:pic>
        <p:nvPicPr>
          <p:cNvPr id="6" name="Picture 5"/>
          <p:cNvPicPr>
            <a:picLocks noChangeAspect="1"/>
          </p:cNvPicPr>
          <p:nvPr/>
        </p:nvPicPr>
        <p:blipFill rotWithShape="1">
          <a:blip r:embed="rId2"/>
          <a:srcRect r="25103"/>
          <a:stretch/>
        </p:blipFill>
        <p:spPr>
          <a:xfrm>
            <a:off x="7068702" y="2320890"/>
            <a:ext cx="4630160" cy="3473517"/>
          </a:xfrm>
          <a:prstGeom prst="rect">
            <a:avLst/>
          </a:prstGeom>
        </p:spPr>
      </p:pic>
      <p:sp>
        <p:nvSpPr>
          <p:cNvPr id="2" name="TextBox 1">
            <a:extLst>
              <a:ext uri="{FF2B5EF4-FFF2-40B4-BE49-F238E27FC236}">
                <a16:creationId xmlns:a16="http://schemas.microsoft.com/office/drawing/2014/main" id="{276275F4-C13C-DAC4-26A0-D5C342435C2B}"/>
              </a:ext>
            </a:extLst>
          </p:cNvPr>
          <p:cNvSpPr txBox="1"/>
          <p:nvPr/>
        </p:nvSpPr>
        <p:spPr>
          <a:xfrm>
            <a:off x="6868886" y="522514"/>
            <a:ext cx="4567276" cy="523220"/>
          </a:xfrm>
          <a:prstGeom prst="rect">
            <a:avLst/>
          </a:prstGeom>
          <a:noFill/>
        </p:spPr>
        <p:txBody>
          <a:bodyPr wrap="none" rtlCol="0">
            <a:spAutoFit/>
          </a:bodyPr>
          <a:lstStyle/>
          <a:p>
            <a:r>
              <a:rPr lang="en-GB" sz="2800" dirty="0"/>
              <a:t>Monday 24th March PM. </a:t>
            </a:r>
          </a:p>
        </p:txBody>
      </p:sp>
    </p:spTree>
    <p:extLst>
      <p:ext uri="{BB962C8B-B14F-4D97-AF65-F5344CB8AC3E}">
        <p14:creationId xmlns:p14="http://schemas.microsoft.com/office/powerpoint/2010/main" val="4180854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the Difference Between Lent and Fasting?">
            <a:extLst>
              <a:ext uri="{FF2B5EF4-FFF2-40B4-BE49-F238E27FC236}">
                <a16:creationId xmlns:a16="http://schemas.microsoft.com/office/drawing/2014/main" id="{F2831CA3-213B-6B72-1C32-D5816890C2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515" y="1077218"/>
            <a:ext cx="7067008" cy="394109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0AF8647-D1A0-0183-B1A5-7127AC79F283}"/>
              </a:ext>
            </a:extLst>
          </p:cNvPr>
          <p:cNvSpPr txBox="1"/>
          <p:nvPr/>
        </p:nvSpPr>
        <p:spPr>
          <a:xfrm>
            <a:off x="3973286" y="1780692"/>
            <a:ext cx="8218714" cy="4955203"/>
          </a:xfrm>
          <a:prstGeom prst="rect">
            <a:avLst/>
          </a:prstGeom>
          <a:solidFill>
            <a:srgbClr val="4F2F4E">
              <a:alpha val="63922"/>
            </a:srgbClr>
          </a:solidFill>
        </p:spPr>
        <p:txBody>
          <a:bodyPr wrap="square" rtlCol="0">
            <a:spAutoFit/>
          </a:bodyPr>
          <a:lstStyle/>
          <a:p>
            <a:r>
              <a:rPr lang="en-GB" sz="2800" i="1" dirty="0"/>
              <a:t>Why do Christians fast during Lent?  </a:t>
            </a:r>
          </a:p>
          <a:p>
            <a:r>
              <a:rPr lang="en-GB" sz="2400" dirty="0"/>
              <a:t>Fasting helps us to focus on God as the greatest importance in our lives. </a:t>
            </a:r>
          </a:p>
          <a:p>
            <a:r>
              <a:rPr lang="en-GB" sz="2400" dirty="0"/>
              <a:t>It unites us with Jesus who fasted for 40 days in the desert. </a:t>
            </a:r>
          </a:p>
          <a:p>
            <a:endParaRPr lang="en-GB" sz="2400" dirty="0"/>
          </a:p>
          <a:p>
            <a:r>
              <a:rPr lang="en-GB" sz="2400" dirty="0"/>
              <a:t>Often people give something up such as chocolate or sweets. What could you give up? </a:t>
            </a:r>
          </a:p>
          <a:p>
            <a:endParaRPr lang="en-GB" sz="2400" dirty="0"/>
          </a:p>
          <a:p>
            <a:r>
              <a:rPr lang="en-GB" sz="2400" dirty="0"/>
              <a:t>This is a good time to look at what is ruling your time, and how you could make more space in your life.  What is occupying your time and thoughts? Give that thing up.  </a:t>
            </a:r>
          </a:p>
        </p:txBody>
      </p:sp>
      <p:sp>
        <p:nvSpPr>
          <p:cNvPr id="3" name="TextBox 2">
            <a:extLst>
              <a:ext uri="{FF2B5EF4-FFF2-40B4-BE49-F238E27FC236}">
                <a16:creationId xmlns:a16="http://schemas.microsoft.com/office/drawing/2014/main" id="{E8B22763-B67E-7BF5-F763-80B76F127C35}"/>
              </a:ext>
            </a:extLst>
          </p:cNvPr>
          <p:cNvSpPr txBox="1"/>
          <p:nvPr/>
        </p:nvSpPr>
        <p:spPr>
          <a:xfrm>
            <a:off x="141515" y="0"/>
            <a:ext cx="12069340" cy="1077218"/>
          </a:xfrm>
          <a:prstGeom prst="rect">
            <a:avLst/>
          </a:prstGeom>
          <a:solidFill>
            <a:schemeClr val="accent6">
              <a:lumMod val="50000"/>
            </a:schemeClr>
          </a:solidFill>
        </p:spPr>
        <p:txBody>
          <a:bodyPr wrap="square" rtlCol="0">
            <a:spAutoFit/>
          </a:bodyPr>
          <a:lstStyle/>
          <a:p>
            <a:r>
              <a:rPr lang="en-GB" sz="3200" dirty="0"/>
              <a:t>During Lent we are called to pray, to fast and to give. The focus of our prayers this week is </a:t>
            </a:r>
            <a:r>
              <a:rPr lang="en-GB" sz="3200" i="1" dirty="0"/>
              <a:t>fasting.</a:t>
            </a:r>
          </a:p>
        </p:txBody>
      </p:sp>
    </p:spTree>
    <p:extLst>
      <p:ext uri="{BB962C8B-B14F-4D97-AF65-F5344CB8AC3E}">
        <p14:creationId xmlns:p14="http://schemas.microsoft.com/office/powerpoint/2010/main" val="14737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1000"/>
                                        <p:tgtEl>
                                          <p:spTgt spid="2">
                                            <p:txEl>
                                              <p:pRg st="2" end="2"/>
                                            </p:txEl>
                                          </p:spTgt>
                                        </p:tgtEl>
                                      </p:cBhvr>
                                    </p:animEffect>
                                    <p:anim calcmode="lin" valueType="num">
                                      <p:cBhvr>
                                        <p:cTn id="13"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the Difference Between Lent and Fasting?">
            <a:extLst>
              <a:ext uri="{FF2B5EF4-FFF2-40B4-BE49-F238E27FC236}">
                <a16:creationId xmlns:a16="http://schemas.microsoft.com/office/drawing/2014/main" id="{600609A4-085D-B028-33BC-8FDDFD09A5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486" y="2224203"/>
            <a:ext cx="5914978" cy="3429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BD72371-C918-9DF5-585F-726A6217BF8D}"/>
              </a:ext>
            </a:extLst>
          </p:cNvPr>
          <p:cNvSpPr txBox="1"/>
          <p:nvPr/>
        </p:nvSpPr>
        <p:spPr>
          <a:xfrm>
            <a:off x="6411688" y="1442698"/>
            <a:ext cx="5442855" cy="5324535"/>
          </a:xfrm>
          <a:prstGeom prst="rect">
            <a:avLst/>
          </a:prstGeom>
          <a:solidFill>
            <a:srgbClr val="CC0099"/>
          </a:solidFill>
        </p:spPr>
        <p:txBody>
          <a:bodyPr wrap="square">
            <a:spAutoFit/>
          </a:bodyPr>
          <a:lstStyle/>
          <a:p>
            <a:pPr algn="l"/>
            <a:r>
              <a:rPr lang="en-GB" sz="2000" b="0" i="0" dirty="0">
                <a:effectLst/>
                <a:latin typeface="pg-4ff2"/>
              </a:rPr>
              <a:t>Give up harsh words – use generous ones.</a:t>
            </a:r>
          </a:p>
          <a:p>
            <a:pPr algn="l"/>
            <a:r>
              <a:rPr lang="en-GB" sz="2000" b="0" i="0" dirty="0">
                <a:effectLst/>
                <a:latin typeface="pg-4ff2"/>
              </a:rPr>
              <a:t>Give up unhappiness – take up gratitude.</a:t>
            </a:r>
          </a:p>
          <a:p>
            <a:pPr algn="l"/>
            <a:r>
              <a:rPr lang="en-GB" sz="2000" b="0" i="0" dirty="0">
                <a:effectLst/>
                <a:latin typeface="pg-4ff2"/>
              </a:rPr>
              <a:t>Give up anger – take up gentleness and patience.</a:t>
            </a:r>
          </a:p>
          <a:p>
            <a:pPr algn="l"/>
            <a:r>
              <a:rPr lang="en-GB" sz="2000" b="0" i="0" dirty="0">
                <a:effectLst/>
                <a:latin typeface="pg-4ff2"/>
              </a:rPr>
              <a:t>Give up pessimism – take up hope and optimism.</a:t>
            </a:r>
          </a:p>
          <a:p>
            <a:pPr algn="l"/>
            <a:r>
              <a:rPr lang="en-GB" sz="2000" b="0" i="0" dirty="0">
                <a:effectLst/>
                <a:latin typeface="pg-4ff2"/>
              </a:rPr>
              <a:t>Give up worrying – take up trust in God.</a:t>
            </a:r>
          </a:p>
          <a:p>
            <a:pPr algn="l"/>
            <a:r>
              <a:rPr lang="en-GB" sz="2000" b="0" i="0" dirty="0">
                <a:effectLst/>
                <a:latin typeface="pg-4ff2"/>
              </a:rPr>
              <a:t>Give up complaining – value what you have.</a:t>
            </a:r>
          </a:p>
          <a:p>
            <a:pPr algn="l"/>
            <a:r>
              <a:rPr lang="en-GB" sz="2000" b="0" i="0" dirty="0">
                <a:effectLst/>
                <a:latin typeface="pg-4ff2"/>
              </a:rPr>
              <a:t>Give up stress – take up prayer.</a:t>
            </a:r>
          </a:p>
          <a:p>
            <a:pPr algn="l"/>
            <a:r>
              <a:rPr lang="en-GB" sz="2000" b="0" i="0" dirty="0">
                <a:effectLst/>
                <a:latin typeface="pg-4ff2"/>
              </a:rPr>
              <a:t>Give up judging others – !</a:t>
            </a:r>
            <a:r>
              <a:rPr lang="en-GB" sz="2000" b="0" i="0" dirty="0" err="1">
                <a:effectLst/>
                <a:latin typeface="pg-4ff2"/>
              </a:rPr>
              <a:t>nd</a:t>
            </a:r>
            <a:r>
              <a:rPr lang="en-GB" sz="2000" b="0" i="0" dirty="0">
                <a:effectLst/>
                <a:latin typeface="pg-4ff2"/>
              </a:rPr>
              <a:t> Jesus within them.</a:t>
            </a:r>
          </a:p>
          <a:p>
            <a:pPr algn="l"/>
            <a:r>
              <a:rPr lang="en-GB" sz="2000" b="0" i="0" dirty="0">
                <a:effectLst/>
                <a:latin typeface="pg-4ff2"/>
              </a:rPr>
              <a:t>Give up sorrow and bitterness – !</a:t>
            </a:r>
            <a:r>
              <a:rPr lang="en-GB" sz="2000" b="0" i="0" dirty="0" err="1">
                <a:effectLst/>
                <a:latin typeface="pg-4ff2"/>
              </a:rPr>
              <a:t>ll</a:t>
            </a:r>
            <a:r>
              <a:rPr lang="en-GB" sz="2000" b="0" i="0" dirty="0">
                <a:effectLst/>
                <a:latin typeface="pg-4ff2"/>
              </a:rPr>
              <a:t> your heart with joy.</a:t>
            </a:r>
          </a:p>
          <a:p>
            <a:pPr algn="l"/>
            <a:r>
              <a:rPr lang="en-GB" sz="2000" b="0" i="0" dirty="0">
                <a:effectLst/>
                <a:latin typeface="pg-4ff2"/>
              </a:rPr>
              <a:t>Give up </a:t>
            </a:r>
            <a:r>
              <a:rPr lang="en-GB" sz="2000" b="0" i="0" dirty="0" err="1">
                <a:effectLst/>
                <a:latin typeface="pg-4ff2"/>
              </a:rPr>
              <a:t>sel!shness</a:t>
            </a:r>
            <a:r>
              <a:rPr lang="en-GB" sz="2000" b="0" i="0" dirty="0">
                <a:effectLst/>
                <a:latin typeface="pg-4ff2"/>
              </a:rPr>
              <a:t> – take up compassion for others.</a:t>
            </a:r>
          </a:p>
          <a:p>
            <a:pPr algn="l"/>
            <a:r>
              <a:rPr lang="en-GB" sz="2000" b="0" i="0" dirty="0">
                <a:effectLst/>
                <a:latin typeface="pg-4ff2"/>
              </a:rPr>
              <a:t>Give up being unforgiving – learn reconciliation.</a:t>
            </a:r>
          </a:p>
          <a:p>
            <a:pPr algn="l"/>
            <a:r>
              <a:rPr lang="en-GB" sz="2000" b="0" i="0" dirty="0">
                <a:effectLst/>
                <a:latin typeface="pg-4ff2"/>
              </a:rPr>
              <a:t>Give up words – !</a:t>
            </a:r>
            <a:r>
              <a:rPr lang="en-GB" sz="2000" b="0" i="0" dirty="0" err="1">
                <a:effectLst/>
                <a:latin typeface="pg-4ff2"/>
              </a:rPr>
              <a:t>ll</a:t>
            </a:r>
            <a:r>
              <a:rPr lang="en-GB" sz="2000" b="0" i="0" dirty="0">
                <a:effectLst/>
                <a:latin typeface="pg-4ff2"/>
              </a:rPr>
              <a:t> yourself with silence – listen to </a:t>
            </a:r>
          </a:p>
          <a:p>
            <a:pPr algn="l"/>
            <a:r>
              <a:rPr lang="en-GB" sz="2000" b="0" i="0" dirty="0">
                <a:effectLst/>
                <a:latin typeface="pg-4ff2"/>
              </a:rPr>
              <a:t>God… </a:t>
            </a:r>
          </a:p>
          <a:p>
            <a:pPr algn="l"/>
            <a:r>
              <a:rPr lang="en-GB" sz="2000" b="0" i="0" dirty="0">
                <a:effectLst/>
                <a:latin typeface="pg-4ff2"/>
              </a:rPr>
              <a:t>and listen to others.</a:t>
            </a:r>
          </a:p>
          <a:p>
            <a:pPr algn="l"/>
            <a:r>
              <a:rPr lang="en-GB" sz="2000" b="0" i="0" dirty="0">
                <a:effectLst/>
                <a:latin typeface="pg-4ff1"/>
              </a:rPr>
              <a:t>(Anonymous, Latin America CAFOD</a:t>
            </a:r>
          </a:p>
        </p:txBody>
      </p:sp>
      <p:sp>
        <p:nvSpPr>
          <p:cNvPr id="4" name="TextBox 3">
            <a:extLst>
              <a:ext uri="{FF2B5EF4-FFF2-40B4-BE49-F238E27FC236}">
                <a16:creationId xmlns:a16="http://schemas.microsoft.com/office/drawing/2014/main" id="{8CA23CA2-EA26-77A5-5535-324F8FCD63B3}"/>
              </a:ext>
            </a:extLst>
          </p:cNvPr>
          <p:cNvSpPr txBox="1"/>
          <p:nvPr/>
        </p:nvSpPr>
        <p:spPr>
          <a:xfrm>
            <a:off x="61280" y="145976"/>
            <a:ext cx="6723315" cy="584775"/>
          </a:xfrm>
          <a:prstGeom prst="rect">
            <a:avLst/>
          </a:prstGeom>
          <a:solidFill>
            <a:schemeClr val="accent1">
              <a:lumMod val="75000"/>
            </a:schemeClr>
          </a:solidFill>
        </p:spPr>
        <p:txBody>
          <a:bodyPr wrap="none" rtlCol="0">
            <a:spAutoFit/>
          </a:bodyPr>
          <a:lstStyle/>
          <a:p>
            <a:r>
              <a:rPr lang="en-GB" sz="3200" dirty="0"/>
              <a:t>Tuesday 22</a:t>
            </a:r>
            <a:r>
              <a:rPr lang="en-GB" sz="3200" baseline="30000" dirty="0"/>
              <a:t>nd</a:t>
            </a:r>
            <a:r>
              <a:rPr lang="en-GB" sz="3200" dirty="0"/>
              <a:t> March PM. Fasting. </a:t>
            </a:r>
          </a:p>
        </p:txBody>
      </p:sp>
      <p:sp>
        <p:nvSpPr>
          <p:cNvPr id="5" name="TextBox 4">
            <a:extLst>
              <a:ext uri="{FF2B5EF4-FFF2-40B4-BE49-F238E27FC236}">
                <a16:creationId xmlns:a16="http://schemas.microsoft.com/office/drawing/2014/main" id="{1EBD64A1-6BBD-C7D1-CAFB-D7B46264CB8E}"/>
              </a:ext>
            </a:extLst>
          </p:cNvPr>
          <p:cNvSpPr txBox="1"/>
          <p:nvPr/>
        </p:nvSpPr>
        <p:spPr>
          <a:xfrm>
            <a:off x="239486" y="671226"/>
            <a:ext cx="9742714" cy="830997"/>
          </a:xfrm>
          <a:prstGeom prst="rect">
            <a:avLst/>
          </a:prstGeom>
          <a:solidFill>
            <a:schemeClr val="accent6"/>
          </a:solidFill>
        </p:spPr>
        <p:txBody>
          <a:bodyPr wrap="square" rtlCol="0">
            <a:spAutoFit/>
          </a:bodyPr>
          <a:lstStyle/>
          <a:p>
            <a:r>
              <a:rPr lang="en-GB" sz="2400" i="1" dirty="0"/>
              <a:t>As well as fasting we can make some changes for the better, for ourselves or for someone else. </a:t>
            </a:r>
          </a:p>
        </p:txBody>
      </p:sp>
    </p:spTree>
    <p:extLst>
      <p:ext uri="{BB962C8B-B14F-4D97-AF65-F5344CB8AC3E}">
        <p14:creationId xmlns:p14="http://schemas.microsoft.com/office/powerpoint/2010/main" val="37834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202" y="89029"/>
            <a:ext cx="9404723" cy="801266"/>
          </a:xfrm>
        </p:spPr>
        <p:txBody>
          <a:bodyPr/>
          <a:lstStyle/>
          <a:p>
            <a:r>
              <a:rPr lang="en-GB" dirty="0">
                <a:solidFill>
                  <a:srgbClr val="92D050"/>
                </a:solidFill>
                <a:effectLst>
                  <a:outerShdw blurRad="38100" dist="38100" dir="2700000" algn="tl">
                    <a:srgbClr val="000000">
                      <a:alpha val="43137"/>
                    </a:srgbClr>
                  </a:outerShdw>
                </a:effectLst>
                <a:latin typeface="Century Gothic" panose="020B0502020202020204" pitchFamily="34" charset="0"/>
              </a:rPr>
              <a:t>Wednesday 26</a:t>
            </a:r>
            <a:r>
              <a:rPr lang="en-GB" baseline="30000" dirty="0">
                <a:solidFill>
                  <a:srgbClr val="92D050"/>
                </a:solidFill>
                <a:effectLst>
                  <a:outerShdw blurRad="38100" dist="38100" dir="2700000" algn="tl">
                    <a:srgbClr val="000000">
                      <a:alpha val="43137"/>
                    </a:srgbClr>
                  </a:outerShdw>
                </a:effectLst>
                <a:latin typeface="Century Gothic" panose="020B0502020202020204" pitchFamily="34" charset="0"/>
              </a:rPr>
              <a:t>th</a:t>
            </a:r>
            <a:r>
              <a:rPr lang="en-GB" dirty="0">
                <a:solidFill>
                  <a:srgbClr val="92D050"/>
                </a:solidFill>
                <a:effectLst>
                  <a:outerShdw blurRad="38100" dist="38100" dir="2700000" algn="tl">
                    <a:srgbClr val="000000">
                      <a:alpha val="43137"/>
                    </a:srgbClr>
                  </a:outerShdw>
                </a:effectLst>
                <a:latin typeface="Century Gothic" panose="020B0502020202020204" pitchFamily="34" charset="0"/>
              </a:rPr>
              <a:t> March. AM. </a:t>
            </a:r>
            <a:endParaRPr lang="en-US" dirty="0">
              <a:solidFill>
                <a:srgbClr val="92D050"/>
              </a:solidFill>
              <a:effectLst>
                <a:outerShdw blurRad="38100" dist="38100" dir="2700000" algn="tl">
                  <a:srgbClr val="000000">
                    <a:alpha val="43137"/>
                  </a:srgbClr>
                </a:outerShdw>
              </a:effectLst>
              <a:latin typeface="Century Gothic" panose="020B0502020202020204" pitchFamily="34" charset="0"/>
            </a:endParaRPr>
          </a:p>
        </p:txBody>
      </p:sp>
      <p:sp>
        <p:nvSpPr>
          <p:cNvPr id="8" name="Content Placeholder 7"/>
          <p:cNvSpPr>
            <a:spLocks noGrp="1"/>
          </p:cNvSpPr>
          <p:nvPr>
            <p:ph sz="half" idx="1"/>
          </p:nvPr>
        </p:nvSpPr>
        <p:spPr>
          <a:xfrm>
            <a:off x="5472684" y="1071501"/>
            <a:ext cx="6477997" cy="1981199"/>
          </a:xfrm>
        </p:spPr>
        <p:txBody>
          <a:bodyPr>
            <a:noAutofit/>
          </a:bodyPr>
          <a:lstStyle/>
          <a:p>
            <a:pPr marL="0" indent="0">
              <a:buNone/>
            </a:pPr>
            <a:r>
              <a:rPr lang="en-GB" sz="1800" b="1" dirty="0">
                <a:latin typeface="Century Gothic" panose="020B0502020202020204" pitchFamily="34" charset="0"/>
              </a:rPr>
              <a:t>Be creative in your ‘fasting’…</a:t>
            </a:r>
          </a:p>
          <a:p>
            <a:pPr marL="0" indent="0">
              <a:buNone/>
            </a:pPr>
            <a:r>
              <a:rPr lang="en-GB" sz="1800" i="1" dirty="0">
                <a:latin typeface="Century Gothic" panose="020B0502020202020204" pitchFamily="34" charset="0"/>
              </a:rPr>
              <a:t>Fast from electricity, buying unnecessary things, meat (and dairy), social media, using the car.</a:t>
            </a:r>
          </a:p>
          <a:p>
            <a:pPr marL="0" indent="0">
              <a:buNone/>
            </a:pPr>
            <a:r>
              <a:rPr lang="en-GB" sz="1800" i="1" dirty="0">
                <a:latin typeface="Century Gothic" panose="020B0502020202020204" pitchFamily="34" charset="0"/>
              </a:rPr>
              <a:t>Fast from silence and ignorance: talk about the climate crisis and raise awareness, learn more about the world around us.</a:t>
            </a:r>
          </a:p>
        </p:txBody>
      </p:sp>
      <p:pic>
        <p:nvPicPr>
          <p:cNvPr id="5" name="Picture 4"/>
          <p:cNvPicPr>
            <a:picLocks noChangeAspect="1"/>
          </p:cNvPicPr>
          <p:nvPr/>
        </p:nvPicPr>
        <p:blipFill>
          <a:blip r:embed="rId2"/>
          <a:stretch>
            <a:fillRect/>
          </a:stretch>
        </p:blipFill>
        <p:spPr>
          <a:xfrm>
            <a:off x="241319" y="1071501"/>
            <a:ext cx="5105400" cy="1981200"/>
          </a:xfrm>
          <a:prstGeom prst="rect">
            <a:avLst/>
          </a:prstGeom>
        </p:spPr>
      </p:pic>
      <p:sp>
        <p:nvSpPr>
          <p:cNvPr id="9" name="TextBox 8"/>
          <p:cNvSpPr txBox="1"/>
          <p:nvPr/>
        </p:nvSpPr>
        <p:spPr>
          <a:xfrm>
            <a:off x="241319" y="3233906"/>
            <a:ext cx="11950681" cy="3416320"/>
          </a:xfrm>
          <a:prstGeom prst="rect">
            <a:avLst/>
          </a:prstGeom>
          <a:noFill/>
        </p:spPr>
        <p:txBody>
          <a:bodyPr wrap="square" rtlCol="0">
            <a:spAutoFit/>
          </a:bodyPr>
          <a:lstStyle/>
          <a:p>
            <a:r>
              <a:rPr lang="en-GB" b="1" dirty="0">
                <a:latin typeface="Century Gothic" panose="020B0502020202020204" pitchFamily="34" charset="0"/>
              </a:rPr>
              <a:t>Say Response after each line: God of Creation, help us to respect and renew the Earth.</a:t>
            </a:r>
          </a:p>
          <a:p>
            <a:r>
              <a:rPr lang="en-GB" dirty="0">
                <a:latin typeface="Century Gothic" panose="020B0502020202020204" pitchFamily="34" charset="0"/>
              </a:rPr>
              <a:t>We pray for the waters of the world, that they may be restored to health and filled with life.</a:t>
            </a:r>
            <a:r>
              <a:rPr lang="en-GB" b="1" dirty="0">
                <a:latin typeface="Century Gothic" panose="020B0502020202020204" pitchFamily="34" charset="0"/>
              </a:rPr>
              <a:t> R/</a:t>
            </a:r>
          </a:p>
          <a:p>
            <a:r>
              <a:rPr lang="en-GB" dirty="0">
                <a:latin typeface="Century Gothic" panose="020B0502020202020204" pitchFamily="34" charset="0"/>
              </a:rPr>
              <a:t>We pray for Earth’s soil, that its richness be protected to assure abundant harvests for all. </a:t>
            </a:r>
            <a:r>
              <a:rPr lang="en-GB" b="1" dirty="0">
                <a:latin typeface="Century Gothic" panose="020B0502020202020204" pitchFamily="34" charset="0"/>
              </a:rPr>
              <a:t>R/</a:t>
            </a:r>
          </a:p>
          <a:p>
            <a:r>
              <a:rPr lang="en-GB" dirty="0">
                <a:latin typeface="Century Gothic" panose="020B0502020202020204" pitchFamily="34" charset="0"/>
              </a:rPr>
              <a:t>We pray for all creatures who share Earth with us, that their beauty and diversity will be preserved. </a:t>
            </a:r>
          </a:p>
          <a:p>
            <a:r>
              <a:rPr lang="en-GB" dirty="0">
                <a:latin typeface="Century Gothic" panose="020B0502020202020204" pitchFamily="34" charset="0"/>
              </a:rPr>
              <a:t>We pray for our brothers and sisters around the world who have been and will be directly impacted by the effects of climate change. </a:t>
            </a:r>
            <a:r>
              <a:rPr lang="en-GB" b="1" dirty="0">
                <a:latin typeface="Century Gothic" panose="020B0502020202020204" pitchFamily="34" charset="0"/>
              </a:rPr>
              <a:t>R/</a:t>
            </a:r>
            <a:endParaRPr lang="en-GB" dirty="0">
              <a:latin typeface="Century Gothic" panose="020B0502020202020204" pitchFamily="34" charset="0"/>
            </a:endParaRPr>
          </a:p>
          <a:p>
            <a:r>
              <a:rPr lang="en-GB" dirty="0">
                <a:latin typeface="Century Gothic" panose="020B0502020202020204" pitchFamily="34" charset="0"/>
              </a:rPr>
              <a:t>We pray for future generations, may they learn from our environmental irresponsibility, and be good stewards living simply and in harmony with all your creation. </a:t>
            </a:r>
            <a:r>
              <a:rPr lang="en-GB" b="1" dirty="0">
                <a:latin typeface="Century Gothic" panose="020B0502020202020204" pitchFamily="34" charset="0"/>
              </a:rPr>
              <a:t>R/</a:t>
            </a:r>
            <a:endParaRPr lang="en-GB" dirty="0">
              <a:latin typeface="Century Gothic" panose="020B0502020202020204" pitchFamily="34" charset="0"/>
            </a:endParaRPr>
          </a:p>
          <a:p>
            <a:r>
              <a:rPr lang="en-GB" dirty="0">
                <a:latin typeface="Century Gothic" panose="020B0502020202020204" pitchFamily="34" charset="0"/>
              </a:rPr>
              <a:t>We pray for all human beings, that we will be filled with a spirit of concern for the future of our environment. </a:t>
            </a:r>
            <a:r>
              <a:rPr lang="en-GB" b="1" dirty="0">
                <a:latin typeface="Century Gothic" panose="020B0502020202020204" pitchFamily="34" charset="0"/>
              </a:rPr>
              <a:t>R/</a:t>
            </a:r>
            <a:endParaRPr lang="en-GB" dirty="0">
              <a:latin typeface="Century Gothic" panose="020B0502020202020204" pitchFamily="34" charset="0"/>
            </a:endParaRPr>
          </a:p>
          <a:p>
            <a:r>
              <a:rPr lang="en-GB" dirty="0">
                <a:latin typeface="Century Gothic" panose="020B0502020202020204" pitchFamily="34" charset="0"/>
              </a:rPr>
              <a:t>We pray for wisdom for decision makers around the world, for creative and just solutions to protect all of creation. </a:t>
            </a:r>
            <a:r>
              <a:rPr lang="en-GB" b="1" dirty="0">
                <a:latin typeface="Century Gothic" panose="020B0502020202020204" pitchFamily="34" charset="0"/>
              </a:rPr>
              <a:t>R/</a:t>
            </a:r>
          </a:p>
        </p:txBody>
      </p:sp>
    </p:spTree>
    <p:extLst>
      <p:ext uri="{BB962C8B-B14F-4D97-AF65-F5344CB8AC3E}">
        <p14:creationId xmlns:p14="http://schemas.microsoft.com/office/powerpoint/2010/main" val="1111932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20783" y="610136"/>
            <a:ext cx="6733310" cy="6247864"/>
          </a:xfrm>
          <a:prstGeom prst="rect">
            <a:avLst/>
          </a:prstGeom>
          <a:noFill/>
        </p:spPr>
        <p:txBody>
          <a:bodyPr wrap="square" rtlCol="0">
            <a:spAutoFit/>
          </a:bodyPr>
          <a:lstStyle/>
          <a:p>
            <a:r>
              <a:rPr lang="en-US" sz="2000" b="1" dirty="0"/>
              <a:t>Let us pray…..</a:t>
            </a:r>
          </a:p>
          <a:p>
            <a:endParaRPr lang="en-US" sz="2000" b="1" dirty="0"/>
          </a:p>
          <a:p>
            <a:r>
              <a:rPr lang="en-US" sz="2000" b="1" dirty="0"/>
              <a:t>Help us to keep Lent a Holy time to focus on Jesus Christ and the sacrifice God made for us.</a:t>
            </a:r>
          </a:p>
          <a:p>
            <a:endParaRPr lang="en-US" sz="2000" b="1" dirty="0"/>
          </a:p>
          <a:p>
            <a:r>
              <a:rPr lang="en-US" sz="2000" b="1" dirty="0"/>
              <a:t>When we feel ourselves being distracted by material possessions and situations that lead us away from God, we pray to return to you, Our God.</a:t>
            </a:r>
          </a:p>
          <a:p>
            <a:endParaRPr lang="en-US" sz="2000" b="1" dirty="0"/>
          </a:p>
          <a:p>
            <a:r>
              <a:rPr lang="en-US" sz="2000" b="1" dirty="0"/>
              <a:t>When we forget to fast or do not bother, may we remember those who do not have food and water and make our fast in solidarity with the poor.</a:t>
            </a:r>
          </a:p>
          <a:p>
            <a:endParaRPr lang="en-US" sz="2000" b="1" dirty="0"/>
          </a:p>
          <a:p>
            <a:r>
              <a:rPr lang="en-US" sz="2000" b="1" dirty="0"/>
              <a:t>When we are selfish and do not give to others, open our eyes to the suffering of Jesus and the suffering in the world and give us generous hearts.</a:t>
            </a:r>
          </a:p>
          <a:p>
            <a:endParaRPr lang="en-US" sz="2000" b="1" dirty="0"/>
          </a:p>
          <a:p>
            <a:r>
              <a:rPr lang="en-US" sz="2000" b="1" dirty="0"/>
              <a:t>We ask this through Christ our Lord.</a:t>
            </a:r>
          </a:p>
          <a:p>
            <a:endParaRPr lang="en-US" sz="2000" b="1" dirty="0"/>
          </a:p>
          <a:p>
            <a:r>
              <a:rPr lang="en-US" sz="2000" b="1" dirty="0"/>
              <a:t>Amen</a:t>
            </a:r>
          </a:p>
        </p:txBody>
      </p:sp>
      <p:pic>
        <p:nvPicPr>
          <p:cNvPr id="5" name="Picture 4"/>
          <p:cNvPicPr>
            <a:picLocks noChangeAspect="1"/>
          </p:cNvPicPr>
          <p:nvPr/>
        </p:nvPicPr>
        <p:blipFill rotWithShape="1">
          <a:blip r:embed="rId2"/>
          <a:srcRect l="33120"/>
          <a:stretch/>
        </p:blipFill>
        <p:spPr>
          <a:xfrm>
            <a:off x="7333673" y="1502065"/>
            <a:ext cx="4358450" cy="4344554"/>
          </a:xfrm>
          <a:prstGeom prst="rect">
            <a:avLst/>
          </a:prstGeom>
        </p:spPr>
      </p:pic>
      <p:sp>
        <p:nvSpPr>
          <p:cNvPr id="2" name="TextBox 1">
            <a:extLst>
              <a:ext uri="{FF2B5EF4-FFF2-40B4-BE49-F238E27FC236}">
                <a16:creationId xmlns:a16="http://schemas.microsoft.com/office/drawing/2014/main" id="{17FB9CA8-15A2-8D92-0A07-D38AC306E2A5}"/>
              </a:ext>
            </a:extLst>
          </p:cNvPr>
          <p:cNvSpPr txBox="1"/>
          <p:nvPr/>
        </p:nvSpPr>
        <p:spPr>
          <a:xfrm>
            <a:off x="5943600" y="163286"/>
            <a:ext cx="5896166" cy="584775"/>
          </a:xfrm>
          <a:prstGeom prst="rect">
            <a:avLst/>
          </a:prstGeom>
          <a:noFill/>
        </p:spPr>
        <p:txBody>
          <a:bodyPr wrap="none" rtlCol="0">
            <a:spAutoFit/>
          </a:bodyPr>
          <a:lstStyle/>
          <a:p>
            <a:r>
              <a:rPr lang="en-GB" sz="3200" dirty="0"/>
              <a:t>Wednesday 26</a:t>
            </a:r>
            <a:r>
              <a:rPr lang="en-GB" sz="3200" baseline="30000" dirty="0"/>
              <a:t>th</a:t>
            </a:r>
            <a:r>
              <a:rPr lang="en-GB" sz="3200" dirty="0"/>
              <a:t> March. PM. </a:t>
            </a:r>
          </a:p>
        </p:txBody>
      </p:sp>
    </p:spTree>
    <p:extLst>
      <p:ext uri="{BB962C8B-B14F-4D97-AF65-F5344CB8AC3E}">
        <p14:creationId xmlns:p14="http://schemas.microsoft.com/office/powerpoint/2010/main" val="1193268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05B4B16-57F7-4260-B05E-EDC497F212CB}"/>
              </a:ext>
            </a:extLst>
          </p:cNvPr>
          <p:cNvSpPr txBox="1">
            <a:spLocks/>
          </p:cNvSpPr>
          <p:nvPr/>
        </p:nvSpPr>
        <p:spPr>
          <a:xfrm>
            <a:off x="313208" y="200443"/>
            <a:ext cx="7055386" cy="591143"/>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200" dirty="0"/>
              <a:t>Thursday 27</a:t>
            </a:r>
            <a:r>
              <a:rPr lang="en-GB" sz="3200" baseline="30000" dirty="0"/>
              <a:t>th</a:t>
            </a:r>
            <a:r>
              <a:rPr lang="en-GB" sz="3200" dirty="0"/>
              <a:t> March. AM. </a:t>
            </a:r>
          </a:p>
        </p:txBody>
      </p:sp>
      <p:sp>
        <p:nvSpPr>
          <p:cNvPr id="2" name="Rectangle 1"/>
          <p:cNvSpPr/>
          <p:nvPr/>
        </p:nvSpPr>
        <p:spPr>
          <a:xfrm>
            <a:off x="415636" y="791586"/>
            <a:ext cx="6096000" cy="6186309"/>
          </a:xfrm>
          <a:prstGeom prst="rect">
            <a:avLst/>
          </a:prstGeom>
        </p:spPr>
        <p:txBody>
          <a:bodyPr>
            <a:spAutoFit/>
          </a:bodyPr>
          <a:lstStyle/>
          <a:p>
            <a:r>
              <a:rPr lang="en-GB" sz="2400" dirty="0">
                <a:latin typeface="Helvetica Neue"/>
              </a:rPr>
              <a:t>Lord, </a:t>
            </a:r>
          </a:p>
          <a:p>
            <a:r>
              <a:rPr lang="en-GB" sz="2400" dirty="0">
                <a:latin typeface="Helvetica Neue"/>
              </a:rPr>
              <a:t>Teach me a new freedom. </a:t>
            </a:r>
          </a:p>
          <a:p>
            <a:r>
              <a:rPr lang="en-GB" sz="2400" dirty="0">
                <a:latin typeface="Helvetica Neue"/>
              </a:rPr>
              <a:t>Freedom to reject comparison And to embrace uniqueness.</a:t>
            </a:r>
          </a:p>
          <a:p>
            <a:r>
              <a:rPr lang="en-GB" sz="2400" dirty="0">
                <a:latin typeface="Helvetica Neue"/>
              </a:rPr>
              <a:t>Freedom to cut ties with greed And feast on love. Freedom to abstain from over indulgence </a:t>
            </a:r>
          </a:p>
          <a:p>
            <a:r>
              <a:rPr lang="en-GB" sz="2400" dirty="0">
                <a:latin typeface="Helvetica Neue"/>
              </a:rPr>
              <a:t>And feast on self-control. </a:t>
            </a:r>
          </a:p>
          <a:p>
            <a:r>
              <a:rPr lang="en-GB" sz="2400" dirty="0">
                <a:latin typeface="Helvetica Neue"/>
              </a:rPr>
              <a:t>Freedom to leave behind selfish thoughts </a:t>
            </a:r>
          </a:p>
          <a:p>
            <a:r>
              <a:rPr lang="en-GB" sz="2400" dirty="0">
                <a:latin typeface="Helvetica Neue"/>
              </a:rPr>
              <a:t>And to focus on the needs of others. </a:t>
            </a:r>
          </a:p>
          <a:p>
            <a:r>
              <a:rPr lang="en-GB" sz="2400" dirty="0">
                <a:latin typeface="Helvetica Neue"/>
              </a:rPr>
              <a:t>Freedom to fend off insecurity </a:t>
            </a:r>
          </a:p>
          <a:p>
            <a:r>
              <a:rPr lang="en-GB" sz="2400" dirty="0">
                <a:latin typeface="Helvetica Neue"/>
              </a:rPr>
              <a:t>And to embrace grace. </a:t>
            </a:r>
          </a:p>
          <a:p>
            <a:r>
              <a:rPr lang="en-GB" sz="2400" dirty="0">
                <a:latin typeface="Helvetica Neue"/>
              </a:rPr>
              <a:t>Lord, at this time of Lent, </a:t>
            </a:r>
          </a:p>
          <a:p>
            <a:r>
              <a:rPr lang="en-GB" sz="2400" dirty="0">
                <a:latin typeface="Helvetica Neue"/>
              </a:rPr>
              <a:t>Thank you for the freedom you bring. Amen.</a:t>
            </a:r>
            <a:br>
              <a:rPr lang="en-GB" dirty="0"/>
            </a:br>
            <a:br>
              <a:rPr lang="en-GB" dirty="0"/>
            </a:br>
            <a:endParaRPr lang="en-GB" dirty="0"/>
          </a:p>
        </p:txBody>
      </p:sp>
      <p:pic>
        <p:nvPicPr>
          <p:cNvPr id="3" name="Picture 2"/>
          <p:cNvPicPr>
            <a:picLocks noChangeAspect="1"/>
          </p:cNvPicPr>
          <p:nvPr/>
        </p:nvPicPr>
        <p:blipFill>
          <a:blip r:embed="rId2"/>
          <a:stretch>
            <a:fillRect/>
          </a:stretch>
        </p:blipFill>
        <p:spPr>
          <a:xfrm>
            <a:off x="7484341" y="936105"/>
            <a:ext cx="4116532" cy="5077056"/>
          </a:xfrm>
          <a:prstGeom prst="rect">
            <a:avLst/>
          </a:prstGeom>
        </p:spPr>
      </p:pic>
    </p:spTree>
    <p:extLst>
      <p:ext uri="{BB962C8B-B14F-4D97-AF65-F5344CB8AC3E}">
        <p14:creationId xmlns:p14="http://schemas.microsoft.com/office/powerpoint/2010/main" val="3038363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307059" y="-15059"/>
            <a:ext cx="12499059" cy="6858000"/>
          </a:xfrm>
          <a:prstGeom prst="rect">
            <a:avLst/>
          </a:prstGeom>
        </p:spPr>
      </p:pic>
      <p:sp>
        <p:nvSpPr>
          <p:cNvPr id="2" name="Title 1"/>
          <p:cNvSpPr>
            <a:spLocks noGrp="1"/>
          </p:cNvSpPr>
          <p:nvPr>
            <p:ph type="title"/>
          </p:nvPr>
        </p:nvSpPr>
        <p:spPr>
          <a:xfrm>
            <a:off x="412594" y="-15059"/>
            <a:ext cx="10942830" cy="799998"/>
          </a:xfrm>
          <a:solidFill>
            <a:schemeClr val="bg1"/>
          </a:solidFill>
        </p:spPr>
        <p:txBody>
          <a:bodyPr/>
          <a:lstStyle/>
          <a:p>
            <a:r>
              <a:rPr lang="en-GB" sz="3600" dirty="0">
                <a:effectLst>
                  <a:outerShdw blurRad="38100" dist="38100" dir="2700000" algn="tl">
                    <a:srgbClr val="000000">
                      <a:alpha val="43137"/>
                    </a:srgbClr>
                  </a:outerShdw>
                </a:effectLst>
                <a:latin typeface="Century Gothic" panose="020B0502020202020204" pitchFamily="34" charset="0"/>
              </a:rPr>
              <a:t>Thursday 15</a:t>
            </a:r>
            <a:r>
              <a:rPr lang="en-GB" sz="3600" baseline="30000" dirty="0">
                <a:effectLst>
                  <a:outerShdw blurRad="38100" dist="38100" dir="2700000" algn="tl">
                    <a:srgbClr val="000000">
                      <a:alpha val="43137"/>
                    </a:srgbClr>
                  </a:outerShdw>
                </a:effectLst>
                <a:latin typeface="Century Gothic" panose="020B0502020202020204" pitchFamily="34" charset="0"/>
              </a:rPr>
              <a:t>th</a:t>
            </a:r>
            <a:r>
              <a:rPr lang="en-GB" sz="3600" dirty="0">
                <a:effectLst>
                  <a:outerShdw blurRad="38100" dist="38100" dir="2700000" algn="tl">
                    <a:srgbClr val="000000">
                      <a:alpha val="43137"/>
                    </a:srgbClr>
                  </a:outerShdw>
                </a:effectLst>
                <a:latin typeface="Century Gothic" panose="020B0502020202020204" pitchFamily="34" charset="0"/>
              </a:rPr>
              <a:t> February. AM. Prayers of Hope </a:t>
            </a:r>
            <a:endParaRPr lang="en-US" sz="3600" dirty="0">
              <a:effectLst>
                <a:outerShdw blurRad="38100" dist="38100" dir="2700000" algn="tl">
                  <a:srgbClr val="000000">
                    <a:alpha val="43137"/>
                  </a:srgbClr>
                </a:outerShdw>
              </a:effectLst>
              <a:latin typeface="Century Gothic" panose="020B0502020202020204" pitchFamily="34" charset="0"/>
            </a:endParaRPr>
          </a:p>
        </p:txBody>
      </p:sp>
      <p:sp>
        <p:nvSpPr>
          <p:cNvPr id="3" name="Content Placeholder 2"/>
          <p:cNvSpPr>
            <a:spLocks noGrp="1"/>
          </p:cNvSpPr>
          <p:nvPr>
            <p:ph idx="1"/>
          </p:nvPr>
        </p:nvSpPr>
        <p:spPr>
          <a:xfrm>
            <a:off x="390292" y="845175"/>
            <a:ext cx="10942831" cy="5906238"/>
          </a:xfrm>
          <a:solidFill>
            <a:srgbClr val="2A424D">
              <a:alpha val="54118"/>
            </a:srgbClr>
          </a:solidFill>
        </p:spPr>
        <p:txBody>
          <a:bodyPr>
            <a:normAutofit fontScale="25000" lnSpcReduction="20000"/>
          </a:bodyPr>
          <a:lstStyle/>
          <a:p>
            <a:pPr marL="0" indent="0" algn="ctr">
              <a:lnSpc>
                <a:spcPct val="115000"/>
              </a:lnSpc>
              <a:spcAft>
                <a:spcPts val="800"/>
              </a:spcAft>
              <a:buNone/>
            </a:pPr>
            <a:r>
              <a:rPr lang="en-GB" sz="8000" kern="100" dirty="0">
                <a:effectLst/>
                <a:latin typeface="Aptos"/>
                <a:ea typeface="Aptos"/>
                <a:cs typeface="Times New Roman" panose="02020603050405020304" pitchFamily="18" charset="0"/>
              </a:rPr>
              <a:t>Dear Lord,</a:t>
            </a:r>
          </a:p>
          <a:p>
            <a:pPr marL="0" indent="0" algn="ctr">
              <a:lnSpc>
                <a:spcPct val="115000"/>
              </a:lnSpc>
              <a:spcAft>
                <a:spcPts val="800"/>
              </a:spcAft>
              <a:buNone/>
            </a:pPr>
            <a:r>
              <a:rPr lang="en-GB" sz="8000" kern="100" dirty="0">
                <a:effectLst/>
                <a:latin typeface="Aptos"/>
                <a:ea typeface="Aptos"/>
                <a:cs typeface="Times New Roman" panose="02020603050405020304" pitchFamily="18" charset="0"/>
              </a:rPr>
              <a:t>We give thanks for your loving presence and support. Guide us through difficult times and conflicts. Give us hope and strength. May you teach us to work together and unite as a community. </a:t>
            </a:r>
          </a:p>
          <a:p>
            <a:pPr marL="0" indent="0" algn="ctr">
              <a:lnSpc>
                <a:spcPct val="115000"/>
              </a:lnSpc>
              <a:spcAft>
                <a:spcPts val="800"/>
              </a:spcAft>
              <a:buNone/>
            </a:pPr>
            <a:r>
              <a:rPr lang="en-GB" sz="8000" kern="100" dirty="0">
                <a:effectLst/>
                <a:latin typeface="Aptos"/>
                <a:ea typeface="Aptos"/>
                <a:cs typeface="Times New Roman" panose="02020603050405020304" pitchFamily="18" charset="0"/>
              </a:rPr>
              <a:t>Amen</a:t>
            </a:r>
            <a:r>
              <a:rPr lang="en-GB" sz="8000" kern="100" dirty="0">
                <a:latin typeface="Aptos"/>
                <a:ea typeface="Aptos"/>
                <a:cs typeface="Times New Roman" panose="02020603050405020304" pitchFamily="18" charset="0"/>
              </a:rPr>
              <a:t> </a:t>
            </a:r>
            <a:r>
              <a:rPr lang="en-GB" sz="8000" kern="100" dirty="0">
                <a:effectLst/>
                <a:latin typeface="Aptos"/>
                <a:ea typeface="Aptos"/>
                <a:cs typeface="Times New Roman" panose="02020603050405020304" pitchFamily="18" charset="0"/>
              </a:rPr>
              <a:t>(Layla Year 7) </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Dear Lord,</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our friends and family.</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our hope and freedom.</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our happiness and joy.</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our education.</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our homes.</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our food and water.</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Thank you for your guidance.</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Amen. </a:t>
            </a:r>
          </a:p>
          <a:p>
            <a:pPr marL="0" indent="0" algn="ctr">
              <a:lnSpc>
                <a:spcPct val="120000"/>
              </a:lnSpc>
              <a:spcBef>
                <a:spcPts val="0"/>
              </a:spcBef>
              <a:spcAft>
                <a:spcPts val="800"/>
              </a:spcAft>
              <a:buNone/>
            </a:pPr>
            <a:r>
              <a:rPr lang="en-GB" sz="8000" kern="100" dirty="0">
                <a:effectLst/>
                <a:latin typeface="Aptos"/>
                <a:ea typeface="Aptos"/>
                <a:cs typeface="Times New Roman" panose="02020603050405020304" pitchFamily="18" charset="0"/>
              </a:rPr>
              <a:t>(Charlotte Year 7)</a:t>
            </a:r>
          </a:p>
          <a:p>
            <a:pPr marL="0" indent="0">
              <a:lnSpc>
                <a:spcPct val="120000"/>
              </a:lnSpc>
              <a:spcBef>
                <a:spcPts val="0"/>
              </a:spcBef>
              <a:buNone/>
            </a:pPr>
            <a:endParaRPr lang="en-GB" sz="5600" dirty="0">
              <a:solidFill>
                <a:schemeClr val="bg1"/>
              </a:solidFill>
              <a:latin typeface="Century Gothic" panose="020B0502020202020204" pitchFamily="34" charset="0"/>
            </a:endParaRPr>
          </a:p>
          <a:p>
            <a:pPr marL="0" indent="0">
              <a:lnSpc>
                <a:spcPct val="120000"/>
              </a:lnSpc>
              <a:spcBef>
                <a:spcPts val="0"/>
              </a:spcBef>
              <a:buNone/>
            </a:pPr>
            <a:endParaRPr lang="en-GB" sz="5600" dirty="0">
              <a:solidFill>
                <a:schemeClr val="bg1"/>
              </a:solidFill>
              <a:latin typeface="Century Gothic" panose="020B0502020202020204" pitchFamily="34" charset="0"/>
            </a:endParaRPr>
          </a:p>
          <a:p>
            <a:pPr marL="0" indent="0">
              <a:buNone/>
            </a:pPr>
            <a:endParaRPr lang="en-US" dirty="0">
              <a:latin typeface="Century Gothic" panose="020B0502020202020204" pitchFamily="34" charset="0"/>
            </a:endParaRPr>
          </a:p>
        </p:txBody>
      </p:sp>
    </p:spTree>
    <p:extLst>
      <p:ext uri="{BB962C8B-B14F-4D97-AF65-F5344CB8AC3E}">
        <p14:creationId xmlns:p14="http://schemas.microsoft.com/office/powerpoint/2010/main" val="3229204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E9F2A1B-CA9C-C2E3-029B-28E281412431}"/>
              </a:ext>
            </a:extLst>
          </p:cNvPr>
          <p:cNvPicPr>
            <a:picLocks noChangeAspect="1"/>
          </p:cNvPicPr>
          <p:nvPr/>
        </p:nvPicPr>
        <p:blipFill>
          <a:blip r:embed="rId2"/>
          <a:stretch>
            <a:fillRect/>
          </a:stretch>
        </p:blipFill>
        <p:spPr>
          <a:xfrm>
            <a:off x="2472405" y="4232610"/>
            <a:ext cx="1906934" cy="1906934"/>
          </a:xfrm>
          <a:prstGeom prst="rect">
            <a:avLst/>
          </a:prstGeom>
        </p:spPr>
      </p:pic>
      <p:sp>
        <p:nvSpPr>
          <p:cNvPr id="7" name="TextBox 6">
            <a:extLst>
              <a:ext uri="{FF2B5EF4-FFF2-40B4-BE49-F238E27FC236}">
                <a16:creationId xmlns:a16="http://schemas.microsoft.com/office/drawing/2014/main" id="{C427AFDA-AED5-204A-063A-888A829F2147}"/>
              </a:ext>
            </a:extLst>
          </p:cNvPr>
          <p:cNvSpPr txBox="1"/>
          <p:nvPr/>
        </p:nvSpPr>
        <p:spPr>
          <a:xfrm>
            <a:off x="297712" y="1307805"/>
            <a:ext cx="4512119" cy="3046988"/>
          </a:xfrm>
          <a:prstGeom prst="rect">
            <a:avLst/>
          </a:prstGeom>
          <a:noFill/>
        </p:spPr>
        <p:txBody>
          <a:bodyPr wrap="square">
            <a:spAutoFit/>
          </a:bodyPr>
          <a:lstStyle/>
          <a:p>
            <a:pPr algn="l"/>
            <a:r>
              <a:rPr lang="en-GB" sz="2400" b="0" i="0" dirty="0">
                <a:effectLst/>
                <a:latin typeface="Inter"/>
              </a:rPr>
              <a:t>“Let us set out on the path of fasting and use these 40 days to take stock of ourselves, to free ourselves from the dictatorship of full schedules, crowded agendas, and superficial needs, and choose the things that truly matter,”  </a:t>
            </a:r>
            <a:r>
              <a:rPr lang="en-GB" sz="2400" dirty="0">
                <a:latin typeface="Inter"/>
              </a:rPr>
              <a:t>(</a:t>
            </a:r>
            <a:r>
              <a:rPr lang="en-GB" sz="2400" b="0" i="0" dirty="0">
                <a:effectLst/>
                <a:latin typeface="Inter"/>
              </a:rPr>
              <a:t>Pope Franc</a:t>
            </a:r>
            <a:r>
              <a:rPr lang="en-GB" sz="2400" dirty="0">
                <a:latin typeface="Inter"/>
              </a:rPr>
              <a:t>is)</a:t>
            </a:r>
            <a:endParaRPr lang="en-GB" sz="2400" b="0" i="0" dirty="0">
              <a:effectLst/>
              <a:latin typeface="Inter"/>
            </a:endParaRPr>
          </a:p>
        </p:txBody>
      </p:sp>
      <p:pic>
        <p:nvPicPr>
          <p:cNvPr id="9" name="Picture 8">
            <a:extLst>
              <a:ext uri="{FF2B5EF4-FFF2-40B4-BE49-F238E27FC236}">
                <a16:creationId xmlns:a16="http://schemas.microsoft.com/office/drawing/2014/main" id="{2EA59993-2DCB-7A41-DE57-68115CDFC77B}"/>
              </a:ext>
            </a:extLst>
          </p:cNvPr>
          <p:cNvPicPr>
            <a:picLocks noChangeAspect="1"/>
          </p:cNvPicPr>
          <p:nvPr/>
        </p:nvPicPr>
        <p:blipFill>
          <a:blip r:embed="rId3"/>
          <a:stretch>
            <a:fillRect/>
          </a:stretch>
        </p:blipFill>
        <p:spPr>
          <a:xfrm>
            <a:off x="4809831" y="937321"/>
            <a:ext cx="7110465" cy="5332849"/>
          </a:xfrm>
          <a:prstGeom prst="rect">
            <a:avLst/>
          </a:prstGeom>
        </p:spPr>
      </p:pic>
      <p:sp>
        <p:nvSpPr>
          <p:cNvPr id="2" name="TextBox 1">
            <a:extLst>
              <a:ext uri="{FF2B5EF4-FFF2-40B4-BE49-F238E27FC236}">
                <a16:creationId xmlns:a16="http://schemas.microsoft.com/office/drawing/2014/main" id="{750E8E22-48C2-52A3-1891-2FC40CA04A1E}"/>
              </a:ext>
            </a:extLst>
          </p:cNvPr>
          <p:cNvSpPr txBox="1"/>
          <p:nvPr/>
        </p:nvSpPr>
        <p:spPr>
          <a:xfrm>
            <a:off x="380999" y="141514"/>
            <a:ext cx="5237331" cy="584775"/>
          </a:xfrm>
          <a:prstGeom prst="rect">
            <a:avLst/>
          </a:prstGeom>
          <a:noFill/>
        </p:spPr>
        <p:txBody>
          <a:bodyPr wrap="none" rtlCol="0">
            <a:spAutoFit/>
          </a:bodyPr>
          <a:lstStyle/>
          <a:p>
            <a:r>
              <a:rPr lang="en-GB" sz="3200" dirty="0"/>
              <a:t>Thursday 27</a:t>
            </a:r>
            <a:r>
              <a:rPr lang="en-GB" sz="3200" baseline="30000" dirty="0"/>
              <a:t>th</a:t>
            </a:r>
            <a:r>
              <a:rPr lang="en-GB" sz="3200" dirty="0"/>
              <a:t> March. PM. </a:t>
            </a:r>
          </a:p>
        </p:txBody>
      </p:sp>
    </p:spTree>
    <p:extLst>
      <p:ext uri="{BB962C8B-B14F-4D97-AF65-F5344CB8AC3E}">
        <p14:creationId xmlns:p14="http://schemas.microsoft.com/office/powerpoint/2010/main" val="1713267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BF8943-FEB9-FEF1-041F-4C6FFD531B3F}"/>
              </a:ext>
            </a:extLst>
          </p:cNvPr>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Layer>
                </a14:imgProps>
              </a:ext>
            </a:extLst>
          </a:blip>
          <a:stretch>
            <a:fillRect/>
          </a:stretch>
        </p:blipFill>
        <p:spPr>
          <a:xfrm>
            <a:off x="0" y="0"/>
            <a:ext cx="12191999" cy="6858000"/>
          </a:xfrm>
          <a:prstGeom prst="rect">
            <a:avLst/>
          </a:prstGeom>
        </p:spPr>
      </p:pic>
      <p:sp>
        <p:nvSpPr>
          <p:cNvPr id="2" name="Title 1">
            <a:extLst>
              <a:ext uri="{FF2B5EF4-FFF2-40B4-BE49-F238E27FC236}">
                <a16:creationId xmlns:a16="http://schemas.microsoft.com/office/drawing/2014/main" id="{9CB68CBA-DD59-4D5E-86B1-86C6885BEBE2}"/>
              </a:ext>
            </a:extLst>
          </p:cNvPr>
          <p:cNvSpPr>
            <a:spLocks noGrp="1"/>
          </p:cNvSpPr>
          <p:nvPr>
            <p:ph type="title"/>
          </p:nvPr>
        </p:nvSpPr>
        <p:spPr>
          <a:xfrm>
            <a:off x="838200" y="165100"/>
            <a:ext cx="10515600" cy="415925"/>
          </a:xfrm>
        </p:spPr>
        <p:txBody>
          <a:bodyPr>
            <a:noAutofit/>
          </a:bodyPr>
          <a:lstStyle/>
          <a:p>
            <a:r>
              <a:rPr lang="en-IE" sz="3200" b="1" dirty="0">
                <a:solidFill>
                  <a:schemeClr val="tx1"/>
                </a:solidFill>
                <a:latin typeface="Century Gothic" panose="020B0502020202020204" pitchFamily="34" charset="0"/>
              </a:rPr>
              <a:t>Friday 28</a:t>
            </a:r>
            <a:r>
              <a:rPr lang="en-IE" sz="3200" b="1" baseline="30000" dirty="0">
                <a:solidFill>
                  <a:schemeClr val="tx1"/>
                </a:solidFill>
                <a:latin typeface="Century Gothic" panose="020B0502020202020204" pitchFamily="34" charset="0"/>
              </a:rPr>
              <a:t>th</a:t>
            </a:r>
            <a:r>
              <a:rPr lang="en-IE" sz="3200" b="1" dirty="0">
                <a:solidFill>
                  <a:schemeClr val="tx1"/>
                </a:solidFill>
                <a:latin typeface="Century Gothic" panose="020B0502020202020204" pitchFamily="34" charset="0"/>
              </a:rPr>
              <a:t> March</a:t>
            </a:r>
          </a:p>
        </p:txBody>
      </p:sp>
      <p:sp>
        <p:nvSpPr>
          <p:cNvPr id="5" name="Content Placeholder 4">
            <a:extLst>
              <a:ext uri="{FF2B5EF4-FFF2-40B4-BE49-F238E27FC236}">
                <a16:creationId xmlns:a16="http://schemas.microsoft.com/office/drawing/2014/main" id="{BE2E2491-7281-407E-B35D-DCD1135D15DE}"/>
              </a:ext>
            </a:extLst>
          </p:cNvPr>
          <p:cNvSpPr txBox="1">
            <a:spLocks/>
          </p:cNvSpPr>
          <p:nvPr/>
        </p:nvSpPr>
        <p:spPr>
          <a:xfrm>
            <a:off x="1556657" y="1041856"/>
            <a:ext cx="10110847" cy="5355312"/>
          </a:xfrm>
          <a:prstGeom prst="rect">
            <a:avLst/>
          </a:prstGeom>
          <a:solidFill>
            <a:schemeClr val="accent6">
              <a:lumMod val="75000"/>
              <a:alpha val="72000"/>
            </a:schemeClr>
          </a:solidFill>
          <a:ln>
            <a:solidFill>
              <a:schemeClr val="accent4">
                <a:lumMod val="75000"/>
              </a:schemeClr>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effectLst/>
                <a:uLnTx/>
                <a:uFillTx/>
                <a:latin typeface="Century Gothic" panose="020B0502020202020204" pitchFamily="34" charset="0"/>
                <a:ea typeface="+mn-ea"/>
                <a:cs typeface="+mn-cs"/>
              </a:rPr>
              <a:t>Examen</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GB" sz="2000" b="0" i="0" u="none" strike="noStrike" kern="1200" cap="none" spc="0" normalizeH="0" baseline="0" noProof="0" dirty="0">
              <a:ln>
                <a:noFill/>
              </a:ln>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Be silent and place yourself in God’s loving presence.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Take some time to look back over your week.</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GB" sz="2000" b="0" i="0" u="none" strike="noStrike" kern="1200" cap="none" spc="0" normalizeH="0" baseline="0" noProof="0" dirty="0">
              <a:ln>
                <a:noFill/>
              </a:ln>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lang="en-GB" sz="2000" dirty="0">
                <a:latin typeface="Century Gothic" panose="020B0502020202020204" pitchFamily="34" charset="0"/>
              </a:rPr>
              <a:t>How have you lived Lent this week? Have you given anything up? </a:t>
            </a:r>
            <a:endParaRPr kumimoji="0" lang="en-GB" sz="2000" b="0" i="0" u="none" strike="noStrike" kern="1200" cap="none" spc="0" normalizeH="0" baseline="0" noProof="0" dirty="0">
              <a:ln>
                <a:noFill/>
              </a:ln>
              <a:effectLst/>
              <a:uLnTx/>
              <a:uFillTx/>
              <a:latin typeface="Century Gothic" panose="020B0502020202020204" pitchFamily="34" charset="0"/>
              <a:ea typeface="+mn-ea"/>
              <a:cs typeface="+mn-cs"/>
            </a:endParaRPr>
          </a:p>
          <a:p>
            <a:pPr marL="0" indent="0" fontAlgn="base">
              <a:lnSpc>
                <a:spcPct val="114000"/>
              </a:lnSpc>
              <a:spcBef>
                <a:spcPts val="0"/>
              </a:spcBef>
              <a:buNone/>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Think about the good things that have happened and give thanks.</a:t>
            </a:r>
            <a:r>
              <a:rPr kumimoji="0" lang="en-US" sz="2000" b="0" i="0" u="none" strike="noStrike" kern="1200" cap="none" spc="0" normalizeH="0" baseline="0" noProof="0" dirty="0">
                <a:ln>
                  <a:noFill/>
                </a:ln>
                <a:effectLst/>
                <a:uLnTx/>
                <a:uFillTx/>
                <a:latin typeface="Century Gothic" panose="020B0502020202020204" pitchFamily="34" charset="0"/>
                <a:ea typeface="+mn-ea"/>
                <a:cs typeface="+mn-cs"/>
              </a:rPr>
              <a:t>​</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What have the challenges been?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In the quiet of your heart, tell God about your experiences this week.</a:t>
            </a:r>
            <a:r>
              <a:rPr kumimoji="0" lang="en-US" sz="2000" b="0" i="0" u="none" strike="noStrike" kern="1200" cap="none" spc="0" normalizeH="0" baseline="0" noProof="0" dirty="0">
                <a:ln>
                  <a:noFill/>
                </a:ln>
                <a:effectLst/>
                <a:uLnTx/>
                <a:uFillTx/>
                <a:latin typeface="Century Gothic" panose="020B0502020202020204" pitchFamily="34" charset="0"/>
                <a:ea typeface="+mn-ea"/>
                <a:cs typeface="+mn-cs"/>
              </a:rPr>
              <a:t>​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effectLst/>
                <a:uLnTx/>
                <a:uFillTx/>
                <a:latin typeface="Century Gothic" panose="020B0502020202020204" pitchFamily="34" charset="0"/>
                <a:ea typeface="+mn-ea"/>
                <a:cs typeface="+mn-cs"/>
              </a:rPr>
              <a:t>Give thanks for who you are.</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As you look ahead, with what spirit will you enter next week? Is there something for which you would like to ask God.</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effectLst/>
                <a:uLnTx/>
                <a:uFillTx/>
                <a:latin typeface="Century Gothic" panose="020B0502020202020204" pitchFamily="34" charset="0"/>
                <a:ea typeface="+mn-ea"/>
                <a:cs typeface="+mn-cs"/>
              </a:rPr>
              <a:t>Ask God to help you.</a:t>
            </a:r>
          </a:p>
        </p:txBody>
      </p:sp>
    </p:spTree>
    <p:extLst>
      <p:ext uri="{BB962C8B-B14F-4D97-AF65-F5344CB8AC3E}">
        <p14:creationId xmlns:p14="http://schemas.microsoft.com/office/powerpoint/2010/main" val="15164518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701</TotalTime>
  <Words>1370</Words>
  <Application>Microsoft Office PowerPoint</Application>
  <PresentationFormat>Widescreen</PresentationFormat>
  <Paragraphs>121</Paragraphs>
  <Slides>10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Aptos</vt:lpstr>
      <vt:lpstr>Arial</vt:lpstr>
      <vt:lpstr>Century Gothic</vt:lpstr>
      <vt:lpstr>Helvetica Neue</vt:lpstr>
      <vt:lpstr>Inter</vt:lpstr>
      <vt:lpstr>pg-4ff1</vt:lpstr>
      <vt:lpstr>pg-4ff2</vt:lpstr>
      <vt:lpstr>system-ui</vt:lpstr>
      <vt:lpstr>Wingdings 3</vt:lpstr>
      <vt:lpstr>Ion</vt:lpstr>
      <vt:lpstr>PowerPoint Presentation</vt:lpstr>
      <vt:lpstr>PowerPoint Presentation</vt:lpstr>
      <vt:lpstr>PowerPoint Presentation</vt:lpstr>
      <vt:lpstr>PowerPoint Presentation</vt:lpstr>
      <vt:lpstr>Wednesday 26th March. AM. </vt:lpstr>
      <vt:lpstr>PowerPoint Presentation</vt:lpstr>
      <vt:lpstr>PowerPoint Presentation</vt:lpstr>
      <vt:lpstr>Thursday 15th February. AM. Prayers of Hope </vt:lpstr>
      <vt:lpstr>PowerPoint Presentation</vt:lpstr>
      <vt:lpstr>Friday 28th March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Lizzie Hart</dc:creator>
  <cp:lastModifiedBy>E Hart</cp:lastModifiedBy>
  <cp:revision>8</cp:revision>
  <dcterms:created xsi:type="dcterms:W3CDTF">2025-02-19T22:17:30Z</dcterms:created>
  <dcterms:modified xsi:type="dcterms:W3CDTF">2025-03-21T16:06:54Z</dcterms:modified>
</cp:coreProperties>
</file>