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6" r:id="rId1"/>
  </p:sldMasterIdLst>
  <p:sldIdLst>
    <p:sldId id="268" r:id="rId2"/>
    <p:sldId id="260" r:id="rId3"/>
    <p:sldId id="256" r:id="rId4"/>
    <p:sldId id="282" r:id="rId5"/>
    <p:sldId id="258" r:id="rId6"/>
    <p:sldId id="288" r:id="rId7"/>
    <p:sldId id="279" r:id="rId8"/>
    <p:sldId id="257" r:id="rId9"/>
    <p:sldId id="266" r:id="rId10"/>
    <p:sldId id="259" r:id="rId11"/>
    <p:sldId id="289" r:id="rId12"/>
    <p:sldId id="277" r:id="rId13"/>
    <p:sldId id="283" r:id="rId14"/>
    <p:sldId id="267" r:id="rId15"/>
    <p:sldId id="278" r:id="rId16"/>
    <p:sldId id="284" r:id="rId17"/>
    <p:sldId id="270" r:id="rId18"/>
    <p:sldId id="287"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CCC6"/>
    <a:srgbClr val="D1D0CB"/>
    <a:srgbClr val="D9DA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115" d="100"/>
          <a:sy n="115" d="100"/>
        </p:scale>
        <p:origin x="432" y="10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C29A2-1DD8-439B-82A8-4971CF5767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D42F9F3-9B2C-4F50-8C48-18A554B63B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2538D10-4344-4ECE-ACAF-AA5FDEC54022}"/>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5" name="Footer Placeholder 4">
            <a:extLst>
              <a:ext uri="{FF2B5EF4-FFF2-40B4-BE49-F238E27FC236}">
                <a16:creationId xmlns:a16="http://schemas.microsoft.com/office/drawing/2014/main" id="{9FEEEFB1-D727-4BA9-A265-6CE7BFA044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1D744-BA3E-478E-A29A-7F91DBC1F507}"/>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2387010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2F982-C8CF-494A-B288-360E4656881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5D5DCB-3043-4681-8D4A-605CDD3D61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461A9D-609A-46D2-B35B-EDD9FEC67FB5}"/>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5" name="Footer Placeholder 4">
            <a:extLst>
              <a:ext uri="{FF2B5EF4-FFF2-40B4-BE49-F238E27FC236}">
                <a16:creationId xmlns:a16="http://schemas.microsoft.com/office/drawing/2014/main" id="{55FFBA1A-79A3-4C4B-93AA-44EB870687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E48874-4D26-4824-8F90-8DC5A8BA7BAF}"/>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1779554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F62F-D001-4936-BE37-3E034F21F38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AD9A95-C914-441A-803F-20434F6CD8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391D39-19A1-4438-9F2C-5E7F4A1AB471}"/>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5" name="Footer Placeholder 4">
            <a:extLst>
              <a:ext uri="{FF2B5EF4-FFF2-40B4-BE49-F238E27FC236}">
                <a16:creationId xmlns:a16="http://schemas.microsoft.com/office/drawing/2014/main" id="{A4B580CD-9BD8-4E41-B45B-C5A442F71B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A45E1B-5680-418E-A05F-928D4794A9DD}"/>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2811583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46CD2-9DD0-47C3-AED3-6D30F16D4E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C0BD8-DC4E-483D-B198-E33829CF9B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75D037F-5633-42CA-ADB7-2F7624A280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558CBC0-16B5-4B19-A959-200CD04E4C06}"/>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6" name="Footer Placeholder 5">
            <a:extLst>
              <a:ext uri="{FF2B5EF4-FFF2-40B4-BE49-F238E27FC236}">
                <a16:creationId xmlns:a16="http://schemas.microsoft.com/office/drawing/2014/main" id="{664942FD-15DB-4BC2-92DF-05FAF33877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DE41EB-F03F-4D5C-993A-ADB9B01693BC}"/>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1088213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07F04-F8D4-40EE-8036-FBE5222E027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E99475-0FCE-4B22-A2A1-DB3ACCED87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391A1-898F-4C7F-A461-083D0B8405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6A3900E-3EDB-4040-A141-E8F8FE4BC2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C6B58F-3CCC-45BC-8380-8A4C75E74A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A96058E-3D6C-40FC-98E6-6721F575F397}"/>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8" name="Footer Placeholder 7">
            <a:extLst>
              <a:ext uri="{FF2B5EF4-FFF2-40B4-BE49-F238E27FC236}">
                <a16:creationId xmlns:a16="http://schemas.microsoft.com/office/drawing/2014/main" id="{19AFFA49-5A47-4F1A-90AF-3DC1B71FA91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C9CC01F-4060-4C52-93F1-93D5B1934CE1}"/>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1808487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82193-211B-4B3F-9B4F-9678C5BDBA8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7A07AC-4E09-4823-B7F1-A7DFBF20FA35}"/>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4" name="Footer Placeholder 3">
            <a:extLst>
              <a:ext uri="{FF2B5EF4-FFF2-40B4-BE49-F238E27FC236}">
                <a16:creationId xmlns:a16="http://schemas.microsoft.com/office/drawing/2014/main" id="{167CD050-3090-4919-B266-EA472385804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0A781F8-BDED-4236-848C-0EB9CE122FF9}"/>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2765881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201B76-86DD-41FE-B10A-A9B9C3AF1051}"/>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3" name="Footer Placeholder 2">
            <a:extLst>
              <a:ext uri="{FF2B5EF4-FFF2-40B4-BE49-F238E27FC236}">
                <a16:creationId xmlns:a16="http://schemas.microsoft.com/office/drawing/2014/main" id="{23D483D9-C820-4830-AB89-3141EB502E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3EF1808-D3F0-47C3-B65A-D67EF55716D9}"/>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1366936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18CED-F393-4C58-BC19-5C373ED36E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37ED132-1F47-44F0-9E95-27068B845C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50BD3D-E2EF-42B3-98EE-68DEB0D342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21F4C5-168A-4A97-A629-314481B3CBA4}"/>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6" name="Footer Placeholder 5">
            <a:extLst>
              <a:ext uri="{FF2B5EF4-FFF2-40B4-BE49-F238E27FC236}">
                <a16:creationId xmlns:a16="http://schemas.microsoft.com/office/drawing/2014/main" id="{403350E0-8D8F-4B54-AC87-F9A527DE3C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D47578-D317-450F-B12A-E0FBE4D66934}"/>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3308012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9BD02-438B-4164-A50B-3F1DD60D69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6BC5BC-A7C3-4EAD-9DAA-E40B3FB98E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7FBED0-3B0F-4F27-9EF5-8B3275D9CC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684559-568D-4178-8B99-A89BE7EBF585}"/>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6" name="Footer Placeholder 5">
            <a:extLst>
              <a:ext uri="{FF2B5EF4-FFF2-40B4-BE49-F238E27FC236}">
                <a16:creationId xmlns:a16="http://schemas.microsoft.com/office/drawing/2014/main" id="{5D6AF49A-82CC-4842-90CF-EDDF7BD4B2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EB9DDA-1A07-4ED2-B038-F0893BC9E518}"/>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3542027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B5DF9-5207-42E7-8D66-7C201B595DA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2441D3-9E0E-4A52-B6B1-EE24308DA1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B20117-A4E4-48E1-BB3E-AF23C9D89F04}"/>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5" name="Footer Placeholder 4">
            <a:extLst>
              <a:ext uri="{FF2B5EF4-FFF2-40B4-BE49-F238E27FC236}">
                <a16:creationId xmlns:a16="http://schemas.microsoft.com/office/drawing/2014/main" id="{83C9E0A7-B79E-4424-8364-9E60BBF8C0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CE4982-1F5A-433E-BF55-54920B4E068C}"/>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3192442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7CBE23-FF99-4735-92EE-E2835A7311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7E2C0C-8A72-42D6-BE7B-B90BFE8E0AD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F3E5E6-FE20-4D34-A118-84642C106917}"/>
              </a:ext>
            </a:extLst>
          </p:cNvPr>
          <p:cNvSpPr>
            <a:spLocks noGrp="1"/>
          </p:cNvSpPr>
          <p:nvPr>
            <p:ph type="dt" sz="half" idx="10"/>
          </p:nvPr>
        </p:nvSpPr>
        <p:spPr/>
        <p:txBody>
          <a:bodyPr/>
          <a:lstStyle/>
          <a:p>
            <a:fld id="{AED299B9-8BFA-49C4-8AB6-557697BD241E}" type="datetimeFigureOut">
              <a:rPr lang="en-GB" smtClean="0"/>
              <a:t>24/03/2025</a:t>
            </a:fld>
            <a:endParaRPr lang="en-GB"/>
          </a:p>
        </p:txBody>
      </p:sp>
      <p:sp>
        <p:nvSpPr>
          <p:cNvPr id="5" name="Footer Placeholder 4">
            <a:extLst>
              <a:ext uri="{FF2B5EF4-FFF2-40B4-BE49-F238E27FC236}">
                <a16:creationId xmlns:a16="http://schemas.microsoft.com/office/drawing/2014/main" id="{CA3C23B9-41ED-4FC4-BA3A-B9927C4BC3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A8B39-329C-4A29-B347-1C4BC9F29226}"/>
              </a:ext>
            </a:extLst>
          </p:cNvPr>
          <p:cNvSpPr>
            <a:spLocks noGrp="1"/>
          </p:cNvSpPr>
          <p:nvPr>
            <p:ph type="sldNum" sz="quarter" idx="12"/>
          </p:nvPr>
        </p:nvSpPr>
        <p:spPr/>
        <p:txBody>
          <a:bodyPr/>
          <a:lstStyle/>
          <a:p>
            <a:fld id="{324EC757-961E-4152-86F2-74F00DD6BB2A}" type="slidenum">
              <a:rPr lang="en-GB" smtClean="0"/>
              <a:t>‹#›</a:t>
            </a:fld>
            <a:endParaRPr lang="en-GB"/>
          </a:p>
        </p:txBody>
      </p:sp>
    </p:spTree>
    <p:extLst>
      <p:ext uri="{BB962C8B-B14F-4D97-AF65-F5344CB8AC3E}">
        <p14:creationId xmlns:p14="http://schemas.microsoft.com/office/powerpoint/2010/main" val="3351838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100000">
              <a:schemeClr val="accent1">
                <a:lumMod val="45000"/>
                <a:lumOff val="55000"/>
              </a:schemeClr>
            </a:gs>
            <a:gs pos="100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725698-4EA4-4C5A-B4E7-3BEB5ACB73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13E4DE-458E-4FBD-97F3-952F9F2F9C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01496-35AD-4E54-AFED-21CE89E915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D299B9-8BFA-49C4-8AB6-557697BD241E}" type="datetimeFigureOut">
              <a:rPr lang="en-GB" smtClean="0"/>
              <a:t>24/03/2025</a:t>
            </a:fld>
            <a:endParaRPr lang="en-GB"/>
          </a:p>
        </p:txBody>
      </p:sp>
      <p:sp>
        <p:nvSpPr>
          <p:cNvPr id="5" name="Footer Placeholder 4">
            <a:extLst>
              <a:ext uri="{FF2B5EF4-FFF2-40B4-BE49-F238E27FC236}">
                <a16:creationId xmlns:a16="http://schemas.microsoft.com/office/drawing/2014/main" id="{B47B7059-586F-46A1-8FF4-63BB8B063E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4A55A7F-6759-479D-A226-863A39C101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4EC757-961E-4152-86F2-74F00DD6BB2A}" type="slidenum">
              <a:rPr lang="en-GB" smtClean="0"/>
              <a:t>‹#›</a:t>
            </a:fld>
            <a:endParaRPr lang="en-GB"/>
          </a:p>
        </p:txBody>
      </p:sp>
    </p:spTree>
    <p:extLst>
      <p:ext uri="{BB962C8B-B14F-4D97-AF65-F5344CB8AC3E}">
        <p14:creationId xmlns:p14="http://schemas.microsoft.com/office/powerpoint/2010/main" val="2354491568"/>
      </p:ext>
    </p:extLst>
  </p:cSld>
  <p:clrMap bg1="lt1" tx1="dk1" bg2="lt2" tx2="dk2" accent1="accent1" accent2="accent2" accent3="accent3" accent4="accent4" accent5="accent5" accent6="accent6" hlink="hlink" folHlink="folHlink"/>
  <p:sldLayoutIdLst>
    <p:sldLayoutId id="2147484027" r:id="rId1"/>
    <p:sldLayoutId id="2147484028" r:id="rId2"/>
    <p:sldLayoutId id="2147484029" r:id="rId3"/>
    <p:sldLayoutId id="2147484030" r:id="rId4"/>
    <p:sldLayoutId id="2147484031" r:id="rId5"/>
    <p:sldLayoutId id="2147484032" r:id="rId6"/>
    <p:sldLayoutId id="2147484033" r:id="rId7"/>
    <p:sldLayoutId id="2147484034" r:id="rId8"/>
    <p:sldLayoutId id="2147484035" r:id="rId9"/>
    <p:sldLayoutId id="2147484036" r:id="rId10"/>
    <p:sldLayoutId id="214748403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B2565-CBAD-492B-A304-199BF38A9CD8}"/>
              </a:ext>
            </a:extLst>
          </p:cNvPr>
          <p:cNvSpPr>
            <a:spLocks noGrp="1"/>
          </p:cNvSpPr>
          <p:nvPr>
            <p:ph type="title"/>
          </p:nvPr>
        </p:nvSpPr>
        <p:spPr>
          <a:xfrm>
            <a:off x="667103" y="336331"/>
            <a:ext cx="10847142" cy="1326321"/>
          </a:xfrm>
        </p:spPr>
        <p:txBody>
          <a:bodyPr>
            <a:normAutofit/>
          </a:bodyPr>
          <a:lstStyle/>
          <a:p>
            <a:pPr algn="ctr"/>
            <a:r>
              <a:rPr lang="en-GB" sz="6000" dirty="0">
                <a:solidFill>
                  <a:srgbClr val="FF0000"/>
                </a:solidFill>
                <a:highlight>
                  <a:srgbClr val="FFFF00"/>
                </a:highlight>
              </a:rPr>
              <a:t>Welcome to the RE Department! </a:t>
            </a:r>
          </a:p>
        </p:txBody>
      </p:sp>
      <p:pic>
        <p:nvPicPr>
          <p:cNvPr id="8" name="Picture 7">
            <a:extLst>
              <a:ext uri="{FF2B5EF4-FFF2-40B4-BE49-F238E27FC236}">
                <a16:creationId xmlns:a16="http://schemas.microsoft.com/office/drawing/2014/main" id="{028DC75E-2B73-4A65-920F-4BBF5E012B97}"/>
              </a:ext>
            </a:extLst>
          </p:cNvPr>
          <p:cNvPicPr>
            <a:picLocks noChangeAspect="1"/>
          </p:cNvPicPr>
          <p:nvPr/>
        </p:nvPicPr>
        <p:blipFill>
          <a:blip r:embed="rId2"/>
          <a:stretch>
            <a:fillRect/>
          </a:stretch>
        </p:blipFill>
        <p:spPr>
          <a:xfrm>
            <a:off x="1219200" y="2075544"/>
            <a:ext cx="3883706" cy="3883706"/>
          </a:xfrm>
          <a:prstGeom prst="rect">
            <a:avLst/>
          </a:prstGeom>
        </p:spPr>
      </p:pic>
      <p:pic>
        <p:nvPicPr>
          <p:cNvPr id="4" name="Picture 3">
            <a:extLst>
              <a:ext uri="{FF2B5EF4-FFF2-40B4-BE49-F238E27FC236}">
                <a16:creationId xmlns:a16="http://schemas.microsoft.com/office/drawing/2014/main" id="{F4E1429E-7F57-403B-89D9-11B1E5790D5F}"/>
              </a:ext>
            </a:extLst>
          </p:cNvPr>
          <p:cNvPicPr>
            <a:picLocks noChangeAspect="1"/>
          </p:cNvPicPr>
          <p:nvPr/>
        </p:nvPicPr>
        <p:blipFill>
          <a:blip r:embed="rId3"/>
          <a:stretch>
            <a:fillRect/>
          </a:stretch>
        </p:blipFill>
        <p:spPr>
          <a:xfrm>
            <a:off x="5242691" y="2075543"/>
            <a:ext cx="6667500" cy="3883705"/>
          </a:xfrm>
          <a:prstGeom prst="rect">
            <a:avLst/>
          </a:prstGeom>
        </p:spPr>
      </p:pic>
    </p:spTree>
    <p:extLst>
      <p:ext uri="{BB962C8B-B14F-4D97-AF65-F5344CB8AC3E}">
        <p14:creationId xmlns:p14="http://schemas.microsoft.com/office/powerpoint/2010/main" val="1629630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97536-207E-4E14-B75D-16D2592764BC}"/>
              </a:ext>
            </a:extLst>
          </p:cNvPr>
          <p:cNvSpPr>
            <a:spLocks noGrp="1"/>
          </p:cNvSpPr>
          <p:nvPr>
            <p:ph type="title"/>
          </p:nvPr>
        </p:nvSpPr>
        <p:spPr>
          <a:xfrm>
            <a:off x="838200" y="429306"/>
            <a:ext cx="10515600" cy="825046"/>
          </a:xfrm>
        </p:spPr>
        <p:txBody>
          <a:bodyPr>
            <a:normAutofit fontScale="90000"/>
          </a:bodyPr>
          <a:lstStyle/>
          <a:p>
            <a:pPr algn="ctr"/>
            <a:r>
              <a:rPr lang="en-GB" dirty="0">
                <a:solidFill>
                  <a:srgbClr val="FF0000"/>
                </a:solidFill>
              </a:rPr>
              <a:t>Studying RE at A-level might help you become…..</a:t>
            </a:r>
            <a:br>
              <a:rPr lang="en-GB" dirty="0">
                <a:solidFill>
                  <a:srgbClr val="FF0000"/>
                </a:solidFill>
              </a:rPr>
            </a:br>
            <a:r>
              <a:rPr lang="en-GB" dirty="0">
                <a:solidFill>
                  <a:srgbClr val="FF0000"/>
                </a:solidFill>
              </a:rPr>
              <a:t> </a:t>
            </a:r>
            <a:r>
              <a:rPr lang="en-GB" dirty="0">
                <a:solidFill>
                  <a:srgbClr val="002060"/>
                </a:solidFill>
                <a:highlight>
                  <a:srgbClr val="FFFF00"/>
                </a:highlight>
              </a:rPr>
              <a:t>A </a:t>
            </a:r>
            <a:r>
              <a:rPr lang="en-GB" b="1" i="0" u="none" strike="noStrike" dirty="0">
                <a:solidFill>
                  <a:srgbClr val="002060"/>
                </a:solidFill>
                <a:effectLst/>
                <a:highlight>
                  <a:srgbClr val="FFFF00"/>
                </a:highlight>
                <a:latin typeface="__brandonGrotesque_d0e436"/>
              </a:rPr>
              <a:t>counsellor</a:t>
            </a:r>
            <a:r>
              <a:rPr lang="en-GB" dirty="0">
                <a:solidFill>
                  <a:srgbClr val="002060"/>
                </a:solidFill>
                <a:highlight>
                  <a:srgbClr val="FFFF00"/>
                </a:highlight>
              </a:rPr>
              <a:t>!</a:t>
            </a:r>
          </a:p>
        </p:txBody>
      </p:sp>
      <p:sp>
        <p:nvSpPr>
          <p:cNvPr id="5" name="TextBox 4">
            <a:extLst>
              <a:ext uri="{FF2B5EF4-FFF2-40B4-BE49-F238E27FC236}">
                <a16:creationId xmlns:a16="http://schemas.microsoft.com/office/drawing/2014/main" id="{1505CB8C-FD98-4041-AE77-CF0B141D5449}"/>
              </a:ext>
            </a:extLst>
          </p:cNvPr>
          <p:cNvSpPr txBox="1"/>
          <p:nvPr/>
        </p:nvSpPr>
        <p:spPr>
          <a:xfrm>
            <a:off x="4872942" y="1759351"/>
            <a:ext cx="7128558" cy="4585871"/>
          </a:xfrm>
          <a:prstGeom prst="rect">
            <a:avLst/>
          </a:prstGeom>
          <a:noFill/>
        </p:spPr>
        <p:txBody>
          <a:bodyPr wrap="square">
            <a:spAutoFit/>
          </a:bodyPr>
          <a:lstStyle/>
          <a:p>
            <a:pPr algn="ctr"/>
            <a:r>
              <a:rPr lang="en-GB" sz="3600" dirty="0">
                <a:solidFill>
                  <a:schemeClr val="bg1"/>
                </a:solidFill>
              </a:rPr>
              <a:t>This is because…</a:t>
            </a:r>
          </a:p>
          <a:p>
            <a:pPr algn="ctr"/>
            <a:endParaRPr lang="en-GB" sz="2000" dirty="0">
              <a:solidFill>
                <a:schemeClr val="bg1"/>
              </a:solidFill>
            </a:endParaRPr>
          </a:p>
          <a:p>
            <a:pPr algn="ctr"/>
            <a:r>
              <a:rPr lang="en-GB" sz="3600" dirty="0">
                <a:solidFill>
                  <a:schemeClr val="bg1"/>
                </a:solidFill>
              </a:rPr>
              <a:t>Studying RE helps you to develop interpersonal skills by considering what others think and even why they might disagree with your own views! </a:t>
            </a:r>
          </a:p>
          <a:p>
            <a:pPr algn="ctr"/>
            <a:endParaRPr lang="en-GB" sz="2000" dirty="0"/>
          </a:p>
          <a:p>
            <a:pPr algn="ctr"/>
            <a:r>
              <a:rPr lang="en-GB" sz="3600" b="1" u="sng" dirty="0">
                <a:solidFill>
                  <a:schemeClr val="bg1"/>
                </a:solidFill>
              </a:rPr>
              <a:t>Interpersonal skills are key skills when working in health care! </a:t>
            </a:r>
          </a:p>
        </p:txBody>
      </p:sp>
      <p:pic>
        <p:nvPicPr>
          <p:cNvPr id="3" name="Picture 2">
            <a:extLst>
              <a:ext uri="{FF2B5EF4-FFF2-40B4-BE49-F238E27FC236}">
                <a16:creationId xmlns:a16="http://schemas.microsoft.com/office/drawing/2014/main" id="{4D290BF1-B751-449E-A1C3-3FD255D134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616" y="1956121"/>
            <a:ext cx="4360280" cy="4367257"/>
          </a:xfrm>
          <a:prstGeom prst="rect">
            <a:avLst/>
          </a:prstGeom>
        </p:spPr>
      </p:pic>
    </p:spTree>
    <p:extLst>
      <p:ext uri="{BB962C8B-B14F-4D97-AF65-F5344CB8AC3E}">
        <p14:creationId xmlns:p14="http://schemas.microsoft.com/office/powerpoint/2010/main" val="4010954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7135850" y="342270"/>
            <a:ext cx="4604204" cy="5509200"/>
          </a:xfrm>
          <a:prstGeom prst="rect">
            <a:avLst/>
          </a:prstGeom>
          <a:noFill/>
        </p:spPr>
        <p:txBody>
          <a:bodyPr wrap="square" rtlCol="0">
            <a:spAutoFit/>
          </a:bodyPr>
          <a:lstStyle/>
          <a:p>
            <a:pPr algn="ctr"/>
            <a:r>
              <a:rPr lang="en-GB" sz="3200" b="1" u="sng" dirty="0">
                <a:solidFill>
                  <a:srgbClr val="FF0000"/>
                </a:solidFill>
              </a:rPr>
              <a:t>GCSE Paper 1 </a:t>
            </a:r>
          </a:p>
          <a:p>
            <a:pPr algn="ctr"/>
            <a:r>
              <a:rPr lang="en-GB" sz="3200" b="1" u="sng" dirty="0">
                <a:solidFill>
                  <a:srgbClr val="FF0000"/>
                </a:solidFill>
              </a:rPr>
              <a:t>Judaism – A question</a:t>
            </a:r>
          </a:p>
          <a:p>
            <a:pPr algn="ctr"/>
            <a:endParaRPr lang="en-GB" sz="3200" b="1" u="sng" dirty="0">
              <a:solidFill>
                <a:srgbClr val="FF0000"/>
              </a:solidFill>
            </a:endParaRPr>
          </a:p>
          <a:p>
            <a:pPr algn="ctr"/>
            <a:r>
              <a:rPr lang="en-GB" sz="3200" b="1" dirty="0">
                <a:solidFill>
                  <a:schemeClr val="bg1"/>
                </a:solidFill>
              </a:rPr>
              <a:t>Student gives three clear points directed at the question asked. </a:t>
            </a:r>
          </a:p>
          <a:p>
            <a:pPr marL="457200" indent="-457200" algn="ctr">
              <a:buFont typeface="Arial" panose="020B0604020202020204" pitchFamily="34" charset="0"/>
              <a:buChar char="•"/>
            </a:pPr>
            <a:endParaRPr lang="en-GB" sz="3200" b="1" dirty="0">
              <a:solidFill>
                <a:schemeClr val="bg1"/>
              </a:solidFill>
            </a:endParaRPr>
          </a:p>
          <a:p>
            <a:pPr algn="ctr"/>
            <a:r>
              <a:rPr lang="en-GB" sz="3200" b="1" dirty="0">
                <a:solidFill>
                  <a:schemeClr val="bg1"/>
                </a:solidFill>
              </a:rPr>
              <a:t>Student uses three full sentences. </a:t>
            </a:r>
          </a:p>
          <a:p>
            <a:pPr marL="457200" indent="-457200" algn="ctr">
              <a:buFont typeface="Arial" panose="020B0604020202020204" pitchFamily="34" charset="0"/>
              <a:buChar char="•"/>
            </a:pPr>
            <a:endParaRPr lang="en-GB" sz="3200" b="1" u="sng" dirty="0"/>
          </a:p>
          <a:p>
            <a:pPr algn="ctr"/>
            <a:r>
              <a:rPr lang="en-GB" sz="3200" b="1" u="sng" dirty="0">
                <a:solidFill>
                  <a:srgbClr val="FF0000"/>
                </a:solidFill>
              </a:rPr>
              <a:t>3/3</a:t>
            </a:r>
          </a:p>
        </p:txBody>
      </p:sp>
      <p:sp>
        <p:nvSpPr>
          <p:cNvPr id="10" name="Rectangle 9">
            <a:extLst>
              <a:ext uri="{FF2B5EF4-FFF2-40B4-BE49-F238E27FC236}">
                <a16:creationId xmlns:a16="http://schemas.microsoft.com/office/drawing/2014/main" id="{93B800FE-07C5-439F-8DE4-D15502C49C49}"/>
              </a:ext>
            </a:extLst>
          </p:cNvPr>
          <p:cNvSpPr/>
          <p:nvPr/>
        </p:nvSpPr>
        <p:spPr>
          <a:xfrm rot="16200000">
            <a:off x="-1755969" y="2372249"/>
            <a:ext cx="4415825"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Great Work! </a:t>
            </a:r>
          </a:p>
        </p:txBody>
      </p:sp>
      <p:pic>
        <p:nvPicPr>
          <p:cNvPr id="3" name="Picture 2">
            <a:extLst>
              <a:ext uri="{FF2B5EF4-FFF2-40B4-BE49-F238E27FC236}">
                <a16:creationId xmlns:a16="http://schemas.microsoft.com/office/drawing/2014/main" id="{1B866B1E-A3B4-448D-9B8B-1FC9E0654D2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913609" y="1386114"/>
            <a:ext cx="6144814" cy="3833586"/>
          </a:xfrm>
          <a:prstGeom prst="rect">
            <a:avLst/>
          </a:prstGeom>
        </p:spPr>
      </p:pic>
    </p:spTree>
    <p:extLst>
      <p:ext uri="{BB962C8B-B14F-4D97-AF65-F5344CB8AC3E}">
        <p14:creationId xmlns:p14="http://schemas.microsoft.com/office/powerpoint/2010/main" val="414750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124691" y="161179"/>
            <a:ext cx="11666483" cy="1261884"/>
          </a:xfrm>
          <a:prstGeom prst="rect">
            <a:avLst/>
          </a:prstGeom>
          <a:noFill/>
        </p:spPr>
        <p:txBody>
          <a:bodyPr wrap="square" rtlCol="0">
            <a:spAutoFit/>
          </a:bodyPr>
          <a:lstStyle/>
          <a:p>
            <a:pPr algn="ctr"/>
            <a:r>
              <a:rPr lang="en-GB" sz="4400" b="1" u="sng" dirty="0">
                <a:solidFill>
                  <a:srgbClr val="FF0000"/>
                </a:solidFill>
              </a:rPr>
              <a:t>What do I like about KS3 RE?</a:t>
            </a:r>
          </a:p>
          <a:p>
            <a:pPr algn="ctr"/>
            <a:endParaRPr lang="en-GB" sz="3200" b="1" u="sng" dirty="0">
              <a:solidFill>
                <a:srgbClr val="FF0000"/>
              </a:solidFill>
            </a:endParaRPr>
          </a:p>
        </p:txBody>
      </p:sp>
      <p:sp>
        <p:nvSpPr>
          <p:cNvPr id="7" name="TextBox 6">
            <a:extLst>
              <a:ext uri="{FF2B5EF4-FFF2-40B4-BE49-F238E27FC236}">
                <a16:creationId xmlns:a16="http://schemas.microsoft.com/office/drawing/2014/main" id="{2D621874-7AE6-451E-962E-54B180D63C1F}"/>
              </a:ext>
            </a:extLst>
          </p:cNvPr>
          <p:cNvSpPr txBox="1"/>
          <p:nvPr/>
        </p:nvSpPr>
        <p:spPr>
          <a:xfrm>
            <a:off x="985691" y="5252332"/>
            <a:ext cx="3113343" cy="1323439"/>
          </a:xfrm>
          <a:prstGeom prst="rect">
            <a:avLst/>
          </a:prstGeom>
          <a:noFill/>
        </p:spPr>
        <p:txBody>
          <a:bodyPr wrap="square" rtlCol="0">
            <a:spAutoFit/>
          </a:bodyPr>
          <a:lstStyle/>
          <a:p>
            <a:pPr algn="ctr"/>
            <a:r>
              <a:rPr lang="en-GB" sz="4000" dirty="0">
                <a:solidFill>
                  <a:srgbClr val="FF0000"/>
                </a:solidFill>
              </a:rPr>
              <a:t>Millie</a:t>
            </a:r>
          </a:p>
          <a:p>
            <a:pPr algn="ctr"/>
            <a:r>
              <a:rPr lang="en-GB" sz="4000" dirty="0">
                <a:solidFill>
                  <a:srgbClr val="FF0000"/>
                </a:solidFill>
              </a:rPr>
              <a:t>Y9</a:t>
            </a:r>
            <a:endParaRPr lang="en-GB" sz="2800" dirty="0">
              <a:solidFill>
                <a:srgbClr val="FF0000"/>
              </a:solidFill>
            </a:endParaRPr>
          </a:p>
        </p:txBody>
      </p:sp>
      <p:sp>
        <p:nvSpPr>
          <p:cNvPr id="6" name="TextBox 5">
            <a:extLst>
              <a:ext uri="{FF2B5EF4-FFF2-40B4-BE49-F238E27FC236}">
                <a16:creationId xmlns:a16="http://schemas.microsoft.com/office/drawing/2014/main" id="{E83EB0B6-B4BD-43F4-815B-F1D9723990D7}"/>
              </a:ext>
            </a:extLst>
          </p:cNvPr>
          <p:cNvSpPr txBox="1"/>
          <p:nvPr/>
        </p:nvSpPr>
        <p:spPr>
          <a:xfrm>
            <a:off x="4687613" y="1566041"/>
            <a:ext cx="6747641" cy="5262979"/>
          </a:xfrm>
          <a:prstGeom prst="rect">
            <a:avLst/>
          </a:prstGeom>
          <a:noFill/>
        </p:spPr>
        <p:txBody>
          <a:bodyPr wrap="square" rtlCol="0">
            <a:spAutoFit/>
          </a:bodyPr>
          <a:lstStyle/>
          <a:p>
            <a:pPr algn="ctr"/>
            <a:r>
              <a:rPr lang="en-GB" sz="2800" dirty="0">
                <a:solidFill>
                  <a:schemeClr val="bg1"/>
                </a:solidFill>
              </a:rPr>
              <a:t>I like studying RE because it helps me to understand Catholic beliefs and teachings.</a:t>
            </a:r>
          </a:p>
          <a:p>
            <a:pPr algn="ctr"/>
            <a:endParaRPr lang="en-GB" sz="2800" dirty="0">
              <a:solidFill>
                <a:schemeClr val="bg1"/>
              </a:solidFill>
            </a:endParaRPr>
          </a:p>
          <a:p>
            <a:pPr algn="ctr"/>
            <a:r>
              <a:rPr lang="en-GB" sz="2800" dirty="0">
                <a:solidFill>
                  <a:schemeClr val="bg1"/>
                </a:solidFill>
              </a:rPr>
              <a:t>This year I enjoyed learning about the role of situation ethics, conscience, the Bible, and the Church in making moral decisions.</a:t>
            </a:r>
          </a:p>
          <a:p>
            <a:pPr algn="ctr"/>
            <a:endParaRPr lang="en-GB" sz="2800" dirty="0">
              <a:solidFill>
                <a:schemeClr val="bg1"/>
              </a:solidFill>
            </a:endParaRPr>
          </a:p>
          <a:p>
            <a:pPr algn="ctr"/>
            <a:r>
              <a:rPr lang="en-GB" sz="2800" dirty="0">
                <a:solidFill>
                  <a:schemeClr val="bg1"/>
                </a:solidFill>
              </a:rPr>
              <a:t>I also like to learn about other religions and see what they have in common with Christianity and how they are different.  </a:t>
            </a:r>
          </a:p>
          <a:p>
            <a:pPr algn="ctr"/>
            <a:endParaRPr lang="en-GB" sz="2800" dirty="0">
              <a:solidFill>
                <a:schemeClr val="bg1"/>
              </a:solidFill>
            </a:endParaRPr>
          </a:p>
          <a:p>
            <a:pPr algn="ctr"/>
            <a:endParaRPr lang="en-GB" sz="2800" dirty="0">
              <a:solidFill>
                <a:schemeClr val="bg1"/>
              </a:solidFill>
            </a:endParaRPr>
          </a:p>
        </p:txBody>
      </p:sp>
      <p:pic>
        <p:nvPicPr>
          <p:cNvPr id="3" name="Picture 2">
            <a:extLst>
              <a:ext uri="{FF2B5EF4-FFF2-40B4-BE49-F238E27FC236}">
                <a16:creationId xmlns:a16="http://schemas.microsoft.com/office/drawing/2014/main" id="{F36814C6-0A27-4991-87D6-7BB52ED951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3949" y="1704109"/>
            <a:ext cx="4172412" cy="3220257"/>
          </a:xfrm>
          <a:prstGeom prst="rect">
            <a:avLst/>
          </a:prstGeom>
        </p:spPr>
      </p:pic>
    </p:spTree>
    <p:extLst>
      <p:ext uri="{BB962C8B-B14F-4D97-AF65-F5344CB8AC3E}">
        <p14:creationId xmlns:p14="http://schemas.microsoft.com/office/powerpoint/2010/main" val="3244479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7287053" y="0"/>
            <a:ext cx="4729655" cy="6494085"/>
          </a:xfrm>
          <a:prstGeom prst="rect">
            <a:avLst/>
          </a:prstGeom>
          <a:noFill/>
        </p:spPr>
        <p:txBody>
          <a:bodyPr wrap="square" rtlCol="0">
            <a:spAutoFit/>
          </a:bodyPr>
          <a:lstStyle/>
          <a:p>
            <a:pPr algn="ctr"/>
            <a:r>
              <a:rPr lang="en-GB" sz="3200" b="1" u="sng" dirty="0">
                <a:solidFill>
                  <a:schemeClr val="bg1"/>
                </a:solidFill>
              </a:rPr>
              <a:t>GCSE Paper 1 </a:t>
            </a:r>
          </a:p>
          <a:p>
            <a:pPr algn="ctr"/>
            <a:r>
              <a:rPr lang="en-GB" sz="3200" b="1" u="sng" dirty="0">
                <a:solidFill>
                  <a:schemeClr val="bg1"/>
                </a:solidFill>
              </a:rPr>
              <a:t>Catholic Christianity B question </a:t>
            </a:r>
          </a:p>
          <a:p>
            <a:pPr algn="ctr"/>
            <a:endParaRPr lang="en-GB" sz="3200" b="1" u="sng" dirty="0">
              <a:solidFill>
                <a:schemeClr val="bg1"/>
              </a:solidFill>
            </a:endParaRPr>
          </a:p>
          <a:p>
            <a:pPr algn="ctr"/>
            <a:r>
              <a:rPr lang="en-GB" sz="3200" dirty="0">
                <a:solidFill>
                  <a:schemeClr val="bg1"/>
                </a:solidFill>
              </a:rPr>
              <a:t>Student gives two clear points directed at the question asked. </a:t>
            </a:r>
          </a:p>
          <a:p>
            <a:pPr marL="457200" indent="-457200" algn="ctr">
              <a:buFont typeface="Arial" panose="020B0604020202020204" pitchFamily="34" charset="0"/>
              <a:buChar char="•"/>
            </a:pPr>
            <a:endParaRPr lang="en-GB" sz="3200" dirty="0">
              <a:solidFill>
                <a:schemeClr val="bg1"/>
              </a:solidFill>
            </a:endParaRPr>
          </a:p>
          <a:p>
            <a:pPr algn="ctr"/>
            <a:r>
              <a:rPr lang="en-GB" sz="3200" dirty="0">
                <a:solidFill>
                  <a:schemeClr val="bg1"/>
                </a:solidFill>
              </a:rPr>
              <a:t>The points relevance to the question  are explained by the following sentence. </a:t>
            </a:r>
          </a:p>
          <a:p>
            <a:pPr algn="ctr"/>
            <a:endParaRPr lang="en-GB" sz="3200" b="1" u="sng" dirty="0">
              <a:solidFill>
                <a:srgbClr val="FF0000"/>
              </a:solidFill>
            </a:endParaRPr>
          </a:p>
          <a:p>
            <a:pPr algn="ctr"/>
            <a:r>
              <a:rPr lang="en-GB" sz="3200" b="1" u="sng" dirty="0">
                <a:solidFill>
                  <a:srgbClr val="FF0000"/>
                </a:solidFill>
              </a:rPr>
              <a:t>4/4</a:t>
            </a:r>
          </a:p>
        </p:txBody>
      </p:sp>
      <p:pic>
        <p:nvPicPr>
          <p:cNvPr id="5" name="Picture 4">
            <a:extLst>
              <a:ext uri="{FF2B5EF4-FFF2-40B4-BE49-F238E27FC236}">
                <a16:creationId xmlns:a16="http://schemas.microsoft.com/office/drawing/2014/main" id="{90EBACC7-D367-480F-A774-AED70ED602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292" y="873713"/>
            <a:ext cx="926672" cy="4413887"/>
          </a:xfrm>
          <a:prstGeom prst="rect">
            <a:avLst/>
          </a:prstGeom>
        </p:spPr>
      </p:pic>
      <p:pic>
        <p:nvPicPr>
          <p:cNvPr id="3" name="Picture 2">
            <a:extLst>
              <a:ext uri="{FF2B5EF4-FFF2-40B4-BE49-F238E27FC236}">
                <a16:creationId xmlns:a16="http://schemas.microsoft.com/office/drawing/2014/main" id="{D4854F07-9C99-49A9-9459-6BCFF1BF695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2170536" y="87591"/>
            <a:ext cx="4019107" cy="6156251"/>
          </a:xfrm>
          <a:prstGeom prst="rect">
            <a:avLst/>
          </a:prstGeom>
        </p:spPr>
      </p:pic>
    </p:spTree>
    <p:extLst>
      <p:ext uri="{BB962C8B-B14F-4D97-AF65-F5344CB8AC3E}">
        <p14:creationId xmlns:p14="http://schemas.microsoft.com/office/powerpoint/2010/main" val="2991422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B2565-CBAD-492B-A304-199BF38A9CD8}"/>
              </a:ext>
            </a:extLst>
          </p:cNvPr>
          <p:cNvSpPr>
            <a:spLocks noGrp="1"/>
          </p:cNvSpPr>
          <p:nvPr>
            <p:ph type="title"/>
          </p:nvPr>
        </p:nvSpPr>
        <p:spPr>
          <a:xfrm>
            <a:off x="667103" y="336331"/>
            <a:ext cx="10847142" cy="1326321"/>
          </a:xfrm>
        </p:spPr>
        <p:txBody>
          <a:bodyPr>
            <a:normAutofit/>
          </a:bodyPr>
          <a:lstStyle/>
          <a:p>
            <a:pPr algn="ctr"/>
            <a:r>
              <a:rPr lang="en-GB" sz="6000" dirty="0">
                <a:solidFill>
                  <a:srgbClr val="FF0000"/>
                </a:solidFill>
                <a:highlight>
                  <a:srgbClr val="FFFF00"/>
                </a:highlight>
              </a:rPr>
              <a:t>Welcome to the RE Department! </a:t>
            </a:r>
          </a:p>
        </p:txBody>
      </p:sp>
      <p:pic>
        <p:nvPicPr>
          <p:cNvPr id="8" name="Picture 7">
            <a:extLst>
              <a:ext uri="{FF2B5EF4-FFF2-40B4-BE49-F238E27FC236}">
                <a16:creationId xmlns:a16="http://schemas.microsoft.com/office/drawing/2014/main" id="{028DC75E-2B73-4A65-920F-4BBF5E012B97}"/>
              </a:ext>
            </a:extLst>
          </p:cNvPr>
          <p:cNvPicPr>
            <a:picLocks noChangeAspect="1"/>
          </p:cNvPicPr>
          <p:nvPr/>
        </p:nvPicPr>
        <p:blipFill>
          <a:blip r:embed="rId2"/>
          <a:stretch>
            <a:fillRect/>
          </a:stretch>
        </p:blipFill>
        <p:spPr>
          <a:xfrm>
            <a:off x="1219200" y="2075544"/>
            <a:ext cx="3883706" cy="3883706"/>
          </a:xfrm>
          <a:prstGeom prst="rect">
            <a:avLst/>
          </a:prstGeom>
        </p:spPr>
      </p:pic>
      <p:pic>
        <p:nvPicPr>
          <p:cNvPr id="4" name="Picture 3">
            <a:extLst>
              <a:ext uri="{FF2B5EF4-FFF2-40B4-BE49-F238E27FC236}">
                <a16:creationId xmlns:a16="http://schemas.microsoft.com/office/drawing/2014/main" id="{F4E1429E-7F57-403B-89D9-11B1E5790D5F}"/>
              </a:ext>
            </a:extLst>
          </p:cNvPr>
          <p:cNvPicPr>
            <a:picLocks noChangeAspect="1"/>
          </p:cNvPicPr>
          <p:nvPr/>
        </p:nvPicPr>
        <p:blipFill>
          <a:blip r:embed="rId3"/>
          <a:stretch>
            <a:fillRect/>
          </a:stretch>
        </p:blipFill>
        <p:spPr>
          <a:xfrm>
            <a:off x="5242691" y="2075543"/>
            <a:ext cx="6667500" cy="3883705"/>
          </a:xfrm>
          <a:prstGeom prst="rect">
            <a:avLst/>
          </a:prstGeom>
        </p:spPr>
      </p:pic>
    </p:spTree>
    <p:extLst>
      <p:ext uri="{BB962C8B-B14F-4D97-AF65-F5344CB8AC3E}">
        <p14:creationId xmlns:p14="http://schemas.microsoft.com/office/powerpoint/2010/main" val="420563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0" y="577889"/>
            <a:ext cx="11666483" cy="1261884"/>
          </a:xfrm>
          <a:prstGeom prst="rect">
            <a:avLst/>
          </a:prstGeom>
          <a:noFill/>
        </p:spPr>
        <p:txBody>
          <a:bodyPr wrap="square" rtlCol="0">
            <a:spAutoFit/>
          </a:bodyPr>
          <a:lstStyle/>
          <a:p>
            <a:pPr algn="ctr"/>
            <a:r>
              <a:rPr lang="en-GB" sz="4400" b="1" u="sng" dirty="0">
                <a:solidFill>
                  <a:srgbClr val="FF0000"/>
                </a:solidFill>
              </a:rPr>
              <a:t>What do I like about KS4 RE?</a:t>
            </a:r>
          </a:p>
          <a:p>
            <a:pPr algn="ctr"/>
            <a:endParaRPr lang="en-GB" sz="3200" b="1" u="sng" dirty="0">
              <a:solidFill>
                <a:srgbClr val="FF0000"/>
              </a:solidFill>
            </a:endParaRPr>
          </a:p>
        </p:txBody>
      </p:sp>
      <p:sp>
        <p:nvSpPr>
          <p:cNvPr id="5" name="TextBox 4">
            <a:extLst>
              <a:ext uri="{FF2B5EF4-FFF2-40B4-BE49-F238E27FC236}">
                <a16:creationId xmlns:a16="http://schemas.microsoft.com/office/drawing/2014/main" id="{15C2B2B8-A401-4D18-AFEB-14E5D31C7DB0}"/>
              </a:ext>
            </a:extLst>
          </p:cNvPr>
          <p:cNvSpPr txBox="1"/>
          <p:nvPr/>
        </p:nvSpPr>
        <p:spPr>
          <a:xfrm>
            <a:off x="4918842" y="1356443"/>
            <a:ext cx="7093049" cy="4832092"/>
          </a:xfrm>
          <a:prstGeom prst="rect">
            <a:avLst/>
          </a:prstGeom>
          <a:noFill/>
        </p:spPr>
        <p:txBody>
          <a:bodyPr wrap="square" rtlCol="0">
            <a:spAutoFit/>
          </a:bodyPr>
          <a:lstStyle/>
          <a:p>
            <a:pPr algn="ctr"/>
            <a:r>
              <a:rPr lang="en-GB" sz="2800" dirty="0">
                <a:solidFill>
                  <a:schemeClr val="bg1"/>
                </a:solidFill>
              </a:rPr>
              <a:t>I love RE because it helps you learn about different aspects of people’s lives and the world. </a:t>
            </a:r>
          </a:p>
          <a:p>
            <a:pPr algn="ctr"/>
            <a:endParaRPr lang="en-GB" sz="2800" dirty="0">
              <a:solidFill>
                <a:schemeClr val="bg1"/>
              </a:solidFill>
            </a:endParaRPr>
          </a:p>
          <a:p>
            <a:pPr algn="ctr"/>
            <a:r>
              <a:rPr lang="en-GB" sz="2800" dirty="0">
                <a:solidFill>
                  <a:schemeClr val="bg1"/>
                </a:solidFill>
              </a:rPr>
              <a:t>You have the chance to form and share your own personal opinion in lesson!</a:t>
            </a:r>
          </a:p>
          <a:p>
            <a:pPr algn="ctr"/>
            <a:endParaRPr lang="en-GB" sz="2800" dirty="0">
              <a:solidFill>
                <a:schemeClr val="bg1"/>
              </a:solidFill>
            </a:endParaRPr>
          </a:p>
          <a:p>
            <a:pPr algn="ctr"/>
            <a:r>
              <a:rPr lang="en-GB" sz="2800" dirty="0">
                <a:solidFill>
                  <a:schemeClr val="bg1"/>
                </a:solidFill>
              </a:rPr>
              <a:t>There are also topics like stewardship which helps you to take care of the world and gives ideas of why and how we can protect the planet.</a:t>
            </a:r>
          </a:p>
        </p:txBody>
      </p:sp>
      <p:sp>
        <p:nvSpPr>
          <p:cNvPr id="7" name="TextBox 6">
            <a:extLst>
              <a:ext uri="{FF2B5EF4-FFF2-40B4-BE49-F238E27FC236}">
                <a16:creationId xmlns:a16="http://schemas.microsoft.com/office/drawing/2014/main" id="{222095F6-1DAD-427A-96C8-5DD4EF01458B}"/>
              </a:ext>
            </a:extLst>
          </p:cNvPr>
          <p:cNvSpPr txBox="1"/>
          <p:nvPr/>
        </p:nvSpPr>
        <p:spPr>
          <a:xfrm>
            <a:off x="767256" y="5326004"/>
            <a:ext cx="3113343" cy="954107"/>
          </a:xfrm>
          <a:prstGeom prst="rect">
            <a:avLst/>
          </a:prstGeom>
          <a:noFill/>
        </p:spPr>
        <p:txBody>
          <a:bodyPr wrap="square" rtlCol="0">
            <a:spAutoFit/>
          </a:bodyPr>
          <a:lstStyle/>
          <a:p>
            <a:pPr algn="ctr"/>
            <a:r>
              <a:rPr lang="en-GB" sz="2800" dirty="0">
                <a:solidFill>
                  <a:srgbClr val="FF0000"/>
                </a:solidFill>
              </a:rPr>
              <a:t>Sarah  </a:t>
            </a:r>
          </a:p>
          <a:p>
            <a:pPr algn="ctr"/>
            <a:r>
              <a:rPr lang="en-GB" sz="2800" dirty="0">
                <a:solidFill>
                  <a:srgbClr val="FF0000"/>
                </a:solidFill>
              </a:rPr>
              <a:t>Y10</a:t>
            </a:r>
            <a:endParaRPr lang="en-GB" dirty="0">
              <a:solidFill>
                <a:srgbClr val="FF0000"/>
              </a:solidFill>
            </a:endParaRPr>
          </a:p>
        </p:txBody>
      </p:sp>
      <p:pic>
        <p:nvPicPr>
          <p:cNvPr id="8" name="Picture 7">
            <a:extLst>
              <a:ext uri="{FF2B5EF4-FFF2-40B4-BE49-F238E27FC236}">
                <a16:creationId xmlns:a16="http://schemas.microsoft.com/office/drawing/2014/main" id="{CB003FF4-F88E-400C-9F0D-3E0B3E1498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633" y="1911926"/>
            <a:ext cx="4488872" cy="3106301"/>
          </a:xfrm>
          <a:prstGeom prst="rect">
            <a:avLst/>
          </a:prstGeom>
        </p:spPr>
      </p:pic>
    </p:spTree>
    <p:extLst>
      <p:ext uri="{BB962C8B-B14F-4D97-AF65-F5344CB8AC3E}">
        <p14:creationId xmlns:p14="http://schemas.microsoft.com/office/powerpoint/2010/main" val="18892121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BD4E8C8-90D5-4A54-A8EE-AAC215FF2D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721" y="917256"/>
            <a:ext cx="926672" cy="4413887"/>
          </a:xfrm>
          <a:prstGeom prst="rect">
            <a:avLst/>
          </a:prstGeom>
        </p:spPr>
      </p:pic>
      <p:sp>
        <p:nvSpPr>
          <p:cNvPr id="5" name="TextBox 4">
            <a:extLst>
              <a:ext uri="{FF2B5EF4-FFF2-40B4-BE49-F238E27FC236}">
                <a16:creationId xmlns:a16="http://schemas.microsoft.com/office/drawing/2014/main" id="{F42F14FE-246B-4D80-94AC-2B9944B6B484}"/>
              </a:ext>
            </a:extLst>
          </p:cNvPr>
          <p:cNvSpPr txBox="1"/>
          <p:nvPr/>
        </p:nvSpPr>
        <p:spPr>
          <a:xfrm>
            <a:off x="7715309" y="335844"/>
            <a:ext cx="3916829" cy="6186309"/>
          </a:xfrm>
          <a:prstGeom prst="rect">
            <a:avLst/>
          </a:prstGeom>
          <a:noFill/>
        </p:spPr>
        <p:txBody>
          <a:bodyPr wrap="square" rtlCol="0">
            <a:spAutoFit/>
          </a:bodyPr>
          <a:lstStyle/>
          <a:p>
            <a:pPr algn="ctr"/>
            <a:r>
              <a:rPr lang="en-GB" sz="2400" b="1" u="sng" dirty="0">
                <a:solidFill>
                  <a:srgbClr val="FF0000"/>
                </a:solidFill>
              </a:rPr>
              <a:t>GCSE Paper 3 </a:t>
            </a:r>
          </a:p>
          <a:p>
            <a:pPr algn="ctr"/>
            <a:r>
              <a:rPr lang="en-GB" sz="2400" b="1" u="sng" dirty="0">
                <a:solidFill>
                  <a:srgbClr val="FF0000"/>
                </a:solidFill>
              </a:rPr>
              <a:t>Philosophy and Ethics</a:t>
            </a:r>
          </a:p>
          <a:p>
            <a:pPr algn="ctr"/>
            <a:r>
              <a:rPr lang="en-GB" sz="2400" b="1" u="sng" dirty="0">
                <a:solidFill>
                  <a:srgbClr val="FF0000"/>
                </a:solidFill>
              </a:rPr>
              <a:t>C question</a:t>
            </a:r>
          </a:p>
          <a:p>
            <a:pPr algn="ctr"/>
            <a:endParaRPr lang="en-GB" sz="2400" b="1" u="sng" dirty="0">
              <a:solidFill>
                <a:srgbClr val="FF0000"/>
              </a:solidFill>
            </a:endParaRPr>
          </a:p>
          <a:p>
            <a:pPr algn="ctr"/>
            <a:r>
              <a:rPr lang="en-GB" sz="2400" dirty="0">
                <a:solidFill>
                  <a:schemeClr val="bg1"/>
                </a:solidFill>
              </a:rPr>
              <a:t>Student gives two clear points directed at the question asked. </a:t>
            </a:r>
          </a:p>
          <a:p>
            <a:pPr marL="457200" indent="-457200" algn="ctr">
              <a:buFont typeface="Arial" panose="020B0604020202020204" pitchFamily="34" charset="0"/>
              <a:buChar char="•"/>
            </a:pPr>
            <a:endParaRPr lang="en-GB" sz="2400" dirty="0">
              <a:solidFill>
                <a:schemeClr val="bg1"/>
              </a:solidFill>
            </a:endParaRPr>
          </a:p>
          <a:p>
            <a:pPr algn="ctr"/>
            <a:r>
              <a:rPr lang="en-GB" sz="2400" dirty="0">
                <a:solidFill>
                  <a:schemeClr val="bg1"/>
                </a:solidFill>
              </a:rPr>
              <a:t>The points relevance to the question are explained by the following sentence. </a:t>
            </a:r>
          </a:p>
          <a:p>
            <a:pPr marL="457200" indent="-457200" algn="ctr">
              <a:buFont typeface="Arial" panose="020B0604020202020204" pitchFamily="34" charset="0"/>
              <a:buChar char="•"/>
            </a:pPr>
            <a:endParaRPr lang="en-GB" sz="2400" dirty="0">
              <a:solidFill>
                <a:schemeClr val="bg1"/>
              </a:solidFill>
            </a:endParaRPr>
          </a:p>
          <a:p>
            <a:pPr algn="ctr"/>
            <a:r>
              <a:rPr lang="en-GB" sz="2400" dirty="0">
                <a:solidFill>
                  <a:schemeClr val="bg1"/>
                </a:solidFill>
              </a:rPr>
              <a:t>An excellent source of wisdom and authority is clearly linked to the point</a:t>
            </a:r>
          </a:p>
          <a:p>
            <a:pPr algn="ctr"/>
            <a:r>
              <a:rPr lang="en-GB" sz="3600" b="1" u="sng" dirty="0">
                <a:solidFill>
                  <a:srgbClr val="FF0000"/>
                </a:solidFill>
              </a:rPr>
              <a:t>5/5</a:t>
            </a:r>
          </a:p>
        </p:txBody>
      </p:sp>
      <p:pic>
        <p:nvPicPr>
          <p:cNvPr id="11" name="Picture 10">
            <a:extLst>
              <a:ext uri="{FF2B5EF4-FFF2-40B4-BE49-F238E27FC236}">
                <a16:creationId xmlns:a16="http://schemas.microsoft.com/office/drawing/2014/main" id="{93EB051E-1B84-4A27-8FE6-284CD5D31A7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2002433" y="-211733"/>
            <a:ext cx="4645342" cy="6440409"/>
          </a:xfrm>
          <a:prstGeom prst="rect">
            <a:avLst/>
          </a:prstGeom>
        </p:spPr>
      </p:pic>
    </p:spTree>
    <p:extLst>
      <p:ext uri="{BB962C8B-B14F-4D97-AF65-F5344CB8AC3E}">
        <p14:creationId xmlns:p14="http://schemas.microsoft.com/office/powerpoint/2010/main" val="571858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0" y="388703"/>
            <a:ext cx="11666483" cy="1261884"/>
          </a:xfrm>
          <a:prstGeom prst="rect">
            <a:avLst/>
          </a:prstGeom>
          <a:noFill/>
        </p:spPr>
        <p:txBody>
          <a:bodyPr wrap="square" rtlCol="0">
            <a:spAutoFit/>
          </a:bodyPr>
          <a:lstStyle/>
          <a:p>
            <a:pPr algn="ctr"/>
            <a:r>
              <a:rPr lang="en-GB" sz="4400" b="1" u="sng" dirty="0">
                <a:solidFill>
                  <a:srgbClr val="FF0000"/>
                </a:solidFill>
              </a:rPr>
              <a:t>What do I like about A-level RE?</a:t>
            </a:r>
          </a:p>
          <a:p>
            <a:pPr algn="ctr"/>
            <a:endParaRPr lang="en-GB" sz="3200" b="1" u="sng" dirty="0">
              <a:solidFill>
                <a:srgbClr val="FF0000"/>
              </a:solidFill>
            </a:endParaRPr>
          </a:p>
        </p:txBody>
      </p:sp>
      <p:sp>
        <p:nvSpPr>
          <p:cNvPr id="5" name="TextBox 4">
            <a:extLst>
              <a:ext uri="{FF2B5EF4-FFF2-40B4-BE49-F238E27FC236}">
                <a16:creationId xmlns:a16="http://schemas.microsoft.com/office/drawing/2014/main" id="{D8D47F17-6E04-46A7-8FF4-E1206004F0A7}"/>
              </a:ext>
            </a:extLst>
          </p:cNvPr>
          <p:cNvSpPr txBox="1"/>
          <p:nvPr/>
        </p:nvSpPr>
        <p:spPr>
          <a:xfrm>
            <a:off x="118343" y="4683006"/>
            <a:ext cx="3113343" cy="1446550"/>
          </a:xfrm>
          <a:prstGeom prst="rect">
            <a:avLst/>
          </a:prstGeom>
          <a:noFill/>
        </p:spPr>
        <p:txBody>
          <a:bodyPr wrap="square" rtlCol="0">
            <a:spAutoFit/>
          </a:bodyPr>
          <a:lstStyle/>
          <a:p>
            <a:pPr algn="ctr"/>
            <a:r>
              <a:rPr lang="en-GB" sz="4400" dirty="0">
                <a:solidFill>
                  <a:srgbClr val="FF0000"/>
                </a:solidFill>
              </a:rPr>
              <a:t>Isla </a:t>
            </a:r>
          </a:p>
          <a:p>
            <a:pPr algn="ctr"/>
            <a:r>
              <a:rPr lang="en-GB" sz="4400" dirty="0">
                <a:solidFill>
                  <a:srgbClr val="FF0000"/>
                </a:solidFill>
              </a:rPr>
              <a:t>Y13</a:t>
            </a:r>
            <a:endParaRPr lang="en-GB" sz="3200" dirty="0">
              <a:solidFill>
                <a:srgbClr val="FF0000"/>
              </a:solidFill>
            </a:endParaRPr>
          </a:p>
        </p:txBody>
      </p:sp>
      <p:sp>
        <p:nvSpPr>
          <p:cNvPr id="6" name="TextBox 5">
            <a:extLst>
              <a:ext uri="{FF2B5EF4-FFF2-40B4-BE49-F238E27FC236}">
                <a16:creationId xmlns:a16="http://schemas.microsoft.com/office/drawing/2014/main" id="{7560DB02-176C-47C9-B3DF-13159645C606}"/>
              </a:ext>
            </a:extLst>
          </p:cNvPr>
          <p:cNvSpPr txBox="1"/>
          <p:nvPr/>
        </p:nvSpPr>
        <p:spPr>
          <a:xfrm>
            <a:off x="3350029" y="1297464"/>
            <a:ext cx="8589723" cy="4832092"/>
          </a:xfrm>
          <a:prstGeom prst="rect">
            <a:avLst/>
          </a:prstGeom>
          <a:noFill/>
        </p:spPr>
        <p:txBody>
          <a:bodyPr wrap="square">
            <a:spAutoFit/>
          </a:bodyPr>
          <a:lstStyle/>
          <a:p>
            <a:pPr algn="ctr"/>
            <a:r>
              <a:rPr lang="en-GB" sz="3200" dirty="0">
                <a:solidFill>
                  <a:schemeClr val="bg1"/>
                </a:solidFill>
                <a:latin typeface="Calibri" panose="020F0502020204030204" pitchFamily="34" charset="0"/>
              </a:rPr>
              <a:t>What I like about RE is that we learn about such a wide range of different cultures and opinions.</a:t>
            </a:r>
            <a:endParaRPr lang="en-GB" sz="3200" b="0" i="0" dirty="0">
              <a:solidFill>
                <a:schemeClr val="bg1"/>
              </a:solidFill>
              <a:effectLst/>
              <a:latin typeface="Calibri" panose="020F0502020204030204" pitchFamily="34" charset="0"/>
            </a:endParaRPr>
          </a:p>
          <a:p>
            <a:pPr algn="ctr"/>
            <a:endParaRPr lang="en-GB" sz="3200" b="0" i="0" dirty="0">
              <a:solidFill>
                <a:schemeClr val="bg1"/>
              </a:solidFill>
              <a:effectLst/>
              <a:latin typeface="Calibri" panose="020F0502020204030204" pitchFamily="34" charset="0"/>
            </a:endParaRPr>
          </a:p>
          <a:p>
            <a:pPr algn="ctr"/>
            <a:r>
              <a:rPr lang="en-GB" sz="3200" b="0" i="0" dirty="0">
                <a:solidFill>
                  <a:schemeClr val="bg1"/>
                </a:solidFill>
                <a:effectLst/>
                <a:latin typeface="Calibri" panose="020F0502020204030204" pitchFamily="34" charset="0"/>
              </a:rPr>
              <a:t>Since the course is split into three areas, </a:t>
            </a:r>
            <a:r>
              <a:rPr lang="en-GB" sz="3200" dirty="0">
                <a:solidFill>
                  <a:schemeClr val="bg1"/>
                </a:solidFill>
                <a:latin typeface="Calibri" panose="020F0502020204030204" pitchFamily="34" charset="0"/>
              </a:rPr>
              <a:t>Philosophy, Ethics and Christianity, </a:t>
            </a:r>
            <a:r>
              <a:rPr lang="en-GB" sz="3200" b="0" i="0" dirty="0">
                <a:solidFill>
                  <a:schemeClr val="bg1"/>
                </a:solidFill>
                <a:effectLst/>
                <a:latin typeface="Calibri" panose="020F0502020204030204" pitchFamily="34" charset="0"/>
              </a:rPr>
              <a:t>we really get the chance to learn about each topic in detail.</a:t>
            </a:r>
          </a:p>
          <a:p>
            <a:pPr algn="ctr"/>
            <a:endParaRPr lang="en-GB" sz="3200" b="0" i="0" dirty="0">
              <a:solidFill>
                <a:schemeClr val="bg1"/>
              </a:solidFill>
              <a:effectLst/>
              <a:latin typeface="Calibri" panose="020F0502020204030204" pitchFamily="34" charset="0"/>
            </a:endParaRPr>
          </a:p>
          <a:p>
            <a:pPr algn="ctr"/>
            <a:r>
              <a:rPr lang="en-GB" sz="3200" b="0" i="0" dirty="0">
                <a:solidFill>
                  <a:schemeClr val="bg1"/>
                </a:solidFill>
                <a:effectLst/>
                <a:latin typeface="Calibri" panose="020F0502020204030204" pitchFamily="34" charset="0"/>
              </a:rPr>
              <a:t>I particularly enjoy learning about the different kinds of ethical thinking.</a:t>
            </a:r>
          </a:p>
          <a:p>
            <a:pPr algn="l"/>
            <a:r>
              <a:rPr lang="en-GB" sz="2000" b="0" i="0" dirty="0">
                <a:solidFill>
                  <a:srgbClr val="242424"/>
                </a:solidFill>
                <a:effectLst/>
                <a:latin typeface="Calibri" panose="020F0502020204030204" pitchFamily="34" charset="0"/>
              </a:rPr>
              <a:t> </a:t>
            </a:r>
          </a:p>
        </p:txBody>
      </p:sp>
      <p:pic>
        <p:nvPicPr>
          <p:cNvPr id="3" name="Picture 2">
            <a:extLst>
              <a:ext uri="{FF2B5EF4-FFF2-40B4-BE49-F238E27FC236}">
                <a16:creationId xmlns:a16="http://schemas.microsoft.com/office/drawing/2014/main" id="{FACE17E2-369E-4D0B-90E4-7715CF9E88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248" y="2296500"/>
            <a:ext cx="3184012" cy="1740593"/>
          </a:xfrm>
          <a:prstGeom prst="rect">
            <a:avLst/>
          </a:prstGeom>
        </p:spPr>
      </p:pic>
    </p:spTree>
    <p:extLst>
      <p:ext uri="{BB962C8B-B14F-4D97-AF65-F5344CB8AC3E}">
        <p14:creationId xmlns:p14="http://schemas.microsoft.com/office/powerpoint/2010/main" val="16610426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8E9274E-93B2-49B3-9F37-AA9F71D37F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71" y="685028"/>
            <a:ext cx="926672" cy="4413887"/>
          </a:xfrm>
          <a:prstGeom prst="rect">
            <a:avLst/>
          </a:prstGeom>
        </p:spPr>
      </p:pic>
      <p:pic>
        <p:nvPicPr>
          <p:cNvPr id="4" name="Picture 3">
            <a:extLst>
              <a:ext uri="{FF2B5EF4-FFF2-40B4-BE49-F238E27FC236}">
                <a16:creationId xmlns:a16="http://schemas.microsoft.com/office/drawing/2014/main" id="{2E381558-5547-4F4C-9A38-2BB61EB28B0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450128" y="709894"/>
            <a:ext cx="6455746" cy="5478516"/>
          </a:xfrm>
          <a:prstGeom prst="rect">
            <a:avLst/>
          </a:prstGeom>
        </p:spPr>
      </p:pic>
      <p:sp>
        <p:nvSpPr>
          <p:cNvPr id="13" name="TextBox 12">
            <a:extLst>
              <a:ext uri="{FF2B5EF4-FFF2-40B4-BE49-F238E27FC236}">
                <a16:creationId xmlns:a16="http://schemas.microsoft.com/office/drawing/2014/main" id="{51076DE9-0BA4-4B3E-AB97-980549D75FB1}"/>
              </a:ext>
            </a:extLst>
          </p:cNvPr>
          <p:cNvSpPr txBox="1"/>
          <p:nvPr/>
        </p:nvSpPr>
        <p:spPr>
          <a:xfrm>
            <a:off x="7315281" y="124731"/>
            <a:ext cx="4729655" cy="5786199"/>
          </a:xfrm>
          <a:prstGeom prst="rect">
            <a:avLst/>
          </a:prstGeom>
          <a:noFill/>
        </p:spPr>
        <p:txBody>
          <a:bodyPr wrap="square" rtlCol="0">
            <a:spAutoFit/>
          </a:bodyPr>
          <a:lstStyle/>
          <a:p>
            <a:pPr algn="ctr"/>
            <a:r>
              <a:rPr lang="en-GB" sz="3200" b="1" u="sng" dirty="0">
                <a:solidFill>
                  <a:srgbClr val="FF0000"/>
                </a:solidFill>
              </a:rPr>
              <a:t>GCSE Paper 2 </a:t>
            </a:r>
          </a:p>
          <a:p>
            <a:pPr algn="ctr"/>
            <a:r>
              <a:rPr lang="en-GB" sz="3200" b="1" u="sng" dirty="0">
                <a:solidFill>
                  <a:srgbClr val="FF0000"/>
                </a:solidFill>
              </a:rPr>
              <a:t>Judaism - D Question</a:t>
            </a:r>
          </a:p>
          <a:p>
            <a:pPr algn="ctr"/>
            <a:endParaRPr lang="en-GB" b="1" u="sng" dirty="0">
              <a:solidFill>
                <a:srgbClr val="FF0000"/>
              </a:solidFill>
            </a:endParaRPr>
          </a:p>
          <a:p>
            <a:pPr algn="ctr"/>
            <a:r>
              <a:rPr lang="en-GB" sz="3200" dirty="0">
                <a:solidFill>
                  <a:schemeClr val="bg1"/>
                </a:solidFill>
              </a:rPr>
              <a:t>Student has built up sound logical chains. </a:t>
            </a:r>
          </a:p>
          <a:p>
            <a:pPr algn="ctr"/>
            <a:endParaRPr lang="en-GB" sz="3200" dirty="0">
              <a:solidFill>
                <a:schemeClr val="bg1"/>
              </a:solidFill>
            </a:endParaRPr>
          </a:p>
          <a:p>
            <a:pPr algn="ctr"/>
            <a:r>
              <a:rPr lang="en-GB" sz="3200" dirty="0">
                <a:solidFill>
                  <a:schemeClr val="bg1"/>
                </a:solidFill>
              </a:rPr>
              <a:t>Excellent use of SOWAs.</a:t>
            </a:r>
          </a:p>
          <a:p>
            <a:pPr marL="457200" indent="-457200" algn="ctr">
              <a:buFont typeface="Arial" panose="020B0604020202020204" pitchFamily="34" charset="0"/>
              <a:buChar char="•"/>
            </a:pPr>
            <a:endParaRPr lang="en-GB" sz="3200" dirty="0">
              <a:solidFill>
                <a:schemeClr val="bg1"/>
              </a:solidFill>
            </a:endParaRPr>
          </a:p>
          <a:p>
            <a:pPr algn="ctr"/>
            <a:r>
              <a:rPr lang="en-GB" sz="3200" dirty="0">
                <a:solidFill>
                  <a:schemeClr val="bg1"/>
                </a:solidFill>
              </a:rPr>
              <a:t>Student has evaluated how strong the argument she has presented is.</a:t>
            </a:r>
          </a:p>
          <a:p>
            <a:pPr algn="ctr"/>
            <a:endParaRPr lang="en-GB" sz="3200" b="1" u="sng" dirty="0">
              <a:solidFill>
                <a:srgbClr val="FF0000"/>
              </a:solidFill>
            </a:endParaRPr>
          </a:p>
        </p:txBody>
      </p:sp>
      <p:cxnSp>
        <p:nvCxnSpPr>
          <p:cNvPr id="14" name="Straight Arrow Connector 13">
            <a:extLst>
              <a:ext uri="{FF2B5EF4-FFF2-40B4-BE49-F238E27FC236}">
                <a16:creationId xmlns:a16="http://schemas.microsoft.com/office/drawing/2014/main" id="{97892482-949C-4BE6-8895-18A2D0B29E07}"/>
              </a:ext>
            </a:extLst>
          </p:cNvPr>
          <p:cNvCxnSpPr>
            <a:cxnSpLocks/>
          </p:cNvCxnSpPr>
          <p:nvPr/>
        </p:nvCxnSpPr>
        <p:spPr>
          <a:xfrm flipH="1" flipV="1">
            <a:off x="5157065" y="2082034"/>
            <a:ext cx="2286000" cy="1785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C4B148C6-E915-4BD1-BF55-34C82F2874F5}"/>
              </a:ext>
            </a:extLst>
          </p:cNvPr>
          <p:cNvCxnSpPr>
            <a:cxnSpLocks/>
          </p:cNvCxnSpPr>
          <p:nvPr/>
        </p:nvCxnSpPr>
        <p:spPr>
          <a:xfrm flipH="1" flipV="1">
            <a:off x="4972050" y="3286125"/>
            <a:ext cx="2200276" cy="25518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578C606E-3F02-4807-B423-5ADA890CEC16}"/>
              </a:ext>
            </a:extLst>
          </p:cNvPr>
          <p:cNvCxnSpPr>
            <a:cxnSpLocks/>
          </p:cNvCxnSpPr>
          <p:nvPr/>
        </p:nvCxnSpPr>
        <p:spPr>
          <a:xfrm flipH="1" flipV="1">
            <a:off x="6417259" y="4597441"/>
            <a:ext cx="1025807" cy="14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9E80A27A-922E-47CB-89B5-D997C8F03133}"/>
              </a:ext>
            </a:extLst>
          </p:cNvPr>
          <p:cNvSpPr/>
          <p:nvPr/>
        </p:nvSpPr>
        <p:spPr>
          <a:xfrm>
            <a:off x="5248275" y="609600"/>
            <a:ext cx="926672" cy="416302"/>
          </a:xfrm>
          <a:prstGeom prst="rect">
            <a:avLst/>
          </a:prstGeom>
          <a:solidFill>
            <a:srgbClr val="D1D0CB"/>
          </a:solidFill>
          <a:ln>
            <a:solidFill>
              <a:srgbClr val="CBCC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26864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B2565-CBAD-492B-A304-199BF38A9CD8}"/>
              </a:ext>
            </a:extLst>
          </p:cNvPr>
          <p:cNvSpPr>
            <a:spLocks noGrp="1"/>
          </p:cNvSpPr>
          <p:nvPr>
            <p:ph type="title"/>
          </p:nvPr>
        </p:nvSpPr>
        <p:spPr>
          <a:xfrm>
            <a:off x="667103" y="336331"/>
            <a:ext cx="10847142" cy="1326321"/>
          </a:xfrm>
        </p:spPr>
        <p:txBody>
          <a:bodyPr>
            <a:normAutofit/>
          </a:bodyPr>
          <a:lstStyle/>
          <a:p>
            <a:pPr algn="ctr"/>
            <a:r>
              <a:rPr lang="en-GB" sz="6000" dirty="0">
                <a:solidFill>
                  <a:srgbClr val="FF0000"/>
                </a:solidFill>
                <a:highlight>
                  <a:srgbClr val="FFFF00"/>
                </a:highlight>
              </a:rPr>
              <a:t>Welcome to the RE Department! </a:t>
            </a:r>
          </a:p>
        </p:txBody>
      </p:sp>
      <p:pic>
        <p:nvPicPr>
          <p:cNvPr id="8" name="Picture 7">
            <a:extLst>
              <a:ext uri="{FF2B5EF4-FFF2-40B4-BE49-F238E27FC236}">
                <a16:creationId xmlns:a16="http://schemas.microsoft.com/office/drawing/2014/main" id="{028DC75E-2B73-4A65-920F-4BBF5E012B97}"/>
              </a:ext>
            </a:extLst>
          </p:cNvPr>
          <p:cNvPicPr>
            <a:picLocks noChangeAspect="1"/>
          </p:cNvPicPr>
          <p:nvPr/>
        </p:nvPicPr>
        <p:blipFill>
          <a:blip r:embed="rId2"/>
          <a:stretch>
            <a:fillRect/>
          </a:stretch>
        </p:blipFill>
        <p:spPr>
          <a:xfrm>
            <a:off x="1219200" y="2075544"/>
            <a:ext cx="3883706" cy="3883706"/>
          </a:xfrm>
          <a:prstGeom prst="rect">
            <a:avLst/>
          </a:prstGeom>
        </p:spPr>
      </p:pic>
      <p:pic>
        <p:nvPicPr>
          <p:cNvPr id="4" name="Picture 3">
            <a:extLst>
              <a:ext uri="{FF2B5EF4-FFF2-40B4-BE49-F238E27FC236}">
                <a16:creationId xmlns:a16="http://schemas.microsoft.com/office/drawing/2014/main" id="{F4E1429E-7F57-403B-89D9-11B1E5790D5F}"/>
              </a:ext>
            </a:extLst>
          </p:cNvPr>
          <p:cNvPicPr>
            <a:picLocks noChangeAspect="1"/>
          </p:cNvPicPr>
          <p:nvPr/>
        </p:nvPicPr>
        <p:blipFill>
          <a:blip r:embed="rId3"/>
          <a:stretch>
            <a:fillRect/>
          </a:stretch>
        </p:blipFill>
        <p:spPr>
          <a:xfrm>
            <a:off x="5242691" y="2075543"/>
            <a:ext cx="6667500" cy="3883705"/>
          </a:xfrm>
          <a:prstGeom prst="rect">
            <a:avLst/>
          </a:prstGeom>
        </p:spPr>
      </p:pic>
    </p:spTree>
    <p:extLst>
      <p:ext uri="{BB962C8B-B14F-4D97-AF65-F5344CB8AC3E}">
        <p14:creationId xmlns:p14="http://schemas.microsoft.com/office/powerpoint/2010/main" val="2355458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6505903" y="246222"/>
            <a:ext cx="4729655" cy="1077218"/>
          </a:xfrm>
          <a:prstGeom prst="rect">
            <a:avLst/>
          </a:prstGeom>
          <a:noFill/>
        </p:spPr>
        <p:txBody>
          <a:bodyPr wrap="square" rtlCol="0">
            <a:spAutoFit/>
          </a:bodyPr>
          <a:lstStyle/>
          <a:p>
            <a:pPr algn="ctr"/>
            <a:r>
              <a:rPr lang="en-GB" sz="3200" b="1" u="sng" dirty="0">
                <a:solidFill>
                  <a:srgbClr val="FF0000"/>
                </a:solidFill>
              </a:rPr>
              <a:t>KS3</a:t>
            </a:r>
          </a:p>
          <a:p>
            <a:pPr algn="ctr"/>
            <a:endParaRPr lang="en-GB" sz="3200" b="1" u="sng" dirty="0">
              <a:solidFill>
                <a:srgbClr val="FF0000"/>
              </a:solidFill>
            </a:endParaRPr>
          </a:p>
        </p:txBody>
      </p:sp>
      <p:pic>
        <p:nvPicPr>
          <p:cNvPr id="8" name="Picture 7">
            <a:extLst>
              <a:ext uri="{FF2B5EF4-FFF2-40B4-BE49-F238E27FC236}">
                <a16:creationId xmlns:a16="http://schemas.microsoft.com/office/drawing/2014/main" id="{38E9274E-93B2-49B3-9F37-AA9F71D37F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71" y="685028"/>
            <a:ext cx="926672" cy="4413887"/>
          </a:xfrm>
          <a:prstGeom prst="rect">
            <a:avLst/>
          </a:prstGeom>
        </p:spPr>
      </p:pic>
      <p:pic>
        <p:nvPicPr>
          <p:cNvPr id="4" name="Picture 3">
            <a:extLst>
              <a:ext uri="{FF2B5EF4-FFF2-40B4-BE49-F238E27FC236}">
                <a16:creationId xmlns:a16="http://schemas.microsoft.com/office/drawing/2014/main" id="{44351F7B-6A4D-47E6-8735-7903F556141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7485836" y="78383"/>
            <a:ext cx="3182977" cy="4629154"/>
          </a:xfrm>
          <a:prstGeom prst="rect">
            <a:avLst/>
          </a:prstGeom>
        </p:spPr>
      </p:pic>
      <p:pic>
        <p:nvPicPr>
          <p:cNvPr id="7" name="Picture 6">
            <a:extLst>
              <a:ext uri="{FF2B5EF4-FFF2-40B4-BE49-F238E27FC236}">
                <a16:creationId xmlns:a16="http://schemas.microsoft.com/office/drawing/2014/main" id="{71150267-0496-4DB8-B096-DD2083B5DEBD}"/>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5400000">
            <a:off x="800769" y="925118"/>
            <a:ext cx="6295897" cy="4938106"/>
          </a:xfrm>
          <a:prstGeom prst="rect">
            <a:avLst/>
          </a:prstGeom>
        </p:spPr>
      </p:pic>
      <p:pic>
        <p:nvPicPr>
          <p:cNvPr id="11" name="Picture 10">
            <a:extLst>
              <a:ext uri="{FF2B5EF4-FFF2-40B4-BE49-F238E27FC236}">
                <a16:creationId xmlns:a16="http://schemas.microsoft.com/office/drawing/2014/main" id="{C0DAB8C0-9A56-4A74-B09D-9EE158FDEC74}"/>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992742" y="3984449"/>
            <a:ext cx="4021629" cy="2867025"/>
          </a:xfrm>
          <a:prstGeom prst="rect">
            <a:avLst/>
          </a:prstGeom>
        </p:spPr>
      </p:pic>
      <p:sp>
        <p:nvSpPr>
          <p:cNvPr id="12" name="Rectangle 11">
            <a:extLst>
              <a:ext uri="{FF2B5EF4-FFF2-40B4-BE49-F238E27FC236}">
                <a16:creationId xmlns:a16="http://schemas.microsoft.com/office/drawing/2014/main" id="{0FE9AA86-20FB-466D-A562-C0BA90AA3BF9}"/>
              </a:ext>
            </a:extLst>
          </p:cNvPr>
          <p:cNvSpPr/>
          <p:nvPr/>
        </p:nvSpPr>
        <p:spPr>
          <a:xfrm rot="21299522">
            <a:off x="9277350" y="2219325"/>
            <a:ext cx="1314450" cy="209550"/>
          </a:xfrm>
          <a:prstGeom prst="rect">
            <a:avLst/>
          </a:prstGeom>
          <a:solidFill>
            <a:srgbClr val="D9DAD5"/>
          </a:solidFill>
          <a:ln>
            <a:solidFill>
              <a:srgbClr val="D9DA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6451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124691" y="161179"/>
            <a:ext cx="11666483" cy="1261884"/>
          </a:xfrm>
          <a:prstGeom prst="rect">
            <a:avLst/>
          </a:prstGeom>
          <a:noFill/>
        </p:spPr>
        <p:txBody>
          <a:bodyPr wrap="square" rtlCol="0">
            <a:spAutoFit/>
          </a:bodyPr>
          <a:lstStyle/>
          <a:p>
            <a:pPr algn="ctr"/>
            <a:r>
              <a:rPr lang="en-GB" sz="4400" b="1" u="sng" dirty="0">
                <a:solidFill>
                  <a:srgbClr val="FF0000"/>
                </a:solidFill>
                <a:highlight>
                  <a:srgbClr val="FFFF00"/>
                </a:highlight>
              </a:rPr>
              <a:t>What do I like about KS3 RE?</a:t>
            </a:r>
          </a:p>
          <a:p>
            <a:pPr algn="ctr"/>
            <a:endParaRPr lang="en-GB" sz="3200" b="1" u="sng" dirty="0">
              <a:solidFill>
                <a:srgbClr val="FF0000"/>
              </a:solidFill>
            </a:endParaRPr>
          </a:p>
        </p:txBody>
      </p:sp>
      <p:sp>
        <p:nvSpPr>
          <p:cNvPr id="7" name="TextBox 6">
            <a:extLst>
              <a:ext uri="{FF2B5EF4-FFF2-40B4-BE49-F238E27FC236}">
                <a16:creationId xmlns:a16="http://schemas.microsoft.com/office/drawing/2014/main" id="{2D621874-7AE6-451E-962E-54B180D63C1F}"/>
              </a:ext>
            </a:extLst>
          </p:cNvPr>
          <p:cNvSpPr txBox="1"/>
          <p:nvPr/>
        </p:nvSpPr>
        <p:spPr>
          <a:xfrm>
            <a:off x="-349694" y="3486020"/>
            <a:ext cx="3113343" cy="523220"/>
          </a:xfrm>
          <a:prstGeom prst="rect">
            <a:avLst/>
          </a:prstGeom>
          <a:noFill/>
        </p:spPr>
        <p:txBody>
          <a:bodyPr wrap="square" rtlCol="0">
            <a:spAutoFit/>
          </a:bodyPr>
          <a:lstStyle/>
          <a:p>
            <a:pPr algn="ctr"/>
            <a:r>
              <a:rPr lang="en-GB" sz="2800" dirty="0">
                <a:solidFill>
                  <a:srgbClr val="FF0000"/>
                </a:solidFill>
              </a:rPr>
              <a:t>Olivia M - Y8</a:t>
            </a:r>
            <a:endParaRPr lang="en-GB" dirty="0">
              <a:solidFill>
                <a:srgbClr val="FF0000"/>
              </a:solidFill>
            </a:endParaRPr>
          </a:p>
        </p:txBody>
      </p:sp>
      <p:sp>
        <p:nvSpPr>
          <p:cNvPr id="2" name="Speech Bubble: Oval 1">
            <a:extLst>
              <a:ext uri="{FF2B5EF4-FFF2-40B4-BE49-F238E27FC236}">
                <a16:creationId xmlns:a16="http://schemas.microsoft.com/office/drawing/2014/main" id="{EADD5DB2-2D82-4F20-AECB-CC2D02FB3E24}"/>
              </a:ext>
            </a:extLst>
          </p:cNvPr>
          <p:cNvSpPr/>
          <p:nvPr/>
        </p:nvSpPr>
        <p:spPr>
          <a:xfrm>
            <a:off x="571066" y="1019832"/>
            <a:ext cx="3434789" cy="2100593"/>
          </a:xfrm>
          <a:prstGeom prst="wedgeEllipseCallout">
            <a:avLst>
              <a:gd name="adj1" fmla="val -36515"/>
              <a:gd name="adj2" fmla="val 6903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My favourite about RE is learning about other people’s beliefs. I also like learning about how Catholics lead their lives</a:t>
            </a:r>
          </a:p>
        </p:txBody>
      </p:sp>
      <p:sp>
        <p:nvSpPr>
          <p:cNvPr id="8" name="TextBox 7">
            <a:extLst>
              <a:ext uri="{FF2B5EF4-FFF2-40B4-BE49-F238E27FC236}">
                <a16:creationId xmlns:a16="http://schemas.microsoft.com/office/drawing/2014/main" id="{6F270A83-0325-4EF5-8559-86C0E522AFF3}"/>
              </a:ext>
            </a:extLst>
          </p:cNvPr>
          <p:cNvSpPr txBox="1"/>
          <p:nvPr/>
        </p:nvSpPr>
        <p:spPr>
          <a:xfrm>
            <a:off x="8711370" y="2858815"/>
            <a:ext cx="3113343" cy="523220"/>
          </a:xfrm>
          <a:prstGeom prst="rect">
            <a:avLst/>
          </a:prstGeom>
          <a:noFill/>
        </p:spPr>
        <p:txBody>
          <a:bodyPr wrap="square" rtlCol="0">
            <a:spAutoFit/>
          </a:bodyPr>
          <a:lstStyle/>
          <a:p>
            <a:pPr algn="ctr"/>
            <a:r>
              <a:rPr lang="en-GB" sz="2800" dirty="0">
                <a:solidFill>
                  <a:srgbClr val="FF0000"/>
                </a:solidFill>
              </a:rPr>
              <a:t>Lily – Y8</a:t>
            </a:r>
            <a:endParaRPr lang="en-GB" dirty="0">
              <a:solidFill>
                <a:srgbClr val="FF0000"/>
              </a:solidFill>
            </a:endParaRPr>
          </a:p>
        </p:txBody>
      </p:sp>
      <p:sp>
        <p:nvSpPr>
          <p:cNvPr id="11" name="TextBox 10">
            <a:extLst>
              <a:ext uri="{FF2B5EF4-FFF2-40B4-BE49-F238E27FC236}">
                <a16:creationId xmlns:a16="http://schemas.microsoft.com/office/drawing/2014/main" id="{C691EB1E-78AA-4E20-BC1F-AB38AD8E6509}"/>
              </a:ext>
            </a:extLst>
          </p:cNvPr>
          <p:cNvSpPr txBox="1"/>
          <p:nvPr/>
        </p:nvSpPr>
        <p:spPr>
          <a:xfrm>
            <a:off x="7877688" y="6164569"/>
            <a:ext cx="3113343" cy="523220"/>
          </a:xfrm>
          <a:prstGeom prst="rect">
            <a:avLst/>
          </a:prstGeom>
          <a:noFill/>
        </p:spPr>
        <p:txBody>
          <a:bodyPr wrap="square" rtlCol="0">
            <a:spAutoFit/>
          </a:bodyPr>
          <a:lstStyle/>
          <a:p>
            <a:pPr algn="ctr"/>
            <a:r>
              <a:rPr lang="en-GB" sz="2800" dirty="0">
                <a:solidFill>
                  <a:srgbClr val="FF0000"/>
                </a:solidFill>
              </a:rPr>
              <a:t>Ruby - Y8</a:t>
            </a:r>
            <a:endParaRPr lang="en-GB" dirty="0">
              <a:solidFill>
                <a:srgbClr val="FF0000"/>
              </a:solidFill>
            </a:endParaRPr>
          </a:p>
        </p:txBody>
      </p:sp>
      <p:sp>
        <p:nvSpPr>
          <p:cNvPr id="12" name="Speech Bubble: Oval 11">
            <a:extLst>
              <a:ext uri="{FF2B5EF4-FFF2-40B4-BE49-F238E27FC236}">
                <a16:creationId xmlns:a16="http://schemas.microsoft.com/office/drawing/2014/main" id="{63EB074C-79C7-4A7C-B8CD-8604C0251E48}"/>
              </a:ext>
            </a:extLst>
          </p:cNvPr>
          <p:cNvSpPr/>
          <p:nvPr/>
        </p:nvSpPr>
        <p:spPr>
          <a:xfrm>
            <a:off x="6172862" y="989844"/>
            <a:ext cx="2959331" cy="2005937"/>
          </a:xfrm>
          <a:prstGeom prst="wedgeEllipseCallout">
            <a:avLst>
              <a:gd name="adj1" fmla="val 58381"/>
              <a:gd name="adj2" fmla="val 59185"/>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I like learning about other people’s lives and how their faith effects them. </a:t>
            </a:r>
          </a:p>
        </p:txBody>
      </p:sp>
      <p:sp>
        <p:nvSpPr>
          <p:cNvPr id="13" name="TextBox 12">
            <a:extLst>
              <a:ext uri="{FF2B5EF4-FFF2-40B4-BE49-F238E27FC236}">
                <a16:creationId xmlns:a16="http://schemas.microsoft.com/office/drawing/2014/main" id="{AED03E81-5CED-48DC-8403-99B948DD3DEA}"/>
              </a:ext>
            </a:extLst>
          </p:cNvPr>
          <p:cNvSpPr txBox="1"/>
          <p:nvPr/>
        </p:nvSpPr>
        <p:spPr>
          <a:xfrm>
            <a:off x="3151387" y="5866846"/>
            <a:ext cx="2417199" cy="523220"/>
          </a:xfrm>
          <a:prstGeom prst="rect">
            <a:avLst/>
          </a:prstGeom>
          <a:noFill/>
        </p:spPr>
        <p:txBody>
          <a:bodyPr wrap="square" rtlCol="0">
            <a:spAutoFit/>
          </a:bodyPr>
          <a:lstStyle/>
          <a:p>
            <a:pPr algn="ctr"/>
            <a:r>
              <a:rPr lang="en-GB" sz="2800" dirty="0">
                <a:solidFill>
                  <a:srgbClr val="FF0000"/>
                </a:solidFill>
              </a:rPr>
              <a:t>Olivia J– Y8</a:t>
            </a:r>
            <a:endParaRPr lang="en-GB" dirty="0">
              <a:solidFill>
                <a:srgbClr val="FF0000"/>
              </a:solidFill>
            </a:endParaRPr>
          </a:p>
        </p:txBody>
      </p:sp>
      <p:sp>
        <p:nvSpPr>
          <p:cNvPr id="14" name="Speech Bubble: Oval 13">
            <a:extLst>
              <a:ext uri="{FF2B5EF4-FFF2-40B4-BE49-F238E27FC236}">
                <a16:creationId xmlns:a16="http://schemas.microsoft.com/office/drawing/2014/main" id="{F5173BC5-D629-4CF2-9117-293FBFC332AF}"/>
              </a:ext>
            </a:extLst>
          </p:cNvPr>
          <p:cNvSpPr/>
          <p:nvPr/>
        </p:nvSpPr>
        <p:spPr>
          <a:xfrm>
            <a:off x="2321999" y="3120425"/>
            <a:ext cx="3626856" cy="2302349"/>
          </a:xfrm>
          <a:prstGeom prst="wedgeEllipseCallout">
            <a:avLst>
              <a:gd name="adj1" fmla="val 7585"/>
              <a:gd name="adj2" fmla="val 74518"/>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My favourite thing about RE is learning about all of the different ways people worship God around the world, especially their festivals. </a:t>
            </a:r>
          </a:p>
        </p:txBody>
      </p:sp>
      <p:sp>
        <p:nvSpPr>
          <p:cNvPr id="17" name="Speech Bubble: Oval 16">
            <a:extLst>
              <a:ext uri="{FF2B5EF4-FFF2-40B4-BE49-F238E27FC236}">
                <a16:creationId xmlns:a16="http://schemas.microsoft.com/office/drawing/2014/main" id="{43C91FC3-5DC3-431B-885E-EFE8922DC0BD}"/>
              </a:ext>
            </a:extLst>
          </p:cNvPr>
          <p:cNvSpPr/>
          <p:nvPr/>
        </p:nvSpPr>
        <p:spPr>
          <a:xfrm>
            <a:off x="7273355" y="3824446"/>
            <a:ext cx="3626856" cy="1906904"/>
          </a:xfrm>
          <a:prstGeom prst="wedgeEllipseCallout">
            <a:avLst>
              <a:gd name="adj1" fmla="val 7585"/>
              <a:gd name="adj2" fmla="val 74518"/>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I enjoy RE. I have really enjoyed learning about Sophie Scholl and how braves she was.</a:t>
            </a:r>
          </a:p>
        </p:txBody>
      </p:sp>
    </p:spTree>
    <p:extLst>
      <p:ext uri="{BB962C8B-B14F-4D97-AF65-F5344CB8AC3E}">
        <p14:creationId xmlns:p14="http://schemas.microsoft.com/office/powerpoint/2010/main" val="34311540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84083" y="158492"/>
            <a:ext cx="11666483" cy="1261884"/>
          </a:xfrm>
          <a:prstGeom prst="rect">
            <a:avLst/>
          </a:prstGeom>
          <a:noFill/>
        </p:spPr>
        <p:txBody>
          <a:bodyPr wrap="square" rtlCol="0">
            <a:spAutoFit/>
          </a:bodyPr>
          <a:lstStyle/>
          <a:p>
            <a:pPr algn="ctr"/>
            <a:r>
              <a:rPr lang="en-GB" sz="4400" b="1" u="sng" dirty="0">
                <a:solidFill>
                  <a:srgbClr val="FF0000"/>
                </a:solidFill>
              </a:rPr>
              <a:t>Curriculum links - March</a:t>
            </a:r>
          </a:p>
          <a:p>
            <a:pPr algn="ctr"/>
            <a:endParaRPr lang="en-GB" sz="3200" b="1" u="sng" dirty="0">
              <a:solidFill>
                <a:srgbClr val="FF0000"/>
              </a:solidFill>
            </a:endParaRPr>
          </a:p>
        </p:txBody>
      </p:sp>
      <p:sp>
        <p:nvSpPr>
          <p:cNvPr id="5" name="TextBox 4">
            <a:extLst>
              <a:ext uri="{FF2B5EF4-FFF2-40B4-BE49-F238E27FC236}">
                <a16:creationId xmlns:a16="http://schemas.microsoft.com/office/drawing/2014/main" id="{B2238A97-C93E-46A5-893C-4804AB147CB3}"/>
              </a:ext>
            </a:extLst>
          </p:cNvPr>
          <p:cNvSpPr txBox="1"/>
          <p:nvPr/>
        </p:nvSpPr>
        <p:spPr>
          <a:xfrm>
            <a:off x="3530781" y="1021248"/>
            <a:ext cx="3962399" cy="2308324"/>
          </a:xfrm>
          <a:prstGeom prst="rect">
            <a:avLst/>
          </a:prstGeom>
          <a:noFill/>
        </p:spPr>
        <p:txBody>
          <a:bodyPr wrap="square" rtlCol="0">
            <a:spAutoFit/>
          </a:bodyPr>
          <a:lstStyle/>
          <a:p>
            <a:pPr algn="ctr"/>
            <a:r>
              <a:rPr lang="en-GB" sz="2400" dirty="0">
                <a:solidFill>
                  <a:schemeClr val="bg1"/>
                </a:solidFill>
              </a:rPr>
              <a:t>This year Lent begins on 5/3/25. Throughout Lent we journey together towards Easter. We study and reflect on the importance of Lent and Easter in KS3, KS4 and KS5</a:t>
            </a:r>
            <a:r>
              <a:rPr lang="en-GB" sz="2400" dirty="0"/>
              <a:t>.</a:t>
            </a:r>
          </a:p>
        </p:txBody>
      </p:sp>
      <p:sp>
        <p:nvSpPr>
          <p:cNvPr id="8" name="TextBox 7">
            <a:extLst>
              <a:ext uri="{FF2B5EF4-FFF2-40B4-BE49-F238E27FC236}">
                <a16:creationId xmlns:a16="http://schemas.microsoft.com/office/drawing/2014/main" id="{54DD3699-955F-47FE-964B-3E2AC3B01E71}"/>
              </a:ext>
            </a:extLst>
          </p:cNvPr>
          <p:cNvSpPr txBox="1"/>
          <p:nvPr/>
        </p:nvSpPr>
        <p:spPr>
          <a:xfrm>
            <a:off x="8145517" y="1107996"/>
            <a:ext cx="3962400" cy="2308324"/>
          </a:xfrm>
          <a:prstGeom prst="rect">
            <a:avLst/>
          </a:prstGeom>
          <a:noFill/>
        </p:spPr>
        <p:txBody>
          <a:bodyPr wrap="square" rtlCol="0">
            <a:spAutoFit/>
          </a:bodyPr>
          <a:lstStyle/>
          <a:p>
            <a:pPr algn="ctr"/>
            <a:r>
              <a:rPr lang="en-GB" sz="2400" dirty="0">
                <a:solidFill>
                  <a:schemeClr val="bg1"/>
                </a:solidFill>
              </a:rPr>
              <a:t>March the 25</a:t>
            </a:r>
            <a:r>
              <a:rPr lang="en-GB" sz="2400" baseline="30000" dirty="0">
                <a:solidFill>
                  <a:schemeClr val="bg1"/>
                </a:solidFill>
              </a:rPr>
              <a:t>th</a:t>
            </a:r>
            <a:r>
              <a:rPr lang="en-GB" sz="2400" dirty="0">
                <a:solidFill>
                  <a:schemeClr val="bg1"/>
                </a:solidFill>
              </a:rPr>
              <a:t> is the feast of the annunciation. This is where Mary was greeted by the Angel Gabriel and asked to be the Mother of God. We look at this scripture in KS3</a:t>
            </a:r>
            <a:endParaRPr lang="en-GB" sz="2400" dirty="0"/>
          </a:p>
        </p:txBody>
      </p:sp>
      <p:sp>
        <p:nvSpPr>
          <p:cNvPr id="10" name="TextBox 9">
            <a:extLst>
              <a:ext uri="{FF2B5EF4-FFF2-40B4-BE49-F238E27FC236}">
                <a16:creationId xmlns:a16="http://schemas.microsoft.com/office/drawing/2014/main" id="{1D7C3ED2-76A9-45C9-8694-5EB1AAC2C381}"/>
              </a:ext>
            </a:extLst>
          </p:cNvPr>
          <p:cNvSpPr txBox="1"/>
          <p:nvPr/>
        </p:nvSpPr>
        <p:spPr>
          <a:xfrm>
            <a:off x="3064165" y="4076498"/>
            <a:ext cx="3962400" cy="2308324"/>
          </a:xfrm>
          <a:prstGeom prst="rect">
            <a:avLst/>
          </a:prstGeom>
          <a:noFill/>
        </p:spPr>
        <p:txBody>
          <a:bodyPr wrap="square" rtlCol="0">
            <a:spAutoFit/>
          </a:bodyPr>
          <a:lstStyle/>
          <a:p>
            <a:pPr algn="ctr"/>
            <a:r>
              <a:rPr lang="en-GB" sz="2400" dirty="0">
                <a:solidFill>
                  <a:schemeClr val="bg1"/>
                </a:solidFill>
              </a:rPr>
              <a:t>The feast day of St Patrick is celebrated on March 17</a:t>
            </a:r>
            <a:r>
              <a:rPr lang="en-GB" sz="2400" baseline="30000" dirty="0">
                <a:solidFill>
                  <a:schemeClr val="bg1"/>
                </a:solidFill>
              </a:rPr>
              <a:t>th</a:t>
            </a:r>
            <a:r>
              <a:rPr lang="en-GB" sz="2400" dirty="0">
                <a:solidFill>
                  <a:schemeClr val="bg1"/>
                </a:solidFill>
              </a:rPr>
              <a:t>. When learning about the Trinity in KS3 and KS4, St Patrick’s use of the Shamrock is studied. </a:t>
            </a:r>
          </a:p>
        </p:txBody>
      </p:sp>
      <p:pic>
        <p:nvPicPr>
          <p:cNvPr id="7" name="Picture 6">
            <a:extLst>
              <a:ext uri="{FF2B5EF4-FFF2-40B4-BE49-F238E27FC236}">
                <a16:creationId xmlns:a16="http://schemas.microsoft.com/office/drawing/2014/main" id="{83AA28FD-BC0F-4F0A-B434-45DAF3A514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0207" y="1021248"/>
            <a:ext cx="3226675" cy="2191669"/>
          </a:xfrm>
          <a:prstGeom prst="rect">
            <a:avLst/>
          </a:prstGeom>
        </p:spPr>
      </p:pic>
      <p:pic>
        <p:nvPicPr>
          <p:cNvPr id="11" name="Picture 10">
            <a:extLst>
              <a:ext uri="{FF2B5EF4-FFF2-40B4-BE49-F238E27FC236}">
                <a16:creationId xmlns:a16="http://schemas.microsoft.com/office/drawing/2014/main" id="{D1B57B10-736D-491D-B911-03C47B49D4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0924" y="3964462"/>
            <a:ext cx="2185239" cy="2420360"/>
          </a:xfrm>
          <a:prstGeom prst="rect">
            <a:avLst/>
          </a:prstGeom>
        </p:spPr>
      </p:pic>
      <p:pic>
        <p:nvPicPr>
          <p:cNvPr id="12" name="Picture 11">
            <a:extLst>
              <a:ext uri="{FF2B5EF4-FFF2-40B4-BE49-F238E27FC236}">
                <a16:creationId xmlns:a16="http://schemas.microsoft.com/office/drawing/2014/main" id="{BA427D0B-C4FE-472E-BA5F-7396EC19A4D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02438" y="3546180"/>
            <a:ext cx="3348128" cy="3153328"/>
          </a:xfrm>
          <a:prstGeom prst="rect">
            <a:avLst/>
          </a:prstGeom>
        </p:spPr>
      </p:pic>
    </p:spTree>
    <p:extLst>
      <p:ext uri="{BB962C8B-B14F-4D97-AF65-F5344CB8AC3E}">
        <p14:creationId xmlns:p14="http://schemas.microsoft.com/office/powerpoint/2010/main" val="14029330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6505903" y="246222"/>
            <a:ext cx="4729655" cy="1077218"/>
          </a:xfrm>
          <a:prstGeom prst="rect">
            <a:avLst/>
          </a:prstGeom>
          <a:noFill/>
        </p:spPr>
        <p:txBody>
          <a:bodyPr wrap="square" rtlCol="0">
            <a:spAutoFit/>
          </a:bodyPr>
          <a:lstStyle/>
          <a:p>
            <a:pPr algn="ctr"/>
            <a:r>
              <a:rPr lang="en-GB" sz="3200" b="1" u="sng" dirty="0">
                <a:solidFill>
                  <a:srgbClr val="FF0000"/>
                </a:solidFill>
              </a:rPr>
              <a:t>KS3</a:t>
            </a:r>
          </a:p>
          <a:p>
            <a:pPr algn="ctr"/>
            <a:endParaRPr lang="en-GB" sz="3200" b="1" u="sng" dirty="0">
              <a:solidFill>
                <a:srgbClr val="FF0000"/>
              </a:solidFill>
            </a:endParaRPr>
          </a:p>
        </p:txBody>
      </p:sp>
      <p:pic>
        <p:nvPicPr>
          <p:cNvPr id="8" name="Picture 7">
            <a:extLst>
              <a:ext uri="{FF2B5EF4-FFF2-40B4-BE49-F238E27FC236}">
                <a16:creationId xmlns:a16="http://schemas.microsoft.com/office/drawing/2014/main" id="{38E9274E-93B2-49B3-9F37-AA9F71D37F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71" y="685028"/>
            <a:ext cx="926672" cy="4413887"/>
          </a:xfrm>
          <a:prstGeom prst="rect">
            <a:avLst/>
          </a:prstGeom>
        </p:spPr>
      </p:pic>
      <p:pic>
        <p:nvPicPr>
          <p:cNvPr id="3" name="Picture 2">
            <a:extLst>
              <a:ext uri="{FF2B5EF4-FFF2-40B4-BE49-F238E27FC236}">
                <a16:creationId xmlns:a16="http://schemas.microsoft.com/office/drawing/2014/main" id="{6FAC89E9-55DD-4E20-A4B0-ADF26695D39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69139" y="1388227"/>
            <a:ext cx="5792197" cy="2676698"/>
          </a:xfrm>
          <a:prstGeom prst="rect">
            <a:avLst/>
          </a:prstGeom>
        </p:spPr>
      </p:pic>
      <p:pic>
        <p:nvPicPr>
          <p:cNvPr id="6" name="Picture 5">
            <a:extLst>
              <a:ext uri="{FF2B5EF4-FFF2-40B4-BE49-F238E27FC236}">
                <a16:creationId xmlns:a16="http://schemas.microsoft.com/office/drawing/2014/main" id="{2081A3CF-92FA-4F09-8E86-5BA780CC3D6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98947" y="246222"/>
            <a:ext cx="4923916" cy="6462775"/>
          </a:xfrm>
          <a:prstGeom prst="rect">
            <a:avLst/>
          </a:prstGeom>
        </p:spPr>
      </p:pic>
    </p:spTree>
    <p:extLst>
      <p:ext uri="{BB962C8B-B14F-4D97-AF65-F5344CB8AC3E}">
        <p14:creationId xmlns:p14="http://schemas.microsoft.com/office/powerpoint/2010/main" val="3846915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124691" y="161179"/>
            <a:ext cx="11666483" cy="1261884"/>
          </a:xfrm>
          <a:prstGeom prst="rect">
            <a:avLst/>
          </a:prstGeom>
          <a:noFill/>
        </p:spPr>
        <p:txBody>
          <a:bodyPr wrap="square" rtlCol="0">
            <a:spAutoFit/>
          </a:bodyPr>
          <a:lstStyle/>
          <a:p>
            <a:pPr algn="ctr"/>
            <a:r>
              <a:rPr lang="en-GB" sz="4400" b="1" u="sng" dirty="0">
                <a:solidFill>
                  <a:srgbClr val="FF0000"/>
                </a:solidFill>
              </a:rPr>
              <a:t>What do I like about KS4 RE - Judaism?</a:t>
            </a:r>
          </a:p>
          <a:p>
            <a:pPr algn="ctr"/>
            <a:endParaRPr lang="en-GB" sz="3200" b="1" u="sng" dirty="0">
              <a:solidFill>
                <a:srgbClr val="FF0000"/>
              </a:solidFill>
            </a:endParaRPr>
          </a:p>
        </p:txBody>
      </p:sp>
      <p:sp>
        <p:nvSpPr>
          <p:cNvPr id="7" name="TextBox 6">
            <a:extLst>
              <a:ext uri="{FF2B5EF4-FFF2-40B4-BE49-F238E27FC236}">
                <a16:creationId xmlns:a16="http://schemas.microsoft.com/office/drawing/2014/main" id="{2D621874-7AE6-451E-962E-54B180D63C1F}"/>
              </a:ext>
            </a:extLst>
          </p:cNvPr>
          <p:cNvSpPr txBox="1"/>
          <p:nvPr/>
        </p:nvSpPr>
        <p:spPr>
          <a:xfrm>
            <a:off x="3860681" y="2660967"/>
            <a:ext cx="3113343" cy="523220"/>
          </a:xfrm>
          <a:prstGeom prst="rect">
            <a:avLst/>
          </a:prstGeom>
          <a:noFill/>
        </p:spPr>
        <p:txBody>
          <a:bodyPr wrap="square" rtlCol="0">
            <a:spAutoFit/>
          </a:bodyPr>
          <a:lstStyle/>
          <a:p>
            <a:pPr algn="ctr"/>
            <a:r>
              <a:rPr lang="en-GB" sz="2800" dirty="0">
                <a:solidFill>
                  <a:srgbClr val="FF0000"/>
                </a:solidFill>
              </a:rPr>
              <a:t>Issy – Y11</a:t>
            </a:r>
            <a:endParaRPr lang="en-GB" dirty="0">
              <a:solidFill>
                <a:srgbClr val="FF0000"/>
              </a:solidFill>
            </a:endParaRPr>
          </a:p>
        </p:txBody>
      </p:sp>
      <p:sp>
        <p:nvSpPr>
          <p:cNvPr id="2" name="Speech Bubble: Oval 1">
            <a:extLst>
              <a:ext uri="{FF2B5EF4-FFF2-40B4-BE49-F238E27FC236}">
                <a16:creationId xmlns:a16="http://schemas.microsoft.com/office/drawing/2014/main" id="{EADD5DB2-2D82-4F20-AECB-CC2D02FB3E24}"/>
              </a:ext>
            </a:extLst>
          </p:cNvPr>
          <p:cNvSpPr/>
          <p:nvPr/>
        </p:nvSpPr>
        <p:spPr>
          <a:xfrm>
            <a:off x="4921136" y="3500718"/>
            <a:ext cx="3691560" cy="2143624"/>
          </a:xfrm>
          <a:prstGeom prst="wedgeEllipseCallout">
            <a:avLst>
              <a:gd name="adj1" fmla="val -34714"/>
              <a:gd name="adj2" fmla="val -6707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It is intriguing to learn about how Jewish life is so different to Catholics. It is interesting to see their devotion to prayer.</a:t>
            </a:r>
          </a:p>
        </p:txBody>
      </p:sp>
      <p:sp>
        <p:nvSpPr>
          <p:cNvPr id="11" name="TextBox 10">
            <a:extLst>
              <a:ext uri="{FF2B5EF4-FFF2-40B4-BE49-F238E27FC236}">
                <a16:creationId xmlns:a16="http://schemas.microsoft.com/office/drawing/2014/main" id="{C691EB1E-78AA-4E20-BC1F-AB38AD8E6509}"/>
              </a:ext>
            </a:extLst>
          </p:cNvPr>
          <p:cNvSpPr txBox="1"/>
          <p:nvPr/>
        </p:nvSpPr>
        <p:spPr>
          <a:xfrm>
            <a:off x="9644483" y="2622036"/>
            <a:ext cx="3113343" cy="523220"/>
          </a:xfrm>
          <a:prstGeom prst="rect">
            <a:avLst/>
          </a:prstGeom>
          <a:noFill/>
        </p:spPr>
        <p:txBody>
          <a:bodyPr wrap="square" rtlCol="0">
            <a:spAutoFit/>
          </a:bodyPr>
          <a:lstStyle/>
          <a:p>
            <a:pPr algn="ctr"/>
            <a:r>
              <a:rPr lang="en-GB" sz="2800" dirty="0">
                <a:solidFill>
                  <a:srgbClr val="FF0000"/>
                </a:solidFill>
              </a:rPr>
              <a:t>Ava – Y11</a:t>
            </a:r>
            <a:endParaRPr lang="en-GB" dirty="0">
              <a:solidFill>
                <a:srgbClr val="FF0000"/>
              </a:solidFill>
            </a:endParaRPr>
          </a:p>
        </p:txBody>
      </p:sp>
      <p:sp>
        <p:nvSpPr>
          <p:cNvPr id="12" name="Speech Bubble: Oval 11">
            <a:extLst>
              <a:ext uri="{FF2B5EF4-FFF2-40B4-BE49-F238E27FC236}">
                <a16:creationId xmlns:a16="http://schemas.microsoft.com/office/drawing/2014/main" id="{63EB074C-79C7-4A7C-B8CD-8604C0251E48}"/>
              </a:ext>
            </a:extLst>
          </p:cNvPr>
          <p:cNvSpPr/>
          <p:nvPr/>
        </p:nvSpPr>
        <p:spPr>
          <a:xfrm>
            <a:off x="6201295" y="987585"/>
            <a:ext cx="3871605" cy="1779665"/>
          </a:xfrm>
          <a:prstGeom prst="wedgeEllipseCallout">
            <a:avLst>
              <a:gd name="adj1" fmla="val 58381"/>
              <a:gd name="adj2" fmla="val 59185"/>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I like learning about the rules that Jews follow, including Kosher food laws as it has a big impact on their life.</a:t>
            </a:r>
          </a:p>
        </p:txBody>
      </p:sp>
      <p:sp>
        <p:nvSpPr>
          <p:cNvPr id="13" name="TextBox 12">
            <a:extLst>
              <a:ext uri="{FF2B5EF4-FFF2-40B4-BE49-F238E27FC236}">
                <a16:creationId xmlns:a16="http://schemas.microsoft.com/office/drawing/2014/main" id="{AED03E81-5CED-48DC-8403-99B948DD3DEA}"/>
              </a:ext>
            </a:extLst>
          </p:cNvPr>
          <p:cNvSpPr txBox="1"/>
          <p:nvPr/>
        </p:nvSpPr>
        <p:spPr>
          <a:xfrm>
            <a:off x="6679835" y="6257985"/>
            <a:ext cx="2417199" cy="523220"/>
          </a:xfrm>
          <a:prstGeom prst="rect">
            <a:avLst/>
          </a:prstGeom>
          <a:noFill/>
        </p:spPr>
        <p:txBody>
          <a:bodyPr wrap="square" rtlCol="0">
            <a:spAutoFit/>
          </a:bodyPr>
          <a:lstStyle/>
          <a:p>
            <a:pPr algn="ctr"/>
            <a:r>
              <a:rPr lang="en-GB" sz="2800" dirty="0">
                <a:solidFill>
                  <a:srgbClr val="FF0000"/>
                </a:solidFill>
              </a:rPr>
              <a:t>Hetta – Y11</a:t>
            </a:r>
            <a:endParaRPr lang="en-GB" dirty="0">
              <a:solidFill>
                <a:srgbClr val="FF0000"/>
              </a:solidFill>
            </a:endParaRPr>
          </a:p>
        </p:txBody>
      </p:sp>
      <p:sp>
        <p:nvSpPr>
          <p:cNvPr id="14" name="Speech Bubble: Oval 13">
            <a:extLst>
              <a:ext uri="{FF2B5EF4-FFF2-40B4-BE49-F238E27FC236}">
                <a16:creationId xmlns:a16="http://schemas.microsoft.com/office/drawing/2014/main" id="{F5173BC5-D629-4CF2-9117-293FBFC332AF}"/>
              </a:ext>
            </a:extLst>
          </p:cNvPr>
          <p:cNvSpPr/>
          <p:nvPr/>
        </p:nvSpPr>
        <p:spPr>
          <a:xfrm>
            <a:off x="8753303" y="4020509"/>
            <a:ext cx="3281430" cy="2388604"/>
          </a:xfrm>
          <a:prstGeom prst="wedgeEllipseCallout">
            <a:avLst>
              <a:gd name="adj1" fmla="val -56251"/>
              <a:gd name="adj2" fmla="val 4911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My favourite topics have been learning about the covenants and the primacy of life because of the focus on history.</a:t>
            </a:r>
          </a:p>
        </p:txBody>
      </p:sp>
      <p:pic>
        <p:nvPicPr>
          <p:cNvPr id="2050" name="Picture 2" descr="Conservative Judaism - Wikipedia">
            <a:extLst>
              <a:ext uri="{FF2B5EF4-FFF2-40B4-BE49-F238E27FC236}">
                <a16:creationId xmlns:a16="http://schemas.microsoft.com/office/drawing/2014/main" id="{5007704E-5A74-431A-AE55-BD62C56E72B5}"/>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7364" y="1052354"/>
            <a:ext cx="4076203" cy="5434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1476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126124" y="199517"/>
            <a:ext cx="11666483" cy="1815882"/>
          </a:xfrm>
          <a:prstGeom prst="rect">
            <a:avLst/>
          </a:prstGeom>
          <a:noFill/>
        </p:spPr>
        <p:txBody>
          <a:bodyPr wrap="square" rtlCol="0">
            <a:spAutoFit/>
          </a:bodyPr>
          <a:lstStyle/>
          <a:p>
            <a:pPr algn="ctr"/>
            <a:r>
              <a:rPr lang="en-GB" sz="4400" b="1" u="sng" dirty="0">
                <a:solidFill>
                  <a:srgbClr val="FF0000"/>
                </a:solidFill>
              </a:rPr>
              <a:t>RE A-level </a:t>
            </a:r>
            <a:r>
              <a:rPr lang="en-GB" sz="8000" b="1" u="sng" dirty="0">
                <a:solidFill>
                  <a:srgbClr val="FF0000"/>
                </a:solidFill>
              </a:rPr>
              <a:t>BIG QUESTIONS </a:t>
            </a:r>
            <a:endParaRPr lang="en-GB" sz="4400" b="1" u="sng" dirty="0">
              <a:solidFill>
                <a:srgbClr val="FF0000"/>
              </a:solidFill>
            </a:endParaRPr>
          </a:p>
          <a:p>
            <a:pPr algn="ctr"/>
            <a:endParaRPr lang="en-GB" sz="3200" b="1" u="sng" dirty="0">
              <a:solidFill>
                <a:srgbClr val="FF0000"/>
              </a:solidFill>
            </a:endParaRPr>
          </a:p>
        </p:txBody>
      </p:sp>
      <p:sp>
        <p:nvSpPr>
          <p:cNvPr id="2" name="TextBox 1">
            <a:extLst>
              <a:ext uri="{FF2B5EF4-FFF2-40B4-BE49-F238E27FC236}">
                <a16:creationId xmlns:a16="http://schemas.microsoft.com/office/drawing/2014/main" id="{7CCB96C0-852E-45C3-ACE4-34B9208AC1F0}"/>
              </a:ext>
            </a:extLst>
          </p:cNvPr>
          <p:cNvSpPr txBox="1"/>
          <p:nvPr/>
        </p:nvSpPr>
        <p:spPr>
          <a:xfrm>
            <a:off x="262759" y="1570173"/>
            <a:ext cx="11666482" cy="923330"/>
          </a:xfrm>
          <a:prstGeom prst="rect">
            <a:avLst/>
          </a:prstGeom>
          <a:noFill/>
        </p:spPr>
        <p:txBody>
          <a:bodyPr wrap="square" rtlCol="0">
            <a:spAutoFit/>
          </a:bodyPr>
          <a:lstStyle/>
          <a:p>
            <a:pPr algn="ctr"/>
            <a:r>
              <a:rPr lang="en-GB" sz="5400" dirty="0">
                <a:highlight>
                  <a:srgbClr val="FFFF00"/>
                </a:highlight>
              </a:rPr>
              <a:t>What Caused the Universe?</a:t>
            </a:r>
          </a:p>
        </p:txBody>
      </p:sp>
      <p:pic>
        <p:nvPicPr>
          <p:cNvPr id="7" name="Picture 6">
            <a:extLst>
              <a:ext uri="{FF2B5EF4-FFF2-40B4-BE49-F238E27FC236}">
                <a16:creationId xmlns:a16="http://schemas.microsoft.com/office/drawing/2014/main" id="{6B36742A-FF8C-43AC-B0D4-CDC7443A6B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3624" y="2745751"/>
            <a:ext cx="6375426" cy="3697747"/>
          </a:xfrm>
          <a:prstGeom prst="rect">
            <a:avLst/>
          </a:prstGeom>
        </p:spPr>
      </p:pic>
    </p:spTree>
    <p:extLst>
      <p:ext uri="{BB962C8B-B14F-4D97-AF65-F5344CB8AC3E}">
        <p14:creationId xmlns:p14="http://schemas.microsoft.com/office/powerpoint/2010/main" val="28551928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124691" y="161179"/>
            <a:ext cx="11666483" cy="1261884"/>
          </a:xfrm>
          <a:prstGeom prst="rect">
            <a:avLst/>
          </a:prstGeom>
          <a:noFill/>
        </p:spPr>
        <p:txBody>
          <a:bodyPr wrap="square" rtlCol="0">
            <a:spAutoFit/>
          </a:bodyPr>
          <a:lstStyle/>
          <a:p>
            <a:pPr algn="ctr"/>
            <a:r>
              <a:rPr lang="en-GB" sz="4400" b="1" u="sng" dirty="0">
                <a:solidFill>
                  <a:srgbClr val="FF0000"/>
                </a:solidFill>
                <a:highlight>
                  <a:srgbClr val="FFFF00"/>
                </a:highlight>
              </a:rPr>
              <a:t>What do I like about CORE RE?</a:t>
            </a:r>
          </a:p>
          <a:p>
            <a:pPr algn="ctr"/>
            <a:endParaRPr lang="en-GB" sz="3200" b="1" u="sng" dirty="0">
              <a:solidFill>
                <a:srgbClr val="FF0000"/>
              </a:solidFill>
            </a:endParaRPr>
          </a:p>
        </p:txBody>
      </p:sp>
      <p:sp>
        <p:nvSpPr>
          <p:cNvPr id="7" name="TextBox 6">
            <a:extLst>
              <a:ext uri="{FF2B5EF4-FFF2-40B4-BE49-F238E27FC236}">
                <a16:creationId xmlns:a16="http://schemas.microsoft.com/office/drawing/2014/main" id="{2D621874-7AE6-451E-962E-54B180D63C1F}"/>
              </a:ext>
            </a:extLst>
          </p:cNvPr>
          <p:cNvSpPr txBox="1"/>
          <p:nvPr/>
        </p:nvSpPr>
        <p:spPr>
          <a:xfrm>
            <a:off x="124691" y="4799554"/>
            <a:ext cx="3113343" cy="1323439"/>
          </a:xfrm>
          <a:prstGeom prst="rect">
            <a:avLst/>
          </a:prstGeom>
          <a:noFill/>
        </p:spPr>
        <p:txBody>
          <a:bodyPr wrap="square" rtlCol="0">
            <a:spAutoFit/>
          </a:bodyPr>
          <a:lstStyle/>
          <a:p>
            <a:pPr algn="ctr"/>
            <a:r>
              <a:rPr lang="en-GB" sz="4000" dirty="0">
                <a:solidFill>
                  <a:srgbClr val="FF0000"/>
                </a:solidFill>
                <a:highlight>
                  <a:srgbClr val="FFFF00"/>
                </a:highlight>
              </a:rPr>
              <a:t>Susana</a:t>
            </a:r>
          </a:p>
          <a:p>
            <a:pPr algn="ctr"/>
            <a:r>
              <a:rPr lang="en-GB" sz="4000" dirty="0">
                <a:solidFill>
                  <a:srgbClr val="FF0000"/>
                </a:solidFill>
                <a:highlight>
                  <a:srgbClr val="FFFF00"/>
                </a:highlight>
              </a:rPr>
              <a:t>Y13</a:t>
            </a:r>
            <a:endParaRPr lang="en-GB" sz="2800" dirty="0">
              <a:solidFill>
                <a:srgbClr val="FF0000"/>
              </a:solidFill>
              <a:highlight>
                <a:srgbClr val="FFFF00"/>
              </a:highlight>
            </a:endParaRPr>
          </a:p>
        </p:txBody>
      </p:sp>
      <p:sp>
        <p:nvSpPr>
          <p:cNvPr id="6" name="TextBox 5">
            <a:extLst>
              <a:ext uri="{FF2B5EF4-FFF2-40B4-BE49-F238E27FC236}">
                <a16:creationId xmlns:a16="http://schemas.microsoft.com/office/drawing/2014/main" id="{E83EB0B6-B4BD-43F4-815B-F1D9723990D7}"/>
              </a:ext>
            </a:extLst>
          </p:cNvPr>
          <p:cNvSpPr txBox="1"/>
          <p:nvPr/>
        </p:nvSpPr>
        <p:spPr>
          <a:xfrm>
            <a:off x="3413775" y="977462"/>
            <a:ext cx="8504956" cy="6124754"/>
          </a:xfrm>
          <a:prstGeom prst="rect">
            <a:avLst/>
          </a:prstGeom>
          <a:noFill/>
        </p:spPr>
        <p:txBody>
          <a:bodyPr wrap="square" rtlCol="0">
            <a:spAutoFit/>
          </a:bodyPr>
          <a:lstStyle/>
          <a:p>
            <a:pPr algn="ctr"/>
            <a:r>
              <a:rPr lang="en-GB" sz="2300" b="0" i="0" dirty="0">
                <a:solidFill>
                  <a:schemeClr val="bg1"/>
                </a:solidFill>
                <a:effectLst/>
                <a:latin typeface="UICTFontTextStyleBody"/>
              </a:rPr>
              <a:t>Core RE in Sixth form is really interesting. The curriculum was influenced by past pupils which makes it especially relevant and enjoyable for year 12 and 13 students.</a:t>
            </a:r>
          </a:p>
          <a:p>
            <a:pPr algn="ctr"/>
            <a:endParaRPr lang="en-GB" sz="2300" dirty="0">
              <a:solidFill>
                <a:schemeClr val="bg1"/>
              </a:solidFill>
              <a:latin typeface="UICTFontTextStyleBody"/>
            </a:endParaRPr>
          </a:p>
          <a:p>
            <a:pPr algn="ctr"/>
            <a:r>
              <a:rPr lang="en-GB" sz="2300" b="0" i="0" dirty="0">
                <a:solidFill>
                  <a:schemeClr val="bg1"/>
                </a:solidFill>
                <a:effectLst/>
                <a:latin typeface="UICTFontTextStyleBody"/>
              </a:rPr>
              <a:t> My favourite part was in year 12 when we learnt about cloning. This was something I had never really thought about but the lessons taught us about the ethical and social beliefs surrounding the cloning of animals and people. Throughout the year, we watch videos and films that link to the topics we are learning and engage in class discussions, allowing us to share opinions and hear from other students in our form group. </a:t>
            </a:r>
          </a:p>
          <a:p>
            <a:pPr algn="ctr"/>
            <a:endParaRPr lang="en-GB" sz="2300" dirty="0">
              <a:solidFill>
                <a:schemeClr val="bg1"/>
              </a:solidFill>
              <a:latin typeface="UICTFontTextStyleBody"/>
            </a:endParaRPr>
          </a:p>
          <a:p>
            <a:pPr algn="ctr"/>
            <a:r>
              <a:rPr lang="en-GB" sz="2300" b="0" i="0" dirty="0">
                <a:solidFill>
                  <a:schemeClr val="bg1"/>
                </a:solidFill>
                <a:effectLst/>
                <a:latin typeface="UICTFontTextStyleBody"/>
              </a:rPr>
              <a:t>The lesson itself provides a time for pupils to learn aside from their A Level subjects. This makes them helpful as it means students can set aside their stresses and worries about exams for an hour each week and think about</a:t>
            </a:r>
            <a:r>
              <a:rPr lang="en-GB" sz="2300" b="0" i="0" dirty="0">
                <a:solidFill>
                  <a:schemeClr val="bg1"/>
                </a:solidFill>
                <a:effectLst/>
                <a:latin typeface="Segoe UI" panose="020B0502040204020203" pitchFamily="34" charset="0"/>
              </a:rPr>
              <a:t> </a:t>
            </a:r>
            <a:r>
              <a:rPr lang="en-GB" sz="2300" b="0" i="0" dirty="0">
                <a:solidFill>
                  <a:schemeClr val="bg1"/>
                </a:solidFill>
                <a:effectLst/>
                <a:latin typeface="UICTFontTextStyleBody"/>
              </a:rPr>
              <a:t>other aspects of life instead.</a:t>
            </a:r>
            <a:r>
              <a:rPr lang="en-GB" sz="2300" b="0" i="0" dirty="0">
                <a:solidFill>
                  <a:schemeClr val="bg1"/>
                </a:solidFill>
                <a:effectLst/>
                <a:latin typeface="Segoe UI" panose="020B0502040204020203" pitchFamily="34" charset="0"/>
              </a:rPr>
              <a:t> </a:t>
            </a:r>
            <a:br>
              <a:rPr lang="en-GB" sz="2400" dirty="0"/>
            </a:br>
            <a:endParaRPr lang="en-GB" sz="2400" dirty="0">
              <a:solidFill>
                <a:schemeClr val="bg1"/>
              </a:solidFill>
            </a:endParaRPr>
          </a:p>
        </p:txBody>
      </p:sp>
      <p:pic>
        <p:nvPicPr>
          <p:cNvPr id="2" name="Picture 1">
            <a:extLst>
              <a:ext uri="{FF2B5EF4-FFF2-40B4-BE49-F238E27FC236}">
                <a16:creationId xmlns:a16="http://schemas.microsoft.com/office/drawing/2014/main" id="{C7E68FAA-9E74-475E-86BB-1C5A2D9ED4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826" y="1338103"/>
            <a:ext cx="2736814" cy="3461451"/>
          </a:xfrm>
          <a:prstGeom prst="rect">
            <a:avLst/>
          </a:prstGeom>
        </p:spPr>
      </p:pic>
    </p:spTree>
    <p:extLst>
      <p:ext uri="{BB962C8B-B14F-4D97-AF65-F5344CB8AC3E}">
        <p14:creationId xmlns:p14="http://schemas.microsoft.com/office/powerpoint/2010/main" val="709195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3EC125-50A3-4ACF-BD4B-A9EE93165138}"/>
              </a:ext>
            </a:extLst>
          </p:cNvPr>
          <p:cNvSpPr txBox="1"/>
          <p:nvPr/>
        </p:nvSpPr>
        <p:spPr>
          <a:xfrm>
            <a:off x="6747641" y="1108070"/>
            <a:ext cx="4729655" cy="3046988"/>
          </a:xfrm>
          <a:prstGeom prst="rect">
            <a:avLst/>
          </a:prstGeom>
          <a:noFill/>
        </p:spPr>
        <p:txBody>
          <a:bodyPr wrap="square" rtlCol="0">
            <a:spAutoFit/>
          </a:bodyPr>
          <a:lstStyle/>
          <a:p>
            <a:pPr algn="ctr"/>
            <a:r>
              <a:rPr lang="en-GB" sz="3200" b="1" u="sng" dirty="0">
                <a:solidFill>
                  <a:srgbClr val="FF0000"/>
                </a:solidFill>
              </a:rPr>
              <a:t>KS3 - Literacy</a:t>
            </a:r>
          </a:p>
          <a:p>
            <a:pPr algn="ctr"/>
            <a:endParaRPr lang="en-GB" sz="3200" b="1" u="sng" dirty="0">
              <a:solidFill>
                <a:srgbClr val="FF0000"/>
              </a:solidFill>
            </a:endParaRPr>
          </a:p>
          <a:p>
            <a:pPr algn="ctr"/>
            <a:r>
              <a:rPr lang="en-GB" sz="3200" dirty="0">
                <a:solidFill>
                  <a:schemeClr val="bg1"/>
                </a:solidFill>
              </a:rPr>
              <a:t>Student has clearly learnt the key words for this topic. </a:t>
            </a:r>
          </a:p>
          <a:p>
            <a:pPr algn="ctr"/>
            <a:endParaRPr lang="en-GB" sz="3200" b="1" u="sng" dirty="0">
              <a:solidFill>
                <a:srgbClr val="FF0000"/>
              </a:solidFill>
            </a:endParaRPr>
          </a:p>
        </p:txBody>
      </p:sp>
      <p:pic>
        <p:nvPicPr>
          <p:cNvPr id="8" name="Picture 7">
            <a:extLst>
              <a:ext uri="{FF2B5EF4-FFF2-40B4-BE49-F238E27FC236}">
                <a16:creationId xmlns:a16="http://schemas.microsoft.com/office/drawing/2014/main" id="{38E9274E-93B2-49B3-9F37-AA9F71D37F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71" y="685028"/>
            <a:ext cx="926672" cy="4413887"/>
          </a:xfrm>
          <a:prstGeom prst="rect">
            <a:avLst/>
          </a:prstGeom>
        </p:spPr>
      </p:pic>
      <p:pic>
        <p:nvPicPr>
          <p:cNvPr id="3" name="Picture 2">
            <a:extLst>
              <a:ext uri="{FF2B5EF4-FFF2-40B4-BE49-F238E27FC236}">
                <a16:creationId xmlns:a16="http://schemas.microsoft.com/office/drawing/2014/main" id="{ED82F8A4-560E-4EED-9DF1-0ACDC007601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13657" y="219344"/>
            <a:ext cx="4729655" cy="6532488"/>
          </a:xfrm>
          <a:prstGeom prst="rect">
            <a:avLst/>
          </a:prstGeom>
        </p:spPr>
      </p:pic>
      <p:sp>
        <p:nvSpPr>
          <p:cNvPr id="6" name="Rectangle 5">
            <a:extLst>
              <a:ext uri="{FF2B5EF4-FFF2-40B4-BE49-F238E27FC236}">
                <a16:creationId xmlns:a16="http://schemas.microsoft.com/office/drawing/2014/main" id="{E5BC0481-1DB8-4861-AA04-D908CCB7F92B}"/>
              </a:ext>
            </a:extLst>
          </p:cNvPr>
          <p:cNvSpPr/>
          <p:nvPr/>
        </p:nvSpPr>
        <p:spPr>
          <a:xfrm>
            <a:off x="2709948" y="332509"/>
            <a:ext cx="1562793" cy="191192"/>
          </a:xfrm>
          <a:prstGeom prst="rect">
            <a:avLst/>
          </a:prstGeom>
          <a:solidFill>
            <a:srgbClr val="D9DAD5"/>
          </a:solidFill>
          <a:ln>
            <a:solidFill>
              <a:srgbClr val="D9DA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963603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932</TotalTime>
  <Words>910</Words>
  <Application>Microsoft Office PowerPoint</Application>
  <PresentationFormat>Widescreen</PresentationFormat>
  <Paragraphs>104</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__brandonGrotesque_d0e436</vt:lpstr>
      <vt:lpstr>Arial</vt:lpstr>
      <vt:lpstr>Calibri</vt:lpstr>
      <vt:lpstr>Calibri Light</vt:lpstr>
      <vt:lpstr>Segoe UI</vt:lpstr>
      <vt:lpstr>UICTFontTextStyleBody</vt:lpstr>
      <vt:lpstr>Office Theme</vt:lpstr>
      <vt:lpstr>Welcome to the RE Department! </vt:lpstr>
      <vt:lpstr>Studying RE at A-level might help you become…..  A counsellor!</vt:lpstr>
      <vt:lpstr>PowerPoint Presentation</vt:lpstr>
      <vt:lpstr>PowerPoint Presentation</vt:lpstr>
      <vt:lpstr>PowerPoint Presentation</vt:lpstr>
      <vt:lpstr>Welcome to the RE Department! </vt:lpstr>
      <vt:lpstr>PowerPoint Presentation</vt:lpstr>
      <vt:lpstr>PowerPoint Presentation</vt:lpstr>
      <vt:lpstr>PowerPoint Presentation</vt:lpstr>
      <vt:lpstr>PowerPoint Presentation</vt:lpstr>
      <vt:lpstr>Welcome to the RE Department!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 Sanson</dc:creator>
  <cp:lastModifiedBy>C Howell</cp:lastModifiedBy>
  <cp:revision>80</cp:revision>
  <dcterms:created xsi:type="dcterms:W3CDTF">2024-07-15T12:59:33Z</dcterms:created>
  <dcterms:modified xsi:type="dcterms:W3CDTF">2025-03-24T11:33:01Z</dcterms:modified>
</cp:coreProperties>
</file>