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4" r:id="rId1"/>
  </p:sldMasterIdLst>
  <p:sldIdLst>
    <p:sldId id="312" r:id="rId2"/>
    <p:sldId id="269" r:id="rId3"/>
    <p:sldId id="303" r:id="rId4"/>
    <p:sldId id="305" r:id="rId5"/>
    <p:sldId id="317" r:id="rId6"/>
    <p:sldId id="319" r:id="rId7"/>
    <p:sldId id="307" r:id="rId8"/>
    <p:sldId id="321" r:id="rId9"/>
    <p:sldId id="282" r:id="rId10"/>
    <p:sldId id="320"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60D4D"/>
    <a:srgbClr val="3B3059"/>
    <a:srgbClr val="002060"/>
    <a:srgbClr val="80008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86" d="100"/>
          <a:sy n="86" d="100"/>
        </p:scale>
        <p:origin x="33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12411056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40272408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18181379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2679E3-256C-4209-B5D6-6CF22B5BB14B}" type="datetimeFigureOut">
              <a:rPr lang="en-GB" smtClean="0"/>
              <a:t>07/03/2025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32394837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2679E3-256C-4209-B5D6-6CF22B5BB14B}" type="datetimeFigureOut">
              <a:rPr lang="en-GB" smtClean="0"/>
              <a:t>07/03/2025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15990533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29644979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15573442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3401063"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5" y="3129280"/>
            <a:ext cx="3401062"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1426901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2679E3-256C-4209-B5D6-6CF22B5BB14B}" type="datetimeFigureOut">
              <a:rPr lang="en-GB" smtClean="0"/>
              <a:t>07/03/2025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38803458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799"/>
            <a:ext cx="8825658" cy="3640667"/>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2679E3-256C-4209-B5D6-6CF22B5BB14B}" type="datetimeFigureOut">
              <a:rPr lang="en-GB" smtClean="0"/>
              <a:t>07/03/2025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1028412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66292328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0" y="1447800"/>
            <a:ext cx="7999315" cy="2323374"/>
          </a:xfrm>
        </p:spPr>
        <p:txBody>
          <a:bodyPr/>
          <a:lstStyle>
            <a:lvl1pPr>
              <a:defRPr sz="4800"/>
            </a:lvl1pPr>
          </a:lstStyle>
          <a:p>
            <a:r>
              <a:rPr lang="en-US"/>
              <a:t>Click to edit Master title style</a:t>
            </a:r>
            <a:endParaRPr lang="en-US" dirty="0"/>
          </a:p>
        </p:txBody>
      </p:sp>
      <p:sp>
        <p:nvSpPr>
          <p:cNvPr id="14" name="Text Placeholder 3"/>
          <p:cNvSpPr>
            <a:spLocks noGrp="1"/>
          </p:cNvSpPr>
          <p:nvPr>
            <p:ph type="body" sz="half" idx="13"/>
          </p:nvPr>
        </p:nvSpPr>
        <p:spPr>
          <a:xfrm>
            <a:off x="1930400" y="3771174"/>
            <a:ext cx="7279649" cy="342174"/>
          </a:xfrm>
        </p:spPr>
        <p:txBody>
          <a:bodyPr anchor="t">
            <a:normAutofit/>
          </a:bodyPr>
          <a:lstStyle>
            <a:lvl1pPr marL="0" indent="0">
              <a:buNone/>
              <a:defRPr lang="en-US" sz="1400" b="0" i="0" kern="1200" cap="small" dirty="0">
                <a:solidFill>
                  <a:schemeClr val="accent1">
                    <a:lumMod val="60000"/>
                    <a:lumOff val="4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
        <p:nvSpPr>
          <p:cNvPr id="11" name="TextBox 10"/>
          <p:cNvSpPr txBox="1"/>
          <p:nvPr/>
        </p:nvSpPr>
        <p:spPr>
          <a:xfrm>
            <a:off x="9330490" y="2613787"/>
            <a:ext cx="801912" cy="1969770"/>
          </a:xfrm>
          <a:prstGeom prst="rect">
            <a:avLst/>
          </a:prstGeom>
          <a:noFill/>
        </p:spPr>
        <p:txBody>
          <a:bodyPr wrap="square" rtlCol="0">
            <a:spAutoFit/>
          </a:bodyPr>
          <a:lstStyle/>
          <a:p>
            <a:pPr algn="r"/>
            <a:r>
              <a:rPr lang="en-US" sz="12200" b="0" i="0" dirty="0">
                <a:solidFill>
                  <a:schemeClr val="accent1">
                    <a:lumMod val="60000"/>
                    <a:lumOff val="40000"/>
                  </a:schemeClr>
                </a:solidFill>
                <a:latin typeface="Arial"/>
                <a:ea typeface="+mj-ea"/>
                <a:cs typeface="+mj-cs"/>
              </a:rPr>
              <a:t>”</a:t>
            </a:r>
          </a:p>
        </p:txBody>
      </p:sp>
    </p:spTree>
    <p:extLst>
      <p:ext uri="{BB962C8B-B14F-4D97-AF65-F5344CB8AC3E}">
        <p14:creationId xmlns:p14="http://schemas.microsoft.com/office/powerpoint/2010/main" val="36961609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59"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4480768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37273967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357816577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14477659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2679E3-256C-4209-B5D6-6CF22B5BB14B}" type="datetimeFigureOut">
              <a:rPr lang="en-GB" smtClean="0"/>
              <a:t>07/03/2025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202FE2-50B6-472B-9399-A3C6E842BF8A}" type="slidenum">
              <a:rPr lang="en-GB" smtClean="0"/>
              <a:t>‹#›</a:t>
            </a:fld>
            <a:endParaRPr lang="en-GB"/>
          </a:p>
        </p:txBody>
      </p:sp>
    </p:spTree>
    <p:extLst>
      <p:ext uri="{BB962C8B-B14F-4D97-AF65-F5344CB8AC3E}">
        <p14:creationId xmlns:p14="http://schemas.microsoft.com/office/powerpoint/2010/main" val="137923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02679E3-256C-4209-B5D6-6CF22B5BB14B}" type="datetimeFigureOut">
              <a:rPr lang="en-GB" smtClean="0"/>
              <a:t>07/03/2025</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02202FE2-50B6-472B-9399-A3C6E842BF8A}" type="slidenum">
              <a:rPr lang="en-GB" smtClean="0"/>
              <a:t>‹#›</a:t>
            </a:fld>
            <a:endParaRPr lang="en-GB"/>
          </a:p>
        </p:txBody>
      </p:sp>
    </p:spTree>
    <p:extLst>
      <p:ext uri="{BB962C8B-B14F-4D97-AF65-F5344CB8AC3E}">
        <p14:creationId xmlns:p14="http://schemas.microsoft.com/office/powerpoint/2010/main" val="1913507651"/>
      </p:ext>
    </p:extLst>
  </p:cSld>
  <p:clrMap bg1="dk1" tx1="lt1" bg2="dk2" tx2="lt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26" r:id="rId12"/>
    <p:sldLayoutId id="2147483727" r:id="rId13"/>
    <p:sldLayoutId id="2147483728" r:id="rId14"/>
    <p:sldLayoutId id="2147483729" r:id="rId15"/>
    <p:sldLayoutId id="2147483730" r:id="rId16"/>
    <p:sldLayoutId id="2147483731"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5pPr>
      <a:lvl6pPr marL="25146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accent1">
            <a:lumMod val="60000"/>
            <a:lumOff val="4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7.xml"/><Relationship Id="rId1" Type="http://schemas.openxmlformats.org/officeDocument/2006/relationships/video" Target="https://www.youtube.com/embed/7a0t0XUwkao?feature=oembe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slideLayout" Target="../slideLayouts/slideLayout7.xml"/><Relationship Id="rId1" Type="http://schemas.openxmlformats.org/officeDocument/2006/relationships/video" Target="https://www.youtube.com/embed/uNhqMsjk24U?feature=oembed" TargetMode="External"/></Relationships>
</file>

<file path=ppt/slides/_rels/slide6.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7.xml"/><Relationship Id="rId1" Type="http://schemas.openxmlformats.org/officeDocument/2006/relationships/video" Target="https://www.youtube.com/embed/jaTJF1AkwcA?feature=oembed" TargetMode="External"/><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image" Target="../media/image2.png"/><Relationship Id="rId7"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See the source image">
            <a:extLst>
              <a:ext uri="{FF2B5EF4-FFF2-40B4-BE49-F238E27FC236}">
                <a16:creationId xmlns:a16="http://schemas.microsoft.com/office/drawing/2014/main" id="{DFFFC120-51D1-ABA0-DA34-564FDF3D95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374" y="0"/>
            <a:ext cx="1197088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03F88843-B6DE-E573-030F-4861957F9A73}"/>
              </a:ext>
            </a:extLst>
          </p:cNvPr>
          <p:cNvSpPr txBox="1"/>
          <p:nvPr/>
        </p:nvSpPr>
        <p:spPr>
          <a:xfrm>
            <a:off x="587829" y="1942235"/>
            <a:ext cx="10842170" cy="4594078"/>
          </a:xfrm>
          <a:prstGeom prst="rect">
            <a:avLst/>
          </a:prstGeom>
          <a:solidFill>
            <a:srgbClr val="000000">
              <a:alpha val="45098"/>
            </a:srgbClr>
          </a:solidFill>
        </p:spPr>
        <p:txBody>
          <a:bodyPr wrap="square">
            <a:spAutoFit/>
          </a:bodyPr>
          <a:lstStyle/>
          <a:p>
            <a:pPr>
              <a:lnSpc>
                <a:spcPct val="90000"/>
              </a:lnSpc>
              <a:spcBef>
                <a:spcPts val="1000"/>
              </a:spcBef>
              <a:buClr>
                <a:schemeClr val="accent1">
                  <a:lumMod val="60000"/>
                  <a:lumOff val="40000"/>
                </a:schemeClr>
              </a:buClr>
              <a:buSzPct val="80000"/>
            </a:pPr>
            <a:r>
              <a:rPr lang="en-US" sz="1800" dirty="0">
                <a:effectLst/>
                <a:latin typeface="+mj-lt"/>
                <a:ea typeface="+mj-ea"/>
                <a:cs typeface="+mj-cs"/>
              </a:rPr>
              <a:t>At that time: Jesus, full of the Holy Spirit, returned from the Jordan and was led by the Spirit in the wilderness for forty days, being tempted by the devil. And he ate nothing during those days. And when they were over, he was hungry.</a:t>
            </a:r>
          </a:p>
          <a:p>
            <a:pPr>
              <a:lnSpc>
                <a:spcPct val="90000"/>
              </a:lnSpc>
              <a:spcBef>
                <a:spcPts val="1000"/>
              </a:spcBef>
              <a:buClr>
                <a:schemeClr val="accent1">
                  <a:lumMod val="60000"/>
                  <a:lumOff val="40000"/>
                </a:schemeClr>
              </a:buClr>
              <a:buSzPct val="80000"/>
            </a:pPr>
            <a:r>
              <a:rPr lang="en-US" sz="1800" dirty="0">
                <a:effectLst/>
                <a:latin typeface="+mj-lt"/>
                <a:ea typeface="+mj-ea"/>
                <a:cs typeface="+mj-cs"/>
              </a:rPr>
              <a:t>The devil said to him, ‘If you are the Son of God, command this stone to become bread.’ And Jesus answered him, ‘It is written, “Man shall not live by bread alone.” ’</a:t>
            </a:r>
          </a:p>
          <a:p>
            <a:pPr>
              <a:lnSpc>
                <a:spcPct val="90000"/>
              </a:lnSpc>
              <a:spcBef>
                <a:spcPts val="1000"/>
              </a:spcBef>
              <a:buClr>
                <a:schemeClr val="accent1">
                  <a:lumMod val="60000"/>
                  <a:lumOff val="40000"/>
                </a:schemeClr>
              </a:buClr>
              <a:buSzPct val="80000"/>
            </a:pPr>
            <a:r>
              <a:rPr lang="en-US" sz="1800" dirty="0">
                <a:effectLst/>
                <a:latin typeface="+mj-lt"/>
                <a:ea typeface="+mj-ea"/>
                <a:cs typeface="+mj-cs"/>
              </a:rPr>
              <a:t>And the devil took him up and showed him all the kingdoms of the world in a moment of time, and said to him, ‘To you I will give all this authority and their glory, for it has been delivered to me, and I give it to whom I will. If you, then, will worship me, it will all be yours.’ And Jesus answered him, ‘It is written, “You shall worship the Lord your God, and him only shall you serve.” ’</a:t>
            </a:r>
          </a:p>
          <a:p>
            <a:pPr>
              <a:lnSpc>
                <a:spcPct val="90000"/>
              </a:lnSpc>
              <a:spcBef>
                <a:spcPts val="1000"/>
              </a:spcBef>
              <a:buClr>
                <a:schemeClr val="accent1">
                  <a:lumMod val="60000"/>
                  <a:lumOff val="40000"/>
                </a:schemeClr>
              </a:buClr>
              <a:buSzPct val="80000"/>
            </a:pPr>
            <a:r>
              <a:rPr lang="en-US" sz="1800" dirty="0">
                <a:effectLst/>
                <a:latin typeface="+mj-lt"/>
                <a:ea typeface="+mj-ea"/>
                <a:cs typeface="+mj-cs"/>
              </a:rPr>
              <a:t>And he took him to Jerusalem and set him on the pinnacle of the temple and said to him, ‘If you are the Son of God, throw yourself down from here, for it is written, “He will command his angels concerning you, to guard you”, and “On their hands they will bear you up, lest you strike your foot against a stone.” ’ And Jesus answered him, ‘It is said, “You shall not put the Lord your God to the test.” ’</a:t>
            </a:r>
          </a:p>
          <a:p>
            <a:pPr>
              <a:lnSpc>
                <a:spcPct val="90000"/>
              </a:lnSpc>
              <a:spcBef>
                <a:spcPts val="1000"/>
              </a:spcBef>
              <a:buClr>
                <a:schemeClr val="accent1">
                  <a:lumMod val="60000"/>
                  <a:lumOff val="40000"/>
                </a:schemeClr>
              </a:buClr>
              <a:buSzPct val="80000"/>
            </a:pPr>
            <a:r>
              <a:rPr lang="en-US" sz="1800" dirty="0">
                <a:effectLst/>
                <a:latin typeface="+mj-lt"/>
                <a:ea typeface="+mj-ea"/>
                <a:cs typeface="+mj-cs"/>
              </a:rPr>
              <a:t>And when the devil had ended every temptation, he departed from him until an opportune time.</a:t>
            </a:r>
          </a:p>
        </p:txBody>
      </p:sp>
      <p:sp>
        <p:nvSpPr>
          <p:cNvPr id="5" name="TextBox 4">
            <a:extLst>
              <a:ext uri="{FF2B5EF4-FFF2-40B4-BE49-F238E27FC236}">
                <a16:creationId xmlns:a16="http://schemas.microsoft.com/office/drawing/2014/main" id="{B51E53E8-FAE6-1F3E-8C2A-13BE4BBEEBAD}"/>
              </a:ext>
            </a:extLst>
          </p:cNvPr>
          <p:cNvSpPr txBox="1"/>
          <p:nvPr/>
        </p:nvSpPr>
        <p:spPr>
          <a:xfrm>
            <a:off x="587830" y="194392"/>
            <a:ext cx="10635342" cy="1221873"/>
          </a:xfrm>
          <a:prstGeom prst="rect">
            <a:avLst/>
          </a:prstGeom>
          <a:solidFill>
            <a:schemeClr val="accent1"/>
          </a:solidFill>
        </p:spPr>
        <p:txBody>
          <a:bodyPr wrap="square">
            <a:spAutoFit/>
          </a:bodyPr>
          <a:lstStyle/>
          <a:p>
            <a:pPr>
              <a:lnSpc>
                <a:spcPct val="90000"/>
              </a:lnSpc>
              <a:spcBef>
                <a:spcPct val="0"/>
              </a:spcBef>
              <a:spcAft>
                <a:spcPts val="600"/>
              </a:spcAft>
            </a:pPr>
            <a:r>
              <a:rPr lang="en-US" sz="2800" dirty="0">
                <a:solidFill>
                  <a:schemeClr val="tx2"/>
                </a:solidFill>
                <a:latin typeface="+mj-lt"/>
                <a:ea typeface="+mj-ea"/>
                <a:cs typeface="+mj-cs"/>
              </a:rPr>
              <a:t>Monday 10</a:t>
            </a:r>
            <a:r>
              <a:rPr lang="en-US" sz="2800" baseline="30000" dirty="0">
                <a:solidFill>
                  <a:schemeClr val="tx2"/>
                </a:solidFill>
                <a:latin typeface="+mj-lt"/>
                <a:ea typeface="+mj-ea"/>
                <a:cs typeface="+mj-cs"/>
              </a:rPr>
              <a:t>th</a:t>
            </a:r>
            <a:r>
              <a:rPr lang="en-US" sz="2800" dirty="0">
                <a:solidFill>
                  <a:schemeClr val="tx2"/>
                </a:solidFill>
                <a:latin typeface="+mj-lt"/>
                <a:ea typeface="+mj-ea"/>
                <a:cs typeface="+mj-cs"/>
              </a:rPr>
              <a:t> March AM.</a:t>
            </a:r>
          </a:p>
          <a:p>
            <a:pPr>
              <a:lnSpc>
                <a:spcPct val="90000"/>
              </a:lnSpc>
              <a:spcBef>
                <a:spcPct val="0"/>
              </a:spcBef>
              <a:spcAft>
                <a:spcPts val="600"/>
              </a:spcAft>
            </a:pPr>
            <a:r>
              <a:rPr lang="en-US" sz="2400" dirty="0">
                <a:solidFill>
                  <a:schemeClr val="tx2"/>
                </a:solidFill>
                <a:latin typeface="+mj-lt"/>
                <a:ea typeface="+mj-ea"/>
                <a:cs typeface="+mj-cs"/>
              </a:rPr>
              <a:t>Yesterday was the 1</a:t>
            </a:r>
            <a:r>
              <a:rPr lang="en-US" sz="2400" baseline="30000" dirty="0">
                <a:solidFill>
                  <a:schemeClr val="tx2"/>
                </a:solidFill>
                <a:latin typeface="+mj-lt"/>
                <a:ea typeface="+mj-ea"/>
                <a:cs typeface="+mj-cs"/>
              </a:rPr>
              <a:t>st</a:t>
            </a:r>
            <a:r>
              <a:rPr lang="en-US" sz="2400" dirty="0">
                <a:solidFill>
                  <a:schemeClr val="tx2"/>
                </a:solidFill>
                <a:latin typeface="+mj-lt"/>
                <a:ea typeface="+mj-ea"/>
                <a:cs typeface="+mj-cs"/>
              </a:rPr>
              <a:t> Sunday of Lent. We start our week by reading Sunday’s gospel from Luke 4:1-13</a:t>
            </a:r>
          </a:p>
        </p:txBody>
      </p:sp>
    </p:spTree>
    <p:extLst>
      <p:ext uri="{BB962C8B-B14F-4D97-AF65-F5344CB8AC3E}">
        <p14:creationId xmlns:p14="http://schemas.microsoft.com/office/powerpoint/2010/main" val="26807934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4082143" y="80980"/>
            <a:ext cx="9252154" cy="1223983"/>
          </a:xfrm>
        </p:spPr>
        <p:txBody>
          <a:bodyPr>
            <a:normAutofit/>
          </a:bodyPr>
          <a:lstStyle/>
          <a:p>
            <a:r>
              <a:rPr lang="en-IE" sz="3200" dirty="0">
                <a:latin typeface="Ink Free" panose="03080402000500000000" pitchFamily="66" charset="0"/>
              </a:rPr>
              <a:t>The Season of Lent ~ Pray, Fast, Give</a:t>
            </a:r>
            <a:endParaRPr lang="en-GB" sz="3200" dirty="0"/>
          </a:p>
        </p:txBody>
      </p:sp>
      <p:sp>
        <p:nvSpPr>
          <p:cNvPr id="6" name="Content Placeholder 5"/>
          <p:cNvSpPr>
            <a:spLocks noGrp="1"/>
          </p:cNvSpPr>
          <p:nvPr>
            <p:ph idx="1"/>
          </p:nvPr>
        </p:nvSpPr>
        <p:spPr>
          <a:xfrm>
            <a:off x="295480" y="1123606"/>
            <a:ext cx="5441291" cy="5037707"/>
          </a:xfrm>
          <a:solidFill>
            <a:srgbClr val="002060"/>
          </a:solidFill>
        </p:spPr>
        <p:txBody>
          <a:bodyPr>
            <a:noAutofit/>
          </a:bodyPr>
          <a:lstStyle/>
          <a:p>
            <a:pPr marL="0" indent="0">
              <a:buNone/>
            </a:pPr>
            <a:r>
              <a:rPr lang="en-GB" b="0" i="0" dirty="0">
                <a:effectLst/>
              </a:rPr>
              <a:t>During the 40 days of Lent, we are called to turn away from sin and turn towards God</a:t>
            </a:r>
            <a:r>
              <a:rPr lang="en-GB" dirty="0"/>
              <a:t>. It is an opportunity for us to detach ourselves from worldly distractions and focus on what truly matters.</a:t>
            </a:r>
          </a:p>
          <a:p>
            <a:pPr marL="0" lvl="0" indent="0" defTabSz="914400">
              <a:lnSpc>
                <a:spcPct val="90000"/>
              </a:lnSpc>
              <a:spcBef>
                <a:spcPts val="0"/>
              </a:spcBef>
              <a:spcAft>
                <a:spcPts val="600"/>
              </a:spcAft>
              <a:buClrTx/>
              <a:buSzTx/>
              <a:buNone/>
            </a:pPr>
            <a:endParaRPr lang="en-GB" sz="1800" dirty="0">
              <a:ea typeface="+mn-ea"/>
              <a:cs typeface="+mn-cs"/>
            </a:endParaRPr>
          </a:p>
          <a:p>
            <a:pPr marL="0" lvl="0" indent="0" defTabSz="914400">
              <a:lnSpc>
                <a:spcPct val="90000"/>
              </a:lnSpc>
              <a:spcBef>
                <a:spcPts val="0"/>
              </a:spcBef>
              <a:spcAft>
                <a:spcPts val="600"/>
              </a:spcAft>
              <a:buClrTx/>
              <a:buSzTx/>
              <a:buNone/>
            </a:pPr>
            <a:r>
              <a:rPr lang="en-GB" dirty="0">
                <a:ea typeface="+mn-ea"/>
                <a:cs typeface="+mn-cs"/>
              </a:rPr>
              <a:t>There are three things which Christians are asked to do during Lent: to </a:t>
            </a:r>
            <a:r>
              <a:rPr lang="en-GB" b="1" dirty="0">
                <a:ea typeface="+mn-ea"/>
                <a:cs typeface="+mn-cs"/>
              </a:rPr>
              <a:t>pray, to fast and to give (almsgiving).</a:t>
            </a:r>
          </a:p>
        </p:txBody>
      </p:sp>
      <p:pic>
        <p:nvPicPr>
          <p:cNvPr id="3074" name="Picture 2" descr="A Meaningful Lent - The Catholic Community of St. Francis of Assisi">
            <a:extLst>
              <a:ext uri="{FF2B5EF4-FFF2-40B4-BE49-F238E27FC236}">
                <a16:creationId xmlns:a16="http://schemas.microsoft.com/office/drawing/2014/main" id="{C38B00F4-BB12-EC1A-70E1-5BE12FD816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r="2559" b="-2"/>
          <a:stretch/>
        </p:blipFill>
        <p:spPr bwMode="auto">
          <a:xfrm>
            <a:off x="6935693" y="895006"/>
            <a:ext cx="4173998" cy="3315468"/>
          </a:xfrm>
          <a:prstGeom prst="rect">
            <a:avLst/>
          </a:prstGeom>
          <a:noFill/>
          <a:effectLst>
            <a:outerShdw blurRad="50800" dist="38100" dir="5400000" algn="t" rotWithShape="0">
              <a:prstClr val="black">
                <a:alpha val="43000"/>
              </a:prstClr>
            </a:outerShdw>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70D8071E-88E5-BC2E-8EB4-D681FCE6DB72}"/>
              </a:ext>
            </a:extLst>
          </p:cNvPr>
          <p:cNvSpPr txBox="1"/>
          <p:nvPr/>
        </p:nvSpPr>
        <p:spPr>
          <a:xfrm>
            <a:off x="6634189" y="4572220"/>
            <a:ext cx="5224438" cy="1818959"/>
          </a:xfrm>
          <a:prstGeom prst="rect">
            <a:avLst/>
          </a:prstGeom>
          <a:solidFill>
            <a:schemeClr val="accent1"/>
          </a:solidFill>
        </p:spPr>
        <p:txBody>
          <a:bodyPr wrap="square">
            <a:spAutoFit/>
          </a:bodyPr>
          <a:lstStyle/>
          <a:p>
            <a:pPr marL="0" lvl="0" indent="0" algn="ctr" defTabSz="914400">
              <a:lnSpc>
                <a:spcPct val="90000"/>
              </a:lnSpc>
              <a:spcBef>
                <a:spcPts val="0"/>
              </a:spcBef>
              <a:spcAft>
                <a:spcPts val="600"/>
              </a:spcAft>
              <a:buClrTx/>
              <a:buSzTx/>
              <a:buNone/>
            </a:pPr>
            <a:r>
              <a:rPr lang="en-GB" sz="1800" dirty="0">
                <a:ea typeface="+mn-ea"/>
                <a:cs typeface="+mn-cs"/>
              </a:rPr>
              <a:t>Dear Lord, </a:t>
            </a:r>
          </a:p>
          <a:p>
            <a:pPr marL="0" lvl="0" indent="0" algn="ctr" defTabSz="914400">
              <a:lnSpc>
                <a:spcPct val="90000"/>
              </a:lnSpc>
              <a:spcBef>
                <a:spcPts val="0"/>
              </a:spcBef>
              <a:spcAft>
                <a:spcPts val="600"/>
              </a:spcAft>
              <a:buClrTx/>
              <a:buSzTx/>
              <a:buNone/>
            </a:pPr>
            <a:r>
              <a:rPr lang="en-GB" sz="1800" dirty="0">
                <a:ea typeface="+mn-ea"/>
                <a:cs typeface="+mn-cs"/>
              </a:rPr>
              <a:t>help us to remember that </a:t>
            </a:r>
            <a:r>
              <a:rPr lang="en-IE" sz="1800" dirty="0">
                <a:ea typeface="+mn-ea"/>
                <a:cs typeface="+mn-cs"/>
              </a:rPr>
              <a:t>the most important part of Lent is what happens in our hearts, </a:t>
            </a:r>
          </a:p>
          <a:p>
            <a:pPr marL="0" lvl="0" indent="0" algn="ctr" defTabSz="914400">
              <a:lnSpc>
                <a:spcPct val="90000"/>
              </a:lnSpc>
              <a:spcBef>
                <a:spcPts val="0"/>
              </a:spcBef>
              <a:spcAft>
                <a:spcPts val="600"/>
              </a:spcAft>
              <a:buClrTx/>
              <a:buSzTx/>
              <a:buNone/>
            </a:pPr>
            <a:r>
              <a:rPr lang="en-IE" sz="1800" dirty="0">
                <a:ea typeface="+mn-ea"/>
                <a:cs typeface="+mn-cs"/>
              </a:rPr>
              <a:t>in our relationship with you, and in our relationship with others &amp; all of creation.  </a:t>
            </a:r>
          </a:p>
          <a:p>
            <a:pPr marL="0" lvl="0" indent="0" algn="ctr" defTabSz="914400">
              <a:lnSpc>
                <a:spcPct val="90000"/>
              </a:lnSpc>
              <a:spcBef>
                <a:spcPts val="0"/>
              </a:spcBef>
              <a:spcAft>
                <a:spcPts val="600"/>
              </a:spcAft>
              <a:buClrTx/>
              <a:buSzTx/>
              <a:buNone/>
            </a:pPr>
            <a:r>
              <a:rPr lang="en-IE" dirty="0"/>
              <a:t>Amen</a:t>
            </a:r>
            <a:endParaRPr lang="en-GB" sz="1800" dirty="0">
              <a:ea typeface="+mn-ea"/>
              <a:cs typeface="+mn-cs"/>
            </a:endParaRPr>
          </a:p>
        </p:txBody>
      </p:sp>
      <p:sp>
        <p:nvSpPr>
          <p:cNvPr id="4" name="TextBox 3">
            <a:extLst>
              <a:ext uri="{FF2B5EF4-FFF2-40B4-BE49-F238E27FC236}">
                <a16:creationId xmlns:a16="http://schemas.microsoft.com/office/drawing/2014/main" id="{A2644FED-3828-CD40-E7E7-A4B007DBBD2A}"/>
              </a:ext>
            </a:extLst>
          </p:cNvPr>
          <p:cNvSpPr txBox="1"/>
          <p:nvPr/>
        </p:nvSpPr>
        <p:spPr>
          <a:xfrm>
            <a:off x="707299" y="79074"/>
            <a:ext cx="3020379" cy="523220"/>
          </a:xfrm>
          <a:prstGeom prst="rect">
            <a:avLst/>
          </a:prstGeom>
          <a:noFill/>
        </p:spPr>
        <p:txBody>
          <a:bodyPr wrap="none" rtlCol="0">
            <a:spAutoFit/>
          </a:bodyPr>
          <a:lstStyle/>
          <a:p>
            <a:r>
              <a:rPr lang="en-GB" sz="2800" dirty="0"/>
              <a:t>Monday 10</a:t>
            </a:r>
            <a:r>
              <a:rPr lang="en-GB" sz="2800" baseline="30000" dirty="0"/>
              <a:t>th</a:t>
            </a:r>
            <a:r>
              <a:rPr lang="en-GB" sz="2800" dirty="0"/>
              <a:t> PM</a:t>
            </a:r>
          </a:p>
        </p:txBody>
      </p:sp>
      <p:sp>
        <p:nvSpPr>
          <p:cNvPr id="8" name="TextBox 7">
            <a:extLst>
              <a:ext uri="{FF2B5EF4-FFF2-40B4-BE49-F238E27FC236}">
                <a16:creationId xmlns:a16="http://schemas.microsoft.com/office/drawing/2014/main" id="{BFCB331C-BD72-B2D5-0BE2-5D29D8DCC5B4}"/>
              </a:ext>
            </a:extLst>
          </p:cNvPr>
          <p:cNvSpPr txBox="1"/>
          <p:nvPr/>
        </p:nvSpPr>
        <p:spPr>
          <a:xfrm>
            <a:off x="295480" y="4293261"/>
            <a:ext cx="4940549" cy="1000274"/>
          </a:xfrm>
          <a:prstGeom prst="rect">
            <a:avLst/>
          </a:prstGeom>
          <a:noFill/>
        </p:spPr>
        <p:txBody>
          <a:bodyPr wrap="square">
            <a:spAutoFit/>
          </a:bodyPr>
          <a:lstStyle/>
          <a:p>
            <a:pPr marL="0" lvl="0" indent="0" defTabSz="914400">
              <a:lnSpc>
                <a:spcPct val="90000"/>
              </a:lnSpc>
              <a:spcBef>
                <a:spcPts val="0"/>
              </a:spcBef>
              <a:spcAft>
                <a:spcPts val="600"/>
              </a:spcAft>
              <a:buClrTx/>
              <a:buSzTx/>
              <a:buNone/>
            </a:pPr>
            <a:r>
              <a:rPr lang="en-GB" sz="2000" dirty="0">
                <a:ea typeface="+mn-ea"/>
                <a:cs typeface="+mn-cs"/>
              </a:rPr>
              <a:t>We will make these the focus of our prayers over the next few weeks. </a:t>
            </a:r>
          </a:p>
          <a:p>
            <a:pPr marL="0" lvl="0" indent="0" defTabSz="914400">
              <a:lnSpc>
                <a:spcPct val="90000"/>
              </a:lnSpc>
              <a:spcBef>
                <a:spcPts val="0"/>
              </a:spcBef>
              <a:spcAft>
                <a:spcPts val="600"/>
              </a:spcAft>
              <a:buClrTx/>
              <a:buSzTx/>
              <a:buNone/>
            </a:pPr>
            <a:r>
              <a:rPr lang="en-GB" sz="2000" dirty="0">
                <a:ea typeface="+mn-ea"/>
                <a:cs typeface="+mn-cs"/>
              </a:rPr>
              <a:t>This week our focus will be almsgiving.  </a:t>
            </a:r>
          </a:p>
        </p:txBody>
      </p:sp>
    </p:spTree>
    <p:extLst>
      <p:ext uri="{BB962C8B-B14F-4D97-AF65-F5344CB8AC3E}">
        <p14:creationId xmlns:p14="http://schemas.microsoft.com/office/powerpoint/2010/main" val="99817884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66FD3A8-F5AA-1C31-FAFE-2857E8D453FB}"/>
              </a:ext>
            </a:extLst>
          </p:cNvPr>
          <p:cNvSpPr txBox="1"/>
          <p:nvPr/>
        </p:nvSpPr>
        <p:spPr>
          <a:xfrm>
            <a:off x="363800" y="1107910"/>
            <a:ext cx="4806914" cy="5078313"/>
          </a:xfrm>
          <a:prstGeom prst="rect">
            <a:avLst/>
          </a:prstGeom>
          <a:solidFill>
            <a:srgbClr val="800080">
              <a:alpha val="67059"/>
            </a:srgbClr>
          </a:solidFill>
        </p:spPr>
        <p:txBody>
          <a:bodyPr wrap="square" rtlCol="0">
            <a:spAutoFit/>
          </a:bodyPr>
          <a:lstStyle/>
          <a:p>
            <a:endParaRPr lang="en-GB" sz="2400" dirty="0"/>
          </a:p>
          <a:p>
            <a:r>
              <a:rPr lang="en-GB" sz="2000" dirty="0">
                <a:latin typeface="Aptos" panose="020B0004020202020204" pitchFamily="34" charset="0"/>
              </a:rPr>
              <a:t>Almsgiving is the act of giving to those who are in need during Lent. Through Almsgiving we share God’s love with others and we recognize that the gifts we have are not really our own. </a:t>
            </a:r>
          </a:p>
          <a:p>
            <a:endParaRPr lang="en-GB" sz="2000" dirty="0">
              <a:latin typeface="Aptos" panose="020B0004020202020204" pitchFamily="34" charset="0"/>
            </a:endParaRPr>
          </a:p>
          <a:p>
            <a:r>
              <a:rPr lang="en-GB" sz="2000" dirty="0">
                <a:latin typeface="Aptos" panose="020B0004020202020204" pitchFamily="34" charset="0"/>
              </a:rPr>
              <a:t>As a school we are committing to almsgiving this Lent through our charity work. The two charities we are fundraising for are CARITAS and CAFOD (Catholic Aid for Overseas Development).</a:t>
            </a:r>
          </a:p>
          <a:p>
            <a:endParaRPr lang="en-GB" sz="2000" dirty="0">
              <a:latin typeface="Aptos" panose="020B0004020202020204" pitchFamily="34" charset="0"/>
            </a:endParaRPr>
          </a:p>
          <a:p>
            <a:r>
              <a:rPr lang="en-GB" sz="2000" dirty="0">
                <a:latin typeface="Aptos" panose="020B0004020202020204" pitchFamily="34" charset="0"/>
              </a:rPr>
              <a:t>Watch the following clip highlighting some of the global outreach work that CAFOD do.   </a:t>
            </a:r>
          </a:p>
        </p:txBody>
      </p:sp>
      <p:sp>
        <p:nvSpPr>
          <p:cNvPr id="4" name="TextBox 3">
            <a:extLst>
              <a:ext uri="{FF2B5EF4-FFF2-40B4-BE49-F238E27FC236}">
                <a16:creationId xmlns:a16="http://schemas.microsoft.com/office/drawing/2014/main" id="{74DA41C3-7650-E249-D4FB-2EA90D931F34}"/>
              </a:ext>
            </a:extLst>
          </p:cNvPr>
          <p:cNvSpPr txBox="1"/>
          <p:nvPr/>
        </p:nvSpPr>
        <p:spPr>
          <a:xfrm>
            <a:off x="248627" y="163945"/>
            <a:ext cx="6325771" cy="523220"/>
          </a:xfrm>
          <a:prstGeom prst="rect">
            <a:avLst/>
          </a:prstGeom>
          <a:solidFill>
            <a:schemeClr val="accent2"/>
          </a:solidFill>
        </p:spPr>
        <p:txBody>
          <a:bodyPr wrap="none" rtlCol="0">
            <a:spAutoFit/>
          </a:bodyPr>
          <a:lstStyle/>
          <a:p>
            <a:r>
              <a:rPr lang="en-GB" sz="2800" dirty="0"/>
              <a:t>Tuesday 11</a:t>
            </a:r>
            <a:r>
              <a:rPr lang="en-GB" sz="2800" baseline="30000" dirty="0"/>
              <a:t>th</a:t>
            </a:r>
            <a:r>
              <a:rPr lang="en-GB" sz="2800" dirty="0"/>
              <a:t> March AM. Almsgiving</a:t>
            </a:r>
          </a:p>
        </p:txBody>
      </p:sp>
      <p:pic>
        <p:nvPicPr>
          <p:cNvPr id="7" name="Online Media 3" title="No one beyond reach | CAFOD">
            <a:hlinkClick r:id="" action="ppaction://media"/>
            <a:extLst>
              <a:ext uri="{FF2B5EF4-FFF2-40B4-BE49-F238E27FC236}">
                <a16:creationId xmlns:a16="http://schemas.microsoft.com/office/drawing/2014/main" id="{1A829E1A-83AD-C5E6-9E03-7E0ABC3E1242}"/>
              </a:ext>
            </a:extLst>
          </p:cNvPr>
          <p:cNvPicPr>
            <a:picLocks noRot="1" noChangeAspect="1"/>
          </p:cNvPicPr>
          <p:nvPr>
            <a:videoFile r:link="rId1"/>
          </p:nvPr>
        </p:nvPicPr>
        <p:blipFill>
          <a:blip r:embed="rId3"/>
          <a:stretch>
            <a:fillRect/>
          </a:stretch>
        </p:blipFill>
        <p:spPr>
          <a:xfrm>
            <a:off x="5388428" y="1107910"/>
            <a:ext cx="6538264" cy="3699650"/>
          </a:xfrm>
          <a:prstGeom prst="rect">
            <a:avLst/>
          </a:prstGeom>
          <a:effectLst/>
        </p:spPr>
      </p:pic>
      <p:sp>
        <p:nvSpPr>
          <p:cNvPr id="9" name="TextBox 8">
            <a:extLst>
              <a:ext uri="{FF2B5EF4-FFF2-40B4-BE49-F238E27FC236}">
                <a16:creationId xmlns:a16="http://schemas.microsoft.com/office/drawing/2014/main" id="{E1410359-3D01-7096-F250-E23268270FD8}"/>
              </a:ext>
            </a:extLst>
          </p:cNvPr>
          <p:cNvSpPr txBox="1"/>
          <p:nvPr/>
        </p:nvSpPr>
        <p:spPr>
          <a:xfrm>
            <a:off x="5732200" y="5326520"/>
            <a:ext cx="6096000" cy="646331"/>
          </a:xfrm>
          <a:prstGeom prst="rect">
            <a:avLst/>
          </a:prstGeom>
          <a:noFill/>
        </p:spPr>
        <p:txBody>
          <a:bodyPr wrap="square">
            <a:spAutoFit/>
          </a:bodyPr>
          <a:lstStyle/>
          <a:p>
            <a:r>
              <a:rPr lang="en-GB" dirty="0"/>
              <a:t>Find out more at: https://cafod.org.uk/about-us/what-we-do</a:t>
            </a:r>
          </a:p>
        </p:txBody>
      </p:sp>
    </p:spTree>
    <p:extLst>
      <p:ext uri="{BB962C8B-B14F-4D97-AF65-F5344CB8AC3E}">
        <p14:creationId xmlns:p14="http://schemas.microsoft.com/office/powerpoint/2010/main" val="2900793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he 40 Days of Lent | Diocese of Portland">
            <a:extLst>
              <a:ext uri="{FF2B5EF4-FFF2-40B4-BE49-F238E27FC236}">
                <a16:creationId xmlns:a16="http://schemas.microsoft.com/office/drawing/2014/main" id="{A50087D6-5E5C-1386-85BE-A1529F8EC64F}"/>
              </a:ext>
            </a:extLst>
          </p:cNvPr>
          <p:cNvPicPr>
            <a:picLocks noChangeAspect="1" noChangeArrowheads="1"/>
          </p:cNvPicPr>
          <p:nvPr/>
        </p:nvPicPr>
        <p:blipFill>
          <a:blip r:embed="rId2">
            <a:alphaModFix/>
            <a:extLst>
              <a:ext uri="{28A0092B-C50C-407E-A947-70E740481C1C}">
                <a14:useLocalDpi xmlns:a14="http://schemas.microsoft.com/office/drawing/2010/main" val="0"/>
              </a:ext>
            </a:extLst>
          </a:blip>
          <a:srcRect l="9091" b="9091"/>
          <a:stretch/>
        </p:blipFill>
        <p:spPr bwMode="auto">
          <a:xfrm>
            <a:off x="7242632" y="0"/>
            <a:ext cx="4644570" cy="2612571"/>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20AD154-1C6A-BEE1-ADE9-1C9BF0FE2B67}"/>
              </a:ext>
            </a:extLst>
          </p:cNvPr>
          <p:cNvSpPr txBox="1"/>
          <p:nvPr/>
        </p:nvSpPr>
        <p:spPr>
          <a:xfrm>
            <a:off x="380998" y="337457"/>
            <a:ext cx="4411785" cy="523220"/>
          </a:xfrm>
          <a:prstGeom prst="rect">
            <a:avLst/>
          </a:prstGeom>
          <a:noFill/>
        </p:spPr>
        <p:txBody>
          <a:bodyPr wrap="none" rtlCol="0">
            <a:spAutoFit/>
          </a:bodyPr>
          <a:lstStyle/>
          <a:p>
            <a:r>
              <a:rPr lang="en-GB" sz="2800" dirty="0"/>
              <a:t>Tuesday 11</a:t>
            </a:r>
            <a:r>
              <a:rPr lang="en-GB" sz="2800" baseline="30000" dirty="0"/>
              <a:t>th</a:t>
            </a:r>
            <a:r>
              <a:rPr lang="en-GB" sz="2800" dirty="0"/>
              <a:t> March PM. </a:t>
            </a:r>
          </a:p>
        </p:txBody>
      </p:sp>
      <p:sp>
        <p:nvSpPr>
          <p:cNvPr id="6" name="TextBox 5">
            <a:extLst>
              <a:ext uri="{FF2B5EF4-FFF2-40B4-BE49-F238E27FC236}">
                <a16:creationId xmlns:a16="http://schemas.microsoft.com/office/drawing/2014/main" id="{0FCBC1C7-00F2-9B7C-68E1-10783B422D6E}"/>
              </a:ext>
            </a:extLst>
          </p:cNvPr>
          <p:cNvSpPr txBox="1"/>
          <p:nvPr/>
        </p:nvSpPr>
        <p:spPr>
          <a:xfrm>
            <a:off x="304798" y="1086664"/>
            <a:ext cx="6096000" cy="1477328"/>
          </a:xfrm>
          <a:prstGeom prst="rect">
            <a:avLst/>
          </a:prstGeom>
          <a:noFill/>
        </p:spPr>
        <p:txBody>
          <a:bodyPr wrap="square">
            <a:spAutoFit/>
          </a:bodyPr>
          <a:lstStyle/>
          <a:p>
            <a:pPr algn="l"/>
            <a:r>
              <a:rPr lang="en-GB" sz="1800" b="0" i="1" dirty="0">
                <a:effectLst/>
                <a:latin typeface="__Montserrat_4bc053"/>
              </a:rPr>
              <a:t>‘With your help, we reach out to people living in hard-to-reach places, in war zones and those who are discriminated against.</a:t>
            </a:r>
          </a:p>
          <a:p>
            <a:pPr algn="l"/>
            <a:r>
              <a:rPr lang="en-GB" sz="1800" b="0" i="1" dirty="0">
                <a:effectLst/>
                <a:latin typeface="__Montserrat_4bc053"/>
              </a:rPr>
              <a:t>We believe that if one of us is hurt, hungry or abandoned, we all are hurt, hungry and abandoned. No one should be beyond the love and support they need to live a dignified life’ (CAFOD)</a:t>
            </a:r>
          </a:p>
        </p:txBody>
      </p:sp>
      <p:sp>
        <p:nvSpPr>
          <p:cNvPr id="8" name="TextBox 7">
            <a:extLst>
              <a:ext uri="{FF2B5EF4-FFF2-40B4-BE49-F238E27FC236}">
                <a16:creationId xmlns:a16="http://schemas.microsoft.com/office/drawing/2014/main" id="{A3107AAE-BD93-9DC6-A8B8-BA9261281E47}"/>
              </a:ext>
            </a:extLst>
          </p:cNvPr>
          <p:cNvSpPr txBox="1"/>
          <p:nvPr/>
        </p:nvSpPr>
        <p:spPr>
          <a:xfrm>
            <a:off x="5479146" y="2333685"/>
            <a:ext cx="6096000" cy="4524315"/>
          </a:xfrm>
          <a:prstGeom prst="rect">
            <a:avLst/>
          </a:prstGeom>
          <a:noFill/>
        </p:spPr>
        <p:txBody>
          <a:bodyPr wrap="square">
            <a:spAutoFit/>
          </a:bodyPr>
          <a:lstStyle/>
          <a:p>
            <a:pPr marL="0" indent="0" algn="ctr">
              <a:buNone/>
            </a:pPr>
            <a:endParaRPr lang="en-GB" sz="1800" dirty="0">
              <a:effectLst>
                <a:outerShdw blurRad="38100" dist="38100" dir="2700000" algn="tl">
                  <a:srgbClr val="000000">
                    <a:alpha val="43137"/>
                  </a:srgbClr>
                </a:outerShdw>
              </a:effectLst>
              <a:latin typeface="Century Gothic" panose="020B0502020202020204" pitchFamily="34" charset="0"/>
            </a:endParaRPr>
          </a:p>
          <a:p>
            <a:pPr marL="0" indent="0" algn="ctr">
              <a:buNone/>
            </a:pPr>
            <a:r>
              <a:rPr lang="en-GB" dirty="0">
                <a:effectLst>
                  <a:outerShdw blurRad="38100" dist="38100" dir="2700000" algn="tl">
                    <a:srgbClr val="000000">
                      <a:alpha val="43137"/>
                    </a:srgbClr>
                  </a:outerShdw>
                </a:effectLst>
                <a:latin typeface="Century Gothic" panose="020B0502020202020204" pitchFamily="34" charset="0"/>
              </a:rPr>
              <a:t>Let us pray.</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We ask you God to walk with us through this season of Lent. </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As we find ourselves challenged, </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remind us of our inner strength and give us hope. </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As we struggle to engage in acts of charity, </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remind us to think of the dignity of others and to act justly. </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When we know we have moved away from your</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companionship, remind us that you are waiting to</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welcome us back. </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Inspire us to be generous; </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encourage us to be gentle;  </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and strengthen us on our journey.</a:t>
            </a:r>
          </a:p>
          <a:p>
            <a:pPr marL="0" indent="0" algn="ctr">
              <a:buNone/>
            </a:pPr>
            <a:r>
              <a:rPr lang="en-GB" sz="1800" dirty="0">
                <a:effectLst>
                  <a:outerShdw blurRad="38100" dist="38100" dir="2700000" algn="tl">
                    <a:srgbClr val="000000">
                      <a:alpha val="43137"/>
                    </a:srgbClr>
                  </a:outerShdw>
                </a:effectLst>
                <a:latin typeface="Century Gothic" panose="020B0502020202020204" pitchFamily="34" charset="0"/>
              </a:rPr>
              <a:t>Amen.</a:t>
            </a:r>
          </a:p>
        </p:txBody>
      </p:sp>
      <p:pic>
        <p:nvPicPr>
          <p:cNvPr id="4098" name="Picture 2" descr="Catholic Agency for Overseas Development - Global Fund to End Modern ...">
            <a:extLst>
              <a:ext uri="{FF2B5EF4-FFF2-40B4-BE49-F238E27FC236}">
                <a16:creationId xmlns:a16="http://schemas.microsoft.com/office/drawing/2014/main" id="{014BBB5D-CCE3-9308-E24C-5DCC3349A6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998" y="2996839"/>
            <a:ext cx="4618264" cy="2145519"/>
          </a:xfrm>
          <a:prstGeom prst="rect">
            <a:avLst/>
          </a:prstGeom>
          <a:solidFill>
            <a:schemeClr val="tx1"/>
          </a:solidFill>
        </p:spPr>
      </p:pic>
    </p:spTree>
    <p:extLst>
      <p:ext uri="{BB962C8B-B14F-4D97-AF65-F5344CB8AC3E}">
        <p14:creationId xmlns:p14="http://schemas.microsoft.com/office/powerpoint/2010/main" val="3210451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title="CARITAS Good Shepherd Schools">
            <a:hlinkClick r:id="" action="ppaction://media"/>
            <a:extLst>
              <a:ext uri="{FF2B5EF4-FFF2-40B4-BE49-F238E27FC236}">
                <a16:creationId xmlns:a16="http://schemas.microsoft.com/office/drawing/2014/main" id="{30CBF446-6B9E-E65D-D8DA-5AC195CAAA91}"/>
              </a:ext>
            </a:extLst>
          </p:cNvPr>
          <p:cNvPicPr>
            <a:picLocks noRot="1" noChangeAspect="1"/>
          </p:cNvPicPr>
          <p:nvPr>
            <a:videoFile r:link="rId1"/>
          </p:nvPr>
        </p:nvPicPr>
        <p:blipFill>
          <a:blip r:embed="rId3"/>
          <a:stretch>
            <a:fillRect/>
          </a:stretch>
        </p:blipFill>
        <p:spPr>
          <a:xfrm>
            <a:off x="196396" y="1349828"/>
            <a:ext cx="7095714" cy="4005944"/>
          </a:xfrm>
          <a:prstGeom prst="rect">
            <a:avLst/>
          </a:prstGeom>
        </p:spPr>
      </p:pic>
      <p:sp>
        <p:nvSpPr>
          <p:cNvPr id="5" name="TextBox 4">
            <a:extLst>
              <a:ext uri="{FF2B5EF4-FFF2-40B4-BE49-F238E27FC236}">
                <a16:creationId xmlns:a16="http://schemas.microsoft.com/office/drawing/2014/main" id="{E460E280-8892-3677-8F38-980E6AD5A647}"/>
              </a:ext>
            </a:extLst>
          </p:cNvPr>
          <p:cNvSpPr txBox="1"/>
          <p:nvPr/>
        </p:nvSpPr>
        <p:spPr>
          <a:xfrm>
            <a:off x="7402286" y="1153885"/>
            <a:ext cx="4680856" cy="5016758"/>
          </a:xfrm>
          <a:prstGeom prst="rect">
            <a:avLst/>
          </a:prstGeom>
          <a:solidFill>
            <a:srgbClr val="860D4D">
              <a:alpha val="56863"/>
            </a:srgbClr>
          </a:solidFill>
        </p:spPr>
        <p:txBody>
          <a:bodyPr wrap="square">
            <a:spAutoFit/>
          </a:bodyPr>
          <a:lstStyle/>
          <a:p>
            <a:pPr marL="342900" indent="-342900" algn="l">
              <a:buFont typeface="Arial" panose="020B0604020202020204" pitchFamily="34" charset="0"/>
              <a:buChar char="•"/>
            </a:pPr>
            <a:r>
              <a:rPr lang="en-GB" sz="2000" b="0" i="0" dirty="0">
                <a:effectLst/>
                <a:latin typeface="Halant"/>
              </a:rPr>
              <a:t>Caritas is a social justice agency of the Diocese of Shrewsbury which seeks to develop the Church’s social mission. </a:t>
            </a:r>
          </a:p>
          <a:p>
            <a:pPr marL="342900" indent="-342900" algn="l">
              <a:buFont typeface="Arial" panose="020B0604020202020204" pitchFamily="34" charset="0"/>
              <a:buChar char="•"/>
            </a:pPr>
            <a:endParaRPr lang="en-GB" sz="2000" b="0" i="0" dirty="0">
              <a:effectLst/>
              <a:latin typeface="Halant"/>
            </a:endParaRPr>
          </a:p>
          <a:p>
            <a:pPr marL="342900" indent="-342900" algn="l">
              <a:buFont typeface="Arial" panose="020B0604020202020204" pitchFamily="34" charset="0"/>
              <a:buChar char="•"/>
            </a:pPr>
            <a:r>
              <a:rPr lang="en-GB" sz="2000" b="0" i="0" dirty="0">
                <a:effectLst/>
                <a:latin typeface="Halant"/>
              </a:rPr>
              <a:t>Caritas actually means ‘Christian love of humankind’ and we express this in loving service. </a:t>
            </a:r>
          </a:p>
          <a:p>
            <a:pPr marL="342900" indent="-342900" algn="l">
              <a:buFont typeface="Arial" panose="020B0604020202020204" pitchFamily="34" charset="0"/>
              <a:buChar char="•"/>
            </a:pPr>
            <a:endParaRPr lang="en-GB" sz="2000" dirty="0">
              <a:latin typeface="Halant"/>
            </a:endParaRPr>
          </a:p>
          <a:p>
            <a:pPr marL="342900" indent="-342900">
              <a:buFont typeface="Arial" panose="020B0604020202020204" pitchFamily="34" charset="0"/>
              <a:buChar char="•"/>
            </a:pPr>
            <a:r>
              <a:rPr lang="en-GB" sz="2000" b="0" i="0" dirty="0">
                <a:effectLst/>
                <a:latin typeface="Halant"/>
              </a:rPr>
              <a:t>They provide community projects, providing p</a:t>
            </a:r>
            <a:r>
              <a:rPr lang="en-GB" sz="2000" dirty="0">
                <a:latin typeface="Halant"/>
              </a:rPr>
              <a:t>arenting programmes, bereavement and family support. They work in schools focusing on wellbeing, counselling and outreach. </a:t>
            </a:r>
          </a:p>
          <a:p>
            <a:pPr marL="342900" indent="-342900" algn="l">
              <a:buFont typeface="Arial" panose="020B0604020202020204" pitchFamily="34" charset="0"/>
              <a:buChar char="•"/>
            </a:pPr>
            <a:endParaRPr lang="en-GB" sz="2000" b="0" i="0" dirty="0">
              <a:effectLst/>
              <a:latin typeface="Halant"/>
            </a:endParaRPr>
          </a:p>
          <a:p>
            <a:pPr marL="342900" indent="-342900" algn="l">
              <a:buFont typeface="Arial" panose="020B0604020202020204" pitchFamily="34" charset="0"/>
              <a:buChar char="•"/>
            </a:pPr>
            <a:r>
              <a:rPr lang="en-GB" sz="2000" dirty="0">
                <a:latin typeface="Halant"/>
              </a:rPr>
              <a:t>Watch the clip which highlights some of the important work of CARITAS. </a:t>
            </a:r>
            <a:endParaRPr lang="en-GB" sz="2000" b="0" i="0" dirty="0">
              <a:effectLst/>
              <a:latin typeface="Halant"/>
            </a:endParaRPr>
          </a:p>
        </p:txBody>
      </p:sp>
      <p:sp>
        <p:nvSpPr>
          <p:cNvPr id="6" name="TextBox 5">
            <a:extLst>
              <a:ext uri="{FF2B5EF4-FFF2-40B4-BE49-F238E27FC236}">
                <a16:creationId xmlns:a16="http://schemas.microsoft.com/office/drawing/2014/main" id="{6DC1CD9E-0F68-C42E-D93A-71E9194B9543}"/>
              </a:ext>
            </a:extLst>
          </p:cNvPr>
          <p:cNvSpPr txBox="1"/>
          <p:nvPr/>
        </p:nvSpPr>
        <p:spPr>
          <a:xfrm>
            <a:off x="196396" y="185057"/>
            <a:ext cx="12071804" cy="830997"/>
          </a:xfrm>
          <a:prstGeom prst="rect">
            <a:avLst/>
          </a:prstGeom>
          <a:noFill/>
        </p:spPr>
        <p:txBody>
          <a:bodyPr wrap="square" rtlCol="0">
            <a:spAutoFit/>
          </a:bodyPr>
          <a:lstStyle/>
          <a:p>
            <a:pPr algn="l"/>
            <a:r>
              <a:rPr lang="en-GB" sz="2400" dirty="0"/>
              <a:t>Wednesday 12th March. AM.</a:t>
            </a:r>
            <a:r>
              <a:rPr lang="en-GB" sz="2400" dirty="0">
                <a:latin typeface="Halant"/>
              </a:rPr>
              <a:t> As well as CAFOD, the other charity we are fundraising for during Lent is</a:t>
            </a:r>
            <a:r>
              <a:rPr lang="en-GB" sz="2400" b="0" i="0" dirty="0">
                <a:effectLst/>
                <a:latin typeface="Halant"/>
              </a:rPr>
              <a:t> Caritas.</a:t>
            </a:r>
          </a:p>
        </p:txBody>
      </p:sp>
    </p:spTree>
    <p:extLst>
      <p:ext uri="{BB962C8B-B14F-4D97-AF65-F5344CB8AC3E}">
        <p14:creationId xmlns:p14="http://schemas.microsoft.com/office/powerpoint/2010/main" val="15672086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43D1E811-F82C-4FC0-8611-6CFC73FD96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12" name="Picture 11">
            <a:extLst>
              <a:ext uri="{FF2B5EF4-FFF2-40B4-BE49-F238E27FC236}">
                <a16:creationId xmlns:a16="http://schemas.microsoft.com/office/drawing/2014/main" id="{AAC6183A-13DD-465B-9338-4D7F5D52394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4" name="Oval 13">
            <a:extLst>
              <a:ext uri="{FF2B5EF4-FFF2-40B4-BE49-F238E27FC236}">
                <a16:creationId xmlns:a16="http://schemas.microsoft.com/office/drawing/2014/main" id="{15BF20A1-7C3A-4BEC-BE35-8AA3E9F0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6" name="Picture 15">
            <a:extLst>
              <a:ext uri="{FF2B5EF4-FFF2-40B4-BE49-F238E27FC236}">
                <a16:creationId xmlns:a16="http://schemas.microsoft.com/office/drawing/2014/main" id="{46D3BD4A-EBCB-4B8A-BA9C-A6927EB621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8" name="Picture 17">
            <a:extLst>
              <a:ext uri="{FF2B5EF4-FFF2-40B4-BE49-F238E27FC236}">
                <a16:creationId xmlns:a16="http://schemas.microsoft.com/office/drawing/2014/main" id="{F483E078-4237-4FFA-8437-F7E6C799F7B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20" name="Rectangle 19">
            <a:extLst>
              <a:ext uri="{FF2B5EF4-FFF2-40B4-BE49-F238E27FC236}">
                <a16:creationId xmlns:a16="http://schemas.microsoft.com/office/drawing/2014/main" id="{7FDEDC12-69DE-40B2-9801-E7FFEC7C17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4" name="Picture 4" descr="Lent Articles - Meaning, Prayer, and More">
            <a:extLst>
              <a:ext uri="{FF2B5EF4-FFF2-40B4-BE49-F238E27FC236}">
                <a16:creationId xmlns:a16="http://schemas.microsoft.com/office/drawing/2014/main" id="{731A7E09-4AFA-9870-C2ED-C4066EEDE8A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7110" r="139" b="2"/>
          <a:stretch/>
        </p:blipFill>
        <p:spPr bwMode="auto">
          <a:xfrm>
            <a:off x="6103423" y="-1"/>
            <a:ext cx="6087038" cy="3428998"/>
          </a:xfrm>
          <a:prstGeom prst="rect">
            <a:avLst/>
          </a:prstGeom>
          <a:noFill/>
          <a:extLst>
            <a:ext uri="{909E8E84-426E-40DD-AFC4-6F175D3DCCD1}">
              <a14:hiddenFill xmlns:a14="http://schemas.microsoft.com/office/drawing/2010/main">
                <a:solidFill>
                  <a:srgbClr val="FFFFFF"/>
                </a:solidFill>
              </a14:hiddenFill>
            </a:ext>
          </a:extLst>
        </p:spPr>
      </p:pic>
      <p:sp>
        <p:nvSpPr>
          <p:cNvPr id="22" name="Rectangle 21">
            <a:extLst>
              <a:ext uri="{FF2B5EF4-FFF2-40B4-BE49-F238E27FC236}">
                <a16:creationId xmlns:a16="http://schemas.microsoft.com/office/drawing/2014/main" id="{6830EFA7-F9C6-4044-A81D-C9819D4BE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8D5F9EAF-6BB0-22F2-3EE9-23273F9E6C44}"/>
              </a:ext>
            </a:extLst>
          </p:cNvPr>
          <p:cNvSpPr txBox="1"/>
          <p:nvPr/>
        </p:nvSpPr>
        <p:spPr>
          <a:xfrm>
            <a:off x="293652" y="909917"/>
            <a:ext cx="5650480" cy="4195481"/>
          </a:xfrm>
          <a:prstGeom prst="rect">
            <a:avLst/>
          </a:prstGeom>
        </p:spPr>
        <p:txBody>
          <a:bodyPr vert="horz" lIns="91440" tIns="45720" rIns="91440" bIns="45720" rtlCol="0">
            <a:noAutofit/>
          </a:bodyPr>
          <a:lstStyle/>
          <a:p>
            <a:pPr>
              <a:lnSpc>
                <a:spcPct val="90000"/>
              </a:lnSpc>
              <a:spcBef>
                <a:spcPts val="1000"/>
              </a:spcBef>
              <a:buClr>
                <a:schemeClr val="accent1">
                  <a:lumMod val="60000"/>
                  <a:lumOff val="40000"/>
                </a:schemeClr>
              </a:buClr>
              <a:buSzPct val="80000"/>
            </a:pPr>
            <a:r>
              <a:rPr lang="en-US" sz="2400" dirty="0">
                <a:effectLst/>
                <a:latin typeface="Aptos" panose="020B0004020202020204" pitchFamily="34" charset="0"/>
                <a:ea typeface="+mj-ea"/>
                <a:cs typeface="+mj-cs"/>
              </a:rPr>
              <a:t>Dear God,</a:t>
            </a:r>
          </a:p>
          <a:p>
            <a:pPr>
              <a:lnSpc>
                <a:spcPct val="90000"/>
              </a:lnSpc>
              <a:spcBef>
                <a:spcPts val="1000"/>
              </a:spcBef>
              <a:buClr>
                <a:schemeClr val="accent1">
                  <a:lumMod val="60000"/>
                  <a:lumOff val="40000"/>
                </a:schemeClr>
              </a:buClr>
              <a:buSzPct val="80000"/>
            </a:pPr>
            <a:r>
              <a:rPr lang="en-US" sz="2400" dirty="0">
                <a:effectLst/>
                <a:latin typeface="Aptos" panose="020B0004020202020204" pitchFamily="34" charset="0"/>
                <a:ea typeface="+mj-ea"/>
                <a:cs typeface="+mj-cs"/>
              </a:rPr>
              <a:t>We pray for our local community, that it may be a place of support, kindness and understanding. May the people around us, from </a:t>
            </a:r>
            <a:r>
              <a:rPr lang="en-US" sz="2400" dirty="0" err="1">
                <a:effectLst/>
                <a:latin typeface="Aptos" panose="020B0004020202020204" pitchFamily="34" charset="0"/>
                <a:ea typeface="+mj-ea"/>
                <a:cs typeface="+mj-cs"/>
              </a:rPr>
              <a:t>neighbours</a:t>
            </a:r>
            <a:r>
              <a:rPr lang="en-US" sz="2400" dirty="0">
                <a:effectLst/>
                <a:latin typeface="Aptos" panose="020B0004020202020204" pitchFamily="34" charset="0"/>
                <a:ea typeface="+mj-ea"/>
                <a:cs typeface="+mj-cs"/>
              </a:rPr>
              <a:t> to friends be filled with compassion and strength. Help us to be active in caring for each other, offering a hand when someone is in need, and listening with open hearts. May our actions inspire others to work together for the common good. Let us build a community where everyone feels loved, valued, and safe.</a:t>
            </a:r>
          </a:p>
          <a:p>
            <a:pPr>
              <a:lnSpc>
                <a:spcPct val="90000"/>
              </a:lnSpc>
              <a:spcBef>
                <a:spcPts val="1000"/>
              </a:spcBef>
              <a:buClr>
                <a:schemeClr val="accent1">
                  <a:lumMod val="60000"/>
                  <a:lumOff val="40000"/>
                </a:schemeClr>
              </a:buClr>
              <a:buSzPct val="80000"/>
            </a:pPr>
            <a:r>
              <a:rPr lang="en-US" sz="2400" dirty="0">
                <a:effectLst/>
                <a:latin typeface="Aptos" panose="020B0004020202020204" pitchFamily="34" charset="0"/>
                <a:ea typeface="+mj-ea"/>
                <a:cs typeface="+mj-cs"/>
              </a:rPr>
              <a:t>Amen</a:t>
            </a:r>
          </a:p>
          <a:p>
            <a:pPr>
              <a:lnSpc>
                <a:spcPct val="90000"/>
              </a:lnSpc>
              <a:spcBef>
                <a:spcPts val="1000"/>
              </a:spcBef>
              <a:buClr>
                <a:schemeClr val="accent1">
                  <a:lumMod val="60000"/>
                  <a:lumOff val="40000"/>
                </a:schemeClr>
              </a:buClr>
              <a:buSzPct val="80000"/>
            </a:pPr>
            <a:r>
              <a:rPr lang="en-US" sz="2400" dirty="0">
                <a:effectLst/>
                <a:latin typeface="Aptos" panose="020B0004020202020204" pitchFamily="34" charset="0"/>
                <a:ea typeface="+mj-ea"/>
                <a:cs typeface="+mj-cs"/>
              </a:rPr>
              <a:t>(Prayer of Hope. Written by 10C)</a:t>
            </a:r>
          </a:p>
        </p:txBody>
      </p:sp>
      <p:pic>
        <p:nvPicPr>
          <p:cNvPr id="5" name="Picture 2" descr="Preparing for the Jubilee Year of 2025: Pilgrims of Hope - Catechist's ...">
            <a:extLst>
              <a:ext uri="{FF2B5EF4-FFF2-40B4-BE49-F238E27FC236}">
                <a16:creationId xmlns:a16="http://schemas.microsoft.com/office/drawing/2014/main" id="{A5AE90A4-B097-C15C-C23B-AA637B1B686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t="7561" r="3" b="8058"/>
          <a:stretch/>
        </p:blipFill>
        <p:spPr bwMode="auto">
          <a:xfrm>
            <a:off x="6104962" y="3391128"/>
            <a:ext cx="6087038" cy="342854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CD4A45F8-B935-3E85-2C21-D3304784F0A2}"/>
              </a:ext>
            </a:extLst>
          </p:cNvPr>
          <p:cNvSpPr txBox="1"/>
          <p:nvPr/>
        </p:nvSpPr>
        <p:spPr>
          <a:xfrm>
            <a:off x="560901" y="195398"/>
            <a:ext cx="4594528" cy="523220"/>
          </a:xfrm>
          <a:prstGeom prst="rect">
            <a:avLst/>
          </a:prstGeom>
          <a:solidFill>
            <a:schemeClr val="accent5">
              <a:lumMod val="60000"/>
              <a:lumOff val="40000"/>
            </a:schemeClr>
          </a:solidFill>
        </p:spPr>
        <p:txBody>
          <a:bodyPr wrap="none" rtlCol="0">
            <a:spAutoFit/>
          </a:bodyPr>
          <a:lstStyle/>
          <a:p>
            <a:r>
              <a:rPr lang="en-GB" sz="2800" dirty="0"/>
              <a:t>Wednesday</a:t>
            </a:r>
            <a:r>
              <a:rPr lang="en-GB" sz="2400" dirty="0"/>
              <a:t> 12</a:t>
            </a:r>
            <a:r>
              <a:rPr lang="en-GB" sz="2400" baseline="30000" dirty="0"/>
              <a:t>th</a:t>
            </a:r>
            <a:r>
              <a:rPr lang="en-GB" sz="2400" dirty="0"/>
              <a:t> March PM.</a:t>
            </a:r>
          </a:p>
        </p:txBody>
      </p:sp>
    </p:spTree>
    <p:extLst>
      <p:ext uri="{BB962C8B-B14F-4D97-AF65-F5344CB8AC3E}">
        <p14:creationId xmlns:p14="http://schemas.microsoft.com/office/powerpoint/2010/main" val="78100791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pic>
        <p:nvPicPr>
          <p:cNvPr id="2" name="Online Media 1" title="Pope Francis' A Prayer For Our Earth | CAFOD">
            <a:hlinkClick r:id="" action="ppaction://media"/>
            <a:extLst>
              <a:ext uri="{FF2B5EF4-FFF2-40B4-BE49-F238E27FC236}">
                <a16:creationId xmlns:a16="http://schemas.microsoft.com/office/drawing/2014/main" id="{BF9B4FA3-67D2-3CE4-CBAA-9D8173EF3E5D}"/>
              </a:ext>
            </a:extLst>
          </p:cNvPr>
          <p:cNvPicPr>
            <a:picLocks noRot="1" noChangeAspect="1"/>
          </p:cNvPicPr>
          <p:nvPr>
            <a:videoFile r:link="rId1"/>
          </p:nvPr>
        </p:nvPicPr>
        <p:blipFill>
          <a:blip r:embed="rId4"/>
          <a:stretch>
            <a:fillRect/>
          </a:stretch>
        </p:blipFill>
        <p:spPr>
          <a:xfrm>
            <a:off x="1601806" y="1768130"/>
            <a:ext cx="8661816" cy="4893927"/>
          </a:xfrm>
          <a:prstGeom prst="rect">
            <a:avLst/>
          </a:prstGeom>
        </p:spPr>
      </p:pic>
      <p:sp>
        <p:nvSpPr>
          <p:cNvPr id="3" name="TextBox 2">
            <a:extLst>
              <a:ext uri="{FF2B5EF4-FFF2-40B4-BE49-F238E27FC236}">
                <a16:creationId xmlns:a16="http://schemas.microsoft.com/office/drawing/2014/main" id="{9A72C210-9540-7BBB-6A47-4E9CAA8B721B}"/>
              </a:ext>
            </a:extLst>
          </p:cNvPr>
          <p:cNvSpPr txBox="1"/>
          <p:nvPr/>
        </p:nvSpPr>
        <p:spPr>
          <a:xfrm>
            <a:off x="272142" y="64750"/>
            <a:ext cx="4539344" cy="1077218"/>
          </a:xfrm>
          <a:prstGeom prst="rect">
            <a:avLst/>
          </a:prstGeom>
          <a:solidFill>
            <a:schemeClr val="accent1"/>
          </a:solidFill>
        </p:spPr>
        <p:txBody>
          <a:bodyPr wrap="square" rtlCol="0">
            <a:spAutoFit/>
          </a:bodyPr>
          <a:lstStyle/>
          <a:p>
            <a:r>
              <a:rPr lang="en-GB" sz="2800" dirty="0"/>
              <a:t>Thursday 13</a:t>
            </a:r>
            <a:r>
              <a:rPr lang="en-GB" sz="2800" baseline="30000" dirty="0"/>
              <a:t>th</a:t>
            </a:r>
            <a:r>
              <a:rPr lang="en-GB" sz="2800" dirty="0"/>
              <a:t> March. AM</a:t>
            </a:r>
            <a:r>
              <a:rPr lang="en-GB" sz="3600" dirty="0"/>
              <a:t>.  </a:t>
            </a:r>
            <a:r>
              <a:rPr lang="en-GB" sz="2800" dirty="0"/>
              <a:t>Almsgiving. </a:t>
            </a:r>
          </a:p>
        </p:txBody>
      </p:sp>
      <p:sp>
        <p:nvSpPr>
          <p:cNvPr id="5" name="TextBox 4">
            <a:extLst>
              <a:ext uri="{FF2B5EF4-FFF2-40B4-BE49-F238E27FC236}">
                <a16:creationId xmlns:a16="http://schemas.microsoft.com/office/drawing/2014/main" id="{EE354F01-7A91-7BC0-9059-4790E7AA3795}"/>
              </a:ext>
            </a:extLst>
          </p:cNvPr>
          <p:cNvSpPr txBox="1"/>
          <p:nvPr/>
        </p:nvSpPr>
        <p:spPr>
          <a:xfrm>
            <a:off x="4811486" y="64750"/>
            <a:ext cx="7249885" cy="1569660"/>
          </a:xfrm>
          <a:prstGeom prst="rect">
            <a:avLst/>
          </a:prstGeom>
          <a:solidFill>
            <a:schemeClr val="accent6">
              <a:lumMod val="50000"/>
            </a:schemeClr>
          </a:solidFill>
        </p:spPr>
        <p:txBody>
          <a:bodyPr wrap="square">
            <a:spAutoFit/>
          </a:bodyPr>
          <a:lstStyle/>
          <a:p>
            <a:r>
              <a:rPr lang="en-GB" sz="2400" dirty="0"/>
              <a:t>Watch the following clip, a prayer for our earth by Pope Francis and think about the purpose of our charity work and how we can reach out with compassion for our world. </a:t>
            </a:r>
          </a:p>
        </p:txBody>
      </p:sp>
    </p:spTree>
    <p:extLst>
      <p:ext uri="{BB962C8B-B14F-4D97-AF65-F5344CB8AC3E}">
        <p14:creationId xmlns:p14="http://schemas.microsoft.com/office/powerpoint/2010/main" val="2302640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1033" name="Picture 1032">
            <a:extLst>
              <a:ext uri="{FF2B5EF4-FFF2-40B4-BE49-F238E27FC236}">
                <a16:creationId xmlns:a16="http://schemas.microsoft.com/office/drawing/2014/main" id="{43D1E811-F82C-4FC0-8611-6CFC73FD961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1035" name="Picture 1034">
            <a:extLst>
              <a:ext uri="{FF2B5EF4-FFF2-40B4-BE49-F238E27FC236}">
                <a16:creationId xmlns:a16="http://schemas.microsoft.com/office/drawing/2014/main" id="{AAC6183A-13DD-465B-9338-4D7F5D52394F}"/>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037" name="Oval 1036">
            <a:extLst>
              <a:ext uri="{FF2B5EF4-FFF2-40B4-BE49-F238E27FC236}">
                <a16:creationId xmlns:a16="http://schemas.microsoft.com/office/drawing/2014/main" id="{15BF20A1-7C3A-4BEC-BE35-8AA3E9F011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039" name="Picture 1038">
            <a:extLst>
              <a:ext uri="{FF2B5EF4-FFF2-40B4-BE49-F238E27FC236}">
                <a16:creationId xmlns:a16="http://schemas.microsoft.com/office/drawing/2014/main" id="{46D3BD4A-EBCB-4B8A-BA9C-A6927EB621A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41" name="Picture 1040">
            <a:extLst>
              <a:ext uri="{FF2B5EF4-FFF2-40B4-BE49-F238E27FC236}">
                <a16:creationId xmlns:a16="http://schemas.microsoft.com/office/drawing/2014/main" id="{F483E078-4237-4FFA-8437-F7E6C799F7B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pic>
        <p:nvPicPr>
          <p:cNvPr id="1028" name="Picture 4" descr="Lent Articles - Meaning, Prayer, and More">
            <a:extLst>
              <a:ext uri="{FF2B5EF4-FFF2-40B4-BE49-F238E27FC236}">
                <a16:creationId xmlns:a16="http://schemas.microsoft.com/office/drawing/2014/main" id="{12D5CC83-6302-7342-C9BF-A8DE4AAEB84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7110" r="139" b="2"/>
          <a:stretch/>
        </p:blipFill>
        <p:spPr bwMode="auto">
          <a:xfrm>
            <a:off x="6103423" y="-1"/>
            <a:ext cx="6087038" cy="3428998"/>
          </a:xfrm>
          <a:prstGeom prst="rect">
            <a:avLst/>
          </a:prstGeom>
          <a:noFill/>
          <a:extLst>
            <a:ext uri="{909E8E84-426E-40DD-AFC4-6F175D3DCCD1}">
              <a14:hiddenFill xmlns:a14="http://schemas.microsoft.com/office/drawing/2010/main">
                <a:solidFill>
                  <a:srgbClr val="FFFFFF"/>
                </a:solidFill>
              </a14:hiddenFill>
            </a:ext>
          </a:extLst>
        </p:spPr>
      </p:pic>
      <p:sp>
        <p:nvSpPr>
          <p:cNvPr id="1043" name="Rectangle 1042">
            <a:extLst>
              <a:ext uri="{FF2B5EF4-FFF2-40B4-BE49-F238E27FC236}">
                <a16:creationId xmlns:a16="http://schemas.microsoft.com/office/drawing/2014/main" id="{7FDEDC12-69DE-40B2-9801-E7FFEC7C17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6" name="TextBox 5">
            <a:extLst>
              <a:ext uri="{FF2B5EF4-FFF2-40B4-BE49-F238E27FC236}">
                <a16:creationId xmlns:a16="http://schemas.microsoft.com/office/drawing/2014/main" id="{B86EF00B-CF37-E214-4A1B-6C6D351D3075}"/>
              </a:ext>
            </a:extLst>
          </p:cNvPr>
          <p:cNvSpPr txBox="1"/>
          <p:nvPr/>
        </p:nvSpPr>
        <p:spPr>
          <a:xfrm>
            <a:off x="647701" y="452718"/>
            <a:ext cx="7015842" cy="1400530"/>
          </a:xfrm>
          <a:prstGeom prst="rect">
            <a:avLst/>
          </a:prstGeom>
        </p:spPr>
        <p:txBody>
          <a:bodyPr vert="horz" lIns="91440" tIns="45720" rIns="91440" bIns="45720" rtlCol="0" anchor="t">
            <a:normAutofit/>
          </a:bodyPr>
          <a:lstStyle/>
          <a:p>
            <a:pPr>
              <a:spcBef>
                <a:spcPct val="0"/>
              </a:spcBef>
              <a:spcAft>
                <a:spcPts val="600"/>
              </a:spcAft>
            </a:pPr>
            <a:r>
              <a:rPr lang="en-US" sz="4200" dirty="0">
                <a:solidFill>
                  <a:schemeClr val="tx2"/>
                </a:solidFill>
                <a:latin typeface="+mj-lt"/>
                <a:ea typeface="+mj-ea"/>
                <a:cs typeface="+mj-cs"/>
              </a:rPr>
              <a:t>Thursday 13</a:t>
            </a:r>
            <a:r>
              <a:rPr lang="en-US" sz="4200" baseline="30000" dirty="0">
                <a:solidFill>
                  <a:schemeClr val="tx2"/>
                </a:solidFill>
                <a:latin typeface="+mj-lt"/>
                <a:ea typeface="+mj-ea"/>
                <a:cs typeface="+mj-cs"/>
              </a:rPr>
              <a:t>th</a:t>
            </a:r>
            <a:r>
              <a:rPr lang="en-US" sz="4200" dirty="0">
                <a:solidFill>
                  <a:schemeClr val="tx2"/>
                </a:solidFill>
                <a:latin typeface="+mj-lt"/>
                <a:ea typeface="+mj-ea"/>
                <a:cs typeface="+mj-cs"/>
              </a:rPr>
              <a:t> March. PM </a:t>
            </a:r>
          </a:p>
        </p:txBody>
      </p:sp>
      <p:sp>
        <p:nvSpPr>
          <p:cNvPr id="1045" name="Rectangle 1044">
            <a:extLst>
              <a:ext uri="{FF2B5EF4-FFF2-40B4-BE49-F238E27FC236}">
                <a16:creationId xmlns:a16="http://schemas.microsoft.com/office/drawing/2014/main" id="{6830EFA7-F9C6-4044-A81D-C9819D4BE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8CAA281C-AEBE-18AF-EB04-AD4A114F2796}"/>
              </a:ext>
            </a:extLst>
          </p:cNvPr>
          <p:cNvSpPr txBox="1"/>
          <p:nvPr/>
        </p:nvSpPr>
        <p:spPr>
          <a:xfrm>
            <a:off x="424543" y="2052918"/>
            <a:ext cx="5678880" cy="4195481"/>
          </a:xfrm>
          <a:prstGeom prst="rect">
            <a:avLst/>
          </a:prstGeom>
        </p:spPr>
        <p:txBody>
          <a:bodyPr vert="horz" lIns="91440" tIns="45720" rIns="91440" bIns="45720" rtlCol="0">
            <a:noAutofit/>
          </a:bodyPr>
          <a:lstStyle/>
          <a:p>
            <a:pPr>
              <a:spcBef>
                <a:spcPts val="1000"/>
              </a:spcBef>
              <a:buClr>
                <a:schemeClr val="accent1">
                  <a:lumMod val="60000"/>
                  <a:lumOff val="40000"/>
                </a:schemeClr>
              </a:buClr>
              <a:buSzPct val="80000"/>
            </a:pPr>
            <a:endParaRPr lang="en-US" sz="2000" dirty="0">
              <a:latin typeface="+mj-lt"/>
              <a:ea typeface="+mj-ea"/>
              <a:cs typeface="+mj-cs"/>
            </a:endParaRPr>
          </a:p>
        </p:txBody>
      </p:sp>
      <p:sp>
        <p:nvSpPr>
          <p:cNvPr id="10" name="TextBox 9">
            <a:extLst>
              <a:ext uri="{FF2B5EF4-FFF2-40B4-BE49-F238E27FC236}">
                <a16:creationId xmlns:a16="http://schemas.microsoft.com/office/drawing/2014/main" id="{67415445-D642-B493-84E2-0A6EAA3AD618}"/>
              </a:ext>
            </a:extLst>
          </p:cNvPr>
          <p:cNvSpPr txBox="1"/>
          <p:nvPr/>
        </p:nvSpPr>
        <p:spPr>
          <a:xfrm>
            <a:off x="1435593" y="1941123"/>
            <a:ext cx="6139542" cy="4267900"/>
          </a:xfrm>
          <a:prstGeom prst="rect">
            <a:avLst/>
          </a:prstGeom>
          <a:noFill/>
        </p:spPr>
        <p:txBody>
          <a:bodyPr wrap="square">
            <a:spAutoFit/>
          </a:bodyPr>
          <a:lstStyle/>
          <a:p>
            <a:pPr algn="l"/>
            <a:r>
              <a:rPr lang="en-GB" sz="2400" b="1"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rPr>
              <a:t>Beyond giving money, there are many ways to practice almsgiving during Lent:</a:t>
            </a:r>
          </a:p>
          <a:p>
            <a:pPr algn="l"/>
            <a:endPar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endParaRPr>
          </a:p>
          <a:p>
            <a:pPr algn="l">
              <a:lnSpc>
                <a:spcPts val="1650"/>
              </a:lnSpc>
              <a:buFont typeface="Arial" panose="020B0604020202020204" pitchFamily="34" charset="0"/>
              <a:buChar char="•"/>
            </a:pPr>
            <a:r>
              <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rPr>
              <a:t>Visiting a sick or elderly person who is alone.</a:t>
            </a:r>
          </a:p>
          <a:p>
            <a:pPr algn="l">
              <a:lnSpc>
                <a:spcPts val="1650"/>
              </a:lnSpc>
              <a:buFont typeface="Arial" panose="020B0604020202020204" pitchFamily="34" charset="0"/>
              <a:buChar char="•"/>
            </a:pPr>
            <a:endPar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endParaRPr>
          </a:p>
          <a:p>
            <a:pPr algn="l">
              <a:lnSpc>
                <a:spcPts val="1650"/>
              </a:lnSpc>
              <a:buFont typeface="Arial" panose="020B0604020202020204" pitchFamily="34" charset="0"/>
              <a:buChar char="•"/>
            </a:pPr>
            <a:r>
              <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rPr>
              <a:t>Listening and accompanying someone going</a:t>
            </a:r>
          </a:p>
          <a:p>
            <a:pPr algn="l">
              <a:lnSpc>
                <a:spcPts val="1650"/>
              </a:lnSpc>
            </a:pPr>
            <a:endParaRPr lang="en-GB" sz="2400" dirty="0">
              <a:solidFill>
                <a:srgbClr val="FAF9F8"/>
              </a:solidFill>
              <a:latin typeface="Cambria Math" panose="02040503050406030204" pitchFamily="18" charset="0"/>
              <a:ea typeface="Cambria Math" panose="02040503050406030204" pitchFamily="18" charset="0"/>
              <a:cs typeface="Calibri" panose="020F0502020204030204" pitchFamily="34" charset="0"/>
            </a:endParaRPr>
          </a:p>
          <a:p>
            <a:pPr algn="l">
              <a:lnSpc>
                <a:spcPts val="1650"/>
              </a:lnSpc>
            </a:pPr>
            <a:r>
              <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rPr>
              <a:t> through a difficult time.</a:t>
            </a:r>
          </a:p>
          <a:p>
            <a:pPr algn="l">
              <a:lnSpc>
                <a:spcPts val="1650"/>
              </a:lnSpc>
            </a:pPr>
            <a:endPar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endParaRPr>
          </a:p>
          <a:p>
            <a:pPr algn="l">
              <a:lnSpc>
                <a:spcPts val="1650"/>
              </a:lnSpc>
              <a:buFont typeface="Arial" panose="020B0604020202020204" pitchFamily="34" charset="0"/>
              <a:buChar char="•"/>
            </a:pPr>
            <a:r>
              <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rPr>
              <a:t>Volunteering for a charitable organization.</a:t>
            </a:r>
          </a:p>
          <a:p>
            <a:pPr algn="l">
              <a:lnSpc>
                <a:spcPts val="1650"/>
              </a:lnSpc>
              <a:buFont typeface="Arial" panose="020B0604020202020204" pitchFamily="34" charset="0"/>
              <a:buChar char="•"/>
            </a:pPr>
            <a:endPar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endParaRPr>
          </a:p>
          <a:p>
            <a:pPr algn="l">
              <a:lnSpc>
                <a:spcPts val="1650"/>
              </a:lnSpc>
              <a:buFont typeface="Arial" panose="020B0604020202020204" pitchFamily="34" charset="0"/>
              <a:buChar char="•"/>
            </a:pPr>
            <a:r>
              <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rPr>
              <a:t>Forgiving someone who has wronged us, </a:t>
            </a:r>
          </a:p>
          <a:p>
            <a:pPr algn="l">
              <a:lnSpc>
                <a:spcPts val="1650"/>
              </a:lnSpc>
            </a:pPr>
            <a:endParaRPr lang="en-GB" sz="2400" dirty="0">
              <a:solidFill>
                <a:srgbClr val="FAF9F8"/>
              </a:solidFill>
              <a:latin typeface="Cambria Math" panose="02040503050406030204" pitchFamily="18" charset="0"/>
              <a:ea typeface="Cambria Math" panose="02040503050406030204" pitchFamily="18" charset="0"/>
              <a:cs typeface="Calibri" panose="020F0502020204030204" pitchFamily="34" charset="0"/>
            </a:endParaRPr>
          </a:p>
          <a:p>
            <a:pPr algn="l">
              <a:lnSpc>
                <a:spcPts val="1650"/>
              </a:lnSpc>
            </a:pPr>
            <a:r>
              <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rPr>
              <a:t>as forgiveness is also a form of almsgiving.</a:t>
            </a:r>
          </a:p>
          <a:p>
            <a:pPr algn="l">
              <a:lnSpc>
                <a:spcPts val="1650"/>
              </a:lnSpc>
              <a:buFont typeface="Arial" panose="020B0604020202020204" pitchFamily="34" charset="0"/>
              <a:buChar char="•"/>
            </a:pPr>
            <a:endParaRPr lang="en-GB" sz="2400" dirty="0">
              <a:solidFill>
                <a:srgbClr val="FAF9F8"/>
              </a:solidFill>
              <a:latin typeface="Cambria Math" panose="02040503050406030204" pitchFamily="18" charset="0"/>
              <a:ea typeface="Cambria Math" panose="02040503050406030204" pitchFamily="18" charset="0"/>
              <a:cs typeface="Calibri" panose="020F0502020204030204" pitchFamily="34" charset="0"/>
            </a:endParaRPr>
          </a:p>
          <a:p>
            <a:pPr algn="l">
              <a:lnSpc>
                <a:spcPts val="1650"/>
              </a:lnSpc>
            </a:pPr>
            <a:endPar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endParaRPr>
          </a:p>
          <a:p>
            <a:pPr algn="l">
              <a:lnSpc>
                <a:spcPts val="1650"/>
              </a:lnSpc>
            </a:pPr>
            <a:r>
              <a:rPr lang="en-GB" sz="2400" b="0" i="0" dirty="0">
                <a:solidFill>
                  <a:srgbClr val="FAF9F8"/>
                </a:solidFill>
                <a:effectLst/>
                <a:latin typeface="Cambria Math" panose="02040503050406030204" pitchFamily="18" charset="0"/>
                <a:ea typeface="Cambria Math" panose="02040503050406030204" pitchFamily="18" charset="0"/>
                <a:cs typeface="Calibri" panose="020F0502020204030204" pitchFamily="34" charset="0"/>
              </a:rPr>
              <a:t>Can you think of any more? </a:t>
            </a:r>
          </a:p>
        </p:txBody>
      </p:sp>
    </p:spTree>
    <p:extLst>
      <p:ext uri="{BB962C8B-B14F-4D97-AF65-F5344CB8AC3E}">
        <p14:creationId xmlns:p14="http://schemas.microsoft.com/office/powerpoint/2010/main" val="27582355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See the source image">
            <a:extLst>
              <a:ext uri="{FF2B5EF4-FFF2-40B4-BE49-F238E27FC236}">
                <a16:creationId xmlns:a16="http://schemas.microsoft.com/office/drawing/2014/main" id="{00A68316-D12A-6D2E-2DCD-303C5F1FDD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374" y="0"/>
            <a:ext cx="1197088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9CB68CBA-DD59-4D5E-86B1-86C6885BEBE2}"/>
              </a:ext>
            </a:extLst>
          </p:cNvPr>
          <p:cNvSpPr>
            <a:spLocks noGrp="1"/>
          </p:cNvSpPr>
          <p:nvPr>
            <p:ph type="title"/>
          </p:nvPr>
        </p:nvSpPr>
        <p:spPr>
          <a:xfrm>
            <a:off x="838200" y="165100"/>
            <a:ext cx="10515600" cy="415925"/>
          </a:xfrm>
        </p:spPr>
        <p:txBody>
          <a:bodyPr>
            <a:noAutofit/>
          </a:bodyPr>
          <a:lstStyle/>
          <a:p>
            <a:r>
              <a:rPr lang="en-IE" sz="3200" b="1" dirty="0">
                <a:solidFill>
                  <a:schemeClr val="tx1"/>
                </a:solidFill>
                <a:latin typeface="Century Gothic" panose="020B0502020202020204" pitchFamily="34" charset="0"/>
              </a:rPr>
              <a:t>Friday 14</a:t>
            </a:r>
            <a:r>
              <a:rPr lang="en-IE" sz="3200" b="1" baseline="30000" dirty="0">
                <a:solidFill>
                  <a:schemeClr val="tx1"/>
                </a:solidFill>
                <a:latin typeface="Century Gothic" panose="020B0502020202020204" pitchFamily="34" charset="0"/>
              </a:rPr>
              <a:t>th</a:t>
            </a:r>
            <a:r>
              <a:rPr lang="en-IE" sz="3200" b="1" dirty="0">
                <a:solidFill>
                  <a:schemeClr val="tx1"/>
                </a:solidFill>
                <a:latin typeface="Century Gothic" panose="020B0502020202020204" pitchFamily="34" charset="0"/>
              </a:rPr>
              <a:t> March. AM. </a:t>
            </a:r>
          </a:p>
        </p:txBody>
      </p:sp>
      <p:sp>
        <p:nvSpPr>
          <p:cNvPr id="5" name="Content Placeholder 4">
            <a:extLst>
              <a:ext uri="{FF2B5EF4-FFF2-40B4-BE49-F238E27FC236}">
                <a16:creationId xmlns:a16="http://schemas.microsoft.com/office/drawing/2014/main" id="{BE2E2491-7281-407E-B35D-DCD1135D15DE}"/>
              </a:ext>
            </a:extLst>
          </p:cNvPr>
          <p:cNvSpPr txBox="1">
            <a:spLocks/>
          </p:cNvSpPr>
          <p:nvPr/>
        </p:nvSpPr>
        <p:spPr>
          <a:xfrm>
            <a:off x="838200" y="1232709"/>
            <a:ext cx="10217002" cy="4973606"/>
          </a:xfrm>
          <a:prstGeom prst="rect">
            <a:avLst/>
          </a:prstGeom>
          <a:solidFill>
            <a:schemeClr val="accent4">
              <a:lumMod val="20000"/>
              <a:lumOff val="80000"/>
              <a:alpha val="72000"/>
            </a:schemeClr>
          </a:solidFill>
          <a:ln>
            <a:solidFill>
              <a:schemeClr val="accent4">
                <a:lumMod val="75000"/>
              </a:schemeClr>
            </a:solidFill>
          </a:ln>
        </p:spPr>
        <p:txBody>
          <a:bodyPr wrap="square">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Examen</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endParaRPr kumimoji="0" lang="en-GB" sz="2000" b="0"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Be silent and place yourself in God’s loving presence. </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Take some time to look back over your week.</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lang="en-GB" sz="2000" b="1" dirty="0">
                <a:solidFill>
                  <a:prstClr val="black"/>
                </a:solidFill>
                <a:latin typeface="Century Gothic" panose="020B0502020202020204" pitchFamily="34" charset="0"/>
              </a:rPr>
              <a:t>How have you lived Lent this week?</a:t>
            </a:r>
            <a:endPar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indent="0" fontAlgn="base">
              <a:lnSpc>
                <a:spcPct val="114000"/>
              </a:lnSpc>
              <a:spcBef>
                <a:spcPts val="0"/>
              </a:spcBef>
              <a:buNone/>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Think about the good things that have happened and give thanks.</a:t>
            </a:r>
            <a:r>
              <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What have the challenges been?  </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In the quiet of your heart, tell God about your experiences this week.</a:t>
            </a:r>
            <a:r>
              <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 </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Give thanks for who you are.</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endParaRPr kumimoji="0" lang="en-US"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endParaRP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As you look ahead, Is there something for which you would like to ask God? </a:t>
            </a:r>
          </a:p>
          <a:p>
            <a:pPr marL="0" marR="0" lvl="0" indent="0" algn="l" defTabSz="914400" rtl="0" eaLnBrk="1" fontAlgn="base" latinLnBrk="0" hangingPunct="1">
              <a:lnSpc>
                <a:spcPct val="114000"/>
              </a:lnSpc>
              <a:spcBef>
                <a:spcPts val="0"/>
              </a:spcBef>
              <a:spcAft>
                <a:spcPts val="0"/>
              </a:spcAft>
              <a:buClrTx/>
              <a:buSzTx/>
              <a:buFont typeface="Arial" panose="020B0604020202020204" pitchFamily="34" charset="0"/>
              <a:buNone/>
              <a:tabLst/>
              <a:defRPr/>
            </a:pPr>
            <a:r>
              <a:rPr kumimoji="0" lang="en-GB" sz="2000" b="1" i="0" u="none" strike="noStrike" kern="1200" cap="none" spc="0" normalizeH="0" baseline="0" noProof="0" dirty="0">
                <a:ln>
                  <a:noFill/>
                </a:ln>
                <a:solidFill>
                  <a:prstClr val="black"/>
                </a:solidFill>
                <a:effectLst/>
                <a:uLnTx/>
                <a:uFillTx/>
                <a:latin typeface="Century Gothic" panose="020B0502020202020204" pitchFamily="34" charset="0"/>
                <a:ea typeface="+mn-ea"/>
                <a:cs typeface="+mn-cs"/>
              </a:rPr>
              <a:t>Ask God to help you.</a:t>
            </a:r>
          </a:p>
        </p:txBody>
      </p:sp>
    </p:spTree>
    <p:extLst>
      <p:ext uri="{BB962C8B-B14F-4D97-AF65-F5344CB8AC3E}">
        <p14:creationId xmlns:p14="http://schemas.microsoft.com/office/powerpoint/2010/main" val="15164518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a:duotone>
              <a:schemeClr val="bg2">
                <a:shade val="69000"/>
                <a:hueMod val="91000"/>
                <a:satMod val="164000"/>
                <a:lumMod val="74000"/>
              </a:schemeClr>
              <a:schemeClr val="bg2">
                <a:hueMod val="124000"/>
                <a:satMod val="140000"/>
                <a:lumMod val="142000"/>
              </a:schemeClr>
            </a:duotone>
          </a:blip>
          <a:stretch/>
        </a:blip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26E32CE1-D113-412E-9933-113646E21F5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l="3644"/>
          <a:stretch/>
        </p:blipFill>
        <p:spPr>
          <a:xfrm>
            <a:off x="0" y="2669685"/>
            <a:ext cx="4035669" cy="4188315"/>
          </a:xfrm>
          <a:prstGeom prst="rect">
            <a:avLst/>
          </a:prstGeom>
        </p:spPr>
      </p:pic>
      <p:pic>
        <p:nvPicPr>
          <p:cNvPr id="11" name="Picture 10">
            <a:extLst>
              <a:ext uri="{FF2B5EF4-FFF2-40B4-BE49-F238E27FC236}">
                <a16:creationId xmlns:a16="http://schemas.microsoft.com/office/drawing/2014/main" id="{117B7C8B-175B-4009-808B-9F66FD108AB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3" name="Oval 12">
            <a:extLst>
              <a:ext uri="{FF2B5EF4-FFF2-40B4-BE49-F238E27FC236}">
                <a16:creationId xmlns:a16="http://schemas.microsoft.com/office/drawing/2014/main" id="{FE5ECD52-6A23-4FF4-8C32-7B5DE9973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15" name="Picture 14">
            <a:extLst>
              <a:ext uri="{FF2B5EF4-FFF2-40B4-BE49-F238E27FC236}">
                <a16:creationId xmlns:a16="http://schemas.microsoft.com/office/drawing/2014/main" id="{5C3F2B96-5F34-41C9-8E37-A9CD279A4270}"/>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5">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7" name="Picture 16">
            <a:extLst>
              <a:ext uri="{FF2B5EF4-FFF2-40B4-BE49-F238E27FC236}">
                <a16:creationId xmlns:a16="http://schemas.microsoft.com/office/drawing/2014/main" id="{9A4E02BF-4F0E-44E2-A489-075900B7866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6">
            <a:extLst>
              <a:ext uri="{28A0092B-C50C-407E-A947-70E740481C1C}">
                <a14:useLocalDpi xmlns:a14="http://schemas.microsoft.com/office/drawing/2010/main" val="0"/>
              </a:ext>
            </a:extLst>
          </a:blip>
          <a:srcRect b="23320"/>
          <a:stretch/>
        </p:blipFill>
        <p:spPr>
          <a:xfrm>
            <a:off x="8609012" y="6096000"/>
            <a:ext cx="993734" cy="762000"/>
          </a:xfrm>
          <a:prstGeom prst="rect">
            <a:avLst/>
          </a:prstGeom>
        </p:spPr>
      </p:pic>
      <p:sp>
        <p:nvSpPr>
          <p:cNvPr id="19" name="Rectangle 18">
            <a:extLst>
              <a:ext uri="{FF2B5EF4-FFF2-40B4-BE49-F238E27FC236}">
                <a16:creationId xmlns:a16="http://schemas.microsoft.com/office/drawing/2014/main" id="{45624C63-3CCA-4EA6-B822-6E710A82062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pic>
        <p:nvPicPr>
          <p:cNvPr id="5" name="Picture 4" descr="Sunrise as seen from the outer space">
            <a:extLst>
              <a:ext uri="{FF2B5EF4-FFF2-40B4-BE49-F238E27FC236}">
                <a16:creationId xmlns:a16="http://schemas.microsoft.com/office/drawing/2014/main" id="{81045584-2F6B-498E-D03A-7634F90F6BF4}"/>
              </a:ext>
            </a:extLst>
          </p:cNvPr>
          <p:cNvPicPr>
            <a:picLocks noChangeAspect="1"/>
          </p:cNvPicPr>
          <p:nvPr/>
        </p:nvPicPr>
        <p:blipFill>
          <a:blip r:embed="rId7"/>
          <a:srcRect l="53987" r="1580"/>
          <a:stretch/>
        </p:blipFill>
        <p:spPr>
          <a:xfrm>
            <a:off x="7225024" y="29404"/>
            <a:ext cx="4914724" cy="3809999"/>
          </a:xfrm>
          <a:prstGeom prst="rect">
            <a:avLst/>
          </a:prstGeom>
        </p:spPr>
      </p:pic>
      <p:sp>
        <p:nvSpPr>
          <p:cNvPr id="21" name="Rectangle 20">
            <a:extLst>
              <a:ext uri="{FF2B5EF4-FFF2-40B4-BE49-F238E27FC236}">
                <a16:creationId xmlns:a16="http://schemas.microsoft.com/office/drawing/2014/main" id="{7983E32D-6031-4B6D-99FC-8D0DB68DFD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GB"/>
          </a:p>
        </p:txBody>
      </p:sp>
      <p:sp>
        <p:nvSpPr>
          <p:cNvPr id="3" name="TextBox 2">
            <a:extLst>
              <a:ext uri="{FF2B5EF4-FFF2-40B4-BE49-F238E27FC236}">
                <a16:creationId xmlns:a16="http://schemas.microsoft.com/office/drawing/2014/main" id="{DA876B1E-423B-8D8D-BB31-6056B88A3C19}"/>
              </a:ext>
            </a:extLst>
          </p:cNvPr>
          <p:cNvSpPr txBox="1"/>
          <p:nvPr/>
        </p:nvSpPr>
        <p:spPr>
          <a:xfrm>
            <a:off x="739592" y="1600200"/>
            <a:ext cx="5476151" cy="3809999"/>
          </a:xfrm>
          <a:prstGeom prst="rect">
            <a:avLst/>
          </a:prstGeom>
        </p:spPr>
        <p:txBody>
          <a:bodyPr vert="horz" lIns="91440" tIns="45720" rIns="91440" bIns="45720" rtlCol="0">
            <a:normAutofit fontScale="47500" lnSpcReduction="20000"/>
          </a:bodyPr>
          <a:lstStyle/>
          <a:p>
            <a:pPr algn="ctr">
              <a:lnSpc>
                <a:spcPct val="90000"/>
              </a:lnSpc>
              <a:spcBef>
                <a:spcPts val="1000"/>
              </a:spcBef>
              <a:buClr>
                <a:schemeClr val="accent1">
                  <a:lumMod val="60000"/>
                  <a:lumOff val="40000"/>
                </a:schemeClr>
              </a:buClr>
              <a:buSzPct val="80000"/>
            </a:pPr>
            <a:r>
              <a:rPr lang="en-US" sz="5100" dirty="0">
                <a:effectLst/>
                <a:latin typeface="Aptos" panose="020B0004020202020204" pitchFamily="34" charset="0"/>
                <a:ea typeface="+mj-ea"/>
                <a:cs typeface="+mj-cs"/>
              </a:rPr>
              <a:t>Dear God,</a:t>
            </a:r>
          </a:p>
          <a:p>
            <a:pPr algn="ctr">
              <a:lnSpc>
                <a:spcPct val="90000"/>
              </a:lnSpc>
              <a:spcBef>
                <a:spcPts val="1000"/>
              </a:spcBef>
              <a:buClr>
                <a:schemeClr val="accent1">
                  <a:lumMod val="60000"/>
                  <a:lumOff val="40000"/>
                </a:schemeClr>
              </a:buClr>
              <a:buSzPct val="80000"/>
            </a:pPr>
            <a:r>
              <a:rPr lang="en-US" sz="5100" dirty="0">
                <a:effectLst/>
                <a:latin typeface="Aptos" panose="020B0004020202020204" pitchFamily="34" charset="0"/>
                <a:ea typeface="+mj-ea"/>
                <a:cs typeface="+mj-cs"/>
              </a:rPr>
              <a:t>We lift up the world to you, asking for healing and peace. May hope shine brightly in every corner of the world, where darkness often takes hold. Help us to be kind and open minded in our actions. Guide our leaders to make wise decisions and help people to care for the planet. May your love fill every heart, and may we, as young people, rise up with courage to create a better world for all. </a:t>
            </a:r>
          </a:p>
          <a:p>
            <a:pPr algn="ctr">
              <a:lnSpc>
                <a:spcPct val="90000"/>
              </a:lnSpc>
              <a:spcBef>
                <a:spcPts val="1000"/>
              </a:spcBef>
              <a:buClr>
                <a:schemeClr val="accent1">
                  <a:lumMod val="60000"/>
                  <a:lumOff val="40000"/>
                </a:schemeClr>
              </a:buClr>
              <a:buSzPct val="80000"/>
            </a:pPr>
            <a:r>
              <a:rPr lang="en-US" sz="5100" dirty="0">
                <a:effectLst/>
                <a:latin typeface="Aptos" panose="020B0004020202020204" pitchFamily="34" charset="0"/>
                <a:ea typeface="+mj-ea"/>
                <a:cs typeface="+mj-cs"/>
              </a:rPr>
              <a:t>Amen</a:t>
            </a:r>
          </a:p>
          <a:p>
            <a:pPr>
              <a:lnSpc>
                <a:spcPct val="90000"/>
              </a:lnSpc>
              <a:spcBef>
                <a:spcPts val="1000"/>
              </a:spcBef>
              <a:buClr>
                <a:schemeClr val="accent1">
                  <a:lumMod val="60000"/>
                  <a:lumOff val="40000"/>
                </a:schemeClr>
              </a:buClr>
              <a:buSzPct val="80000"/>
            </a:pPr>
            <a:endParaRPr lang="en-US" dirty="0">
              <a:effectLst/>
              <a:latin typeface="+mj-lt"/>
              <a:ea typeface="+mj-ea"/>
              <a:cs typeface="+mj-cs"/>
            </a:endParaRPr>
          </a:p>
        </p:txBody>
      </p:sp>
      <p:sp>
        <p:nvSpPr>
          <p:cNvPr id="4" name="TextBox 3">
            <a:extLst>
              <a:ext uri="{FF2B5EF4-FFF2-40B4-BE49-F238E27FC236}">
                <a16:creationId xmlns:a16="http://schemas.microsoft.com/office/drawing/2014/main" id="{44872207-ECB2-9319-7946-E013E94E51EF}"/>
              </a:ext>
            </a:extLst>
          </p:cNvPr>
          <p:cNvSpPr txBox="1"/>
          <p:nvPr/>
        </p:nvSpPr>
        <p:spPr>
          <a:xfrm>
            <a:off x="587986" y="631371"/>
            <a:ext cx="9626353" cy="523220"/>
          </a:xfrm>
          <a:prstGeom prst="rect">
            <a:avLst/>
          </a:prstGeom>
          <a:noFill/>
        </p:spPr>
        <p:txBody>
          <a:bodyPr wrap="none" rtlCol="0">
            <a:spAutoFit/>
          </a:bodyPr>
          <a:lstStyle/>
          <a:p>
            <a:r>
              <a:rPr lang="en-GB" sz="2800" dirty="0"/>
              <a:t>Friday 14</a:t>
            </a:r>
            <a:r>
              <a:rPr lang="en-GB" sz="2800" baseline="30000" dirty="0"/>
              <a:t>th</a:t>
            </a:r>
            <a:r>
              <a:rPr lang="en-GB" sz="2800" dirty="0"/>
              <a:t> March.  PM. Prayer of Hope written by 10C. </a:t>
            </a:r>
          </a:p>
        </p:txBody>
      </p:sp>
      <p:pic>
        <p:nvPicPr>
          <p:cNvPr id="2050" name="Picture 2" descr="Preparing for the Jubilee Year of 2025: Pilgrims of Hope - Catechist's ...">
            <a:extLst>
              <a:ext uri="{FF2B5EF4-FFF2-40B4-BE49-F238E27FC236}">
                <a16:creationId xmlns:a16="http://schemas.microsoft.com/office/drawing/2014/main" id="{C2E13D93-F1C1-914D-77EF-87C2D6F389B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225024" y="3361950"/>
            <a:ext cx="4966976" cy="34666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352597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EC76B5"/>
      </a:hlink>
      <a:folHlink>
        <a:srgbClr val="E8ACCD"/>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A207AED3-9ABC-4A18-9978-A59B65688B15}"/>
    </a:ext>
  </a:extLst>
</a:theme>
</file>

<file path=docProps/app.xml><?xml version="1.0" encoding="utf-8"?>
<Properties xmlns="http://schemas.openxmlformats.org/officeDocument/2006/extended-properties" xmlns:vt="http://schemas.openxmlformats.org/officeDocument/2006/docPropsVTypes">
  <Template>Ion</Template>
  <TotalTime>410</TotalTime>
  <Words>1275</Words>
  <Application>Microsoft Office PowerPoint</Application>
  <PresentationFormat>Widescreen</PresentationFormat>
  <Paragraphs>94</Paragraphs>
  <Slides>10</Slides>
  <Notes>0</Notes>
  <HiddenSlides>0</HiddenSlides>
  <MMClips>3</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10</vt:i4>
      </vt:variant>
    </vt:vector>
  </HeadingPairs>
  <TitlesOfParts>
    <vt:vector size="19" baseType="lpstr">
      <vt:lpstr>__Montserrat_4bc053</vt:lpstr>
      <vt:lpstr>Aptos</vt:lpstr>
      <vt:lpstr>Arial</vt:lpstr>
      <vt:lpstr>Cambria Math</vt:lpstr>
      <vt:lpstr>Century Gothic</vt:lpstr>
      <vt:lpstr>Halant</vt:lpstr>
      <vt:lpstr>Ink Free</vt:lpstr>
      <vt:lpstr>Wingdings 3</vt:lpstr>
      <vt:lpstr>Ion</vt:lpstr>
      <vt:lpstr>PowerPoint Presentation</vt:lpstr>
      <vt:lpstr>The Season of Lent ~ Pray, Fast, Give</vt:lpstr>
      <vt:lpstr>PowerPoint Presentation</vt:lpstr>
      <vt:lpstr>PowerPoint Presentation</vt:lpstr>
      <vt:lpstr>PowerPoint Presentation</vt:lpstr>
      <vt:lpstr>PowerPoint Presentation</vt:lpstr>
      <vt:lpstr>PowerPoint Presentation</vt:lpstr>
      <vt:lpstr>PowerPoint Presentation</vt:lpstr>
      <vt:lpstr>Friday 14th March. AM.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Lizzie Hart</dc:creator>
  <cp:lastModifiedBy>E Hart</cp:lastModifiedBy>
  <cp:revision>8</cp:revision>
  <dcterms:created xsi:type="dcterms:W3CDTF">2025-03-01T20:10:22Z</dcterms:created>
  <dcterms:modified xsi:type="dcterms:W3CDTF">2025-03-07T12:26:04Z</dcterms:modified>
</cp:coreProperties>
</file>