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7" r:id="rId3"/>
    <p:sldId id="257" r:id="rId4"/>
    <p:sldId id="265" r:id="rId5"/>
    <p:sldId id="266" r:id="rId6"/>
    <p:sldId id="259" r:id="rId7"/>
    <p:sldId id="258" r:id="rId8"/>
    <p:sldId id="268" r:id="rId9"/>
    <p:sldId id="260" r:id="rId10"/>
    <p:sldId id="261" r:id="rId11"/>
    <p:sldId id="26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1" d="100"/>
          <a:sy n="121" d="100"/>
        </p:scale>
        <p:origin x="-1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EF4D0F-4127-4A82-99C2-531003C75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0274708-907C-473B-96F9-AA8999B5F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6833440B-4E46-458F-A5CE-CCD44B2D0904}"/>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5" name="Footer Placeholder 4">
            <a:extLst>
              <a:ext uri="{FF2B5EF4-FFF2-40B4-BE49-F238E27FC236}">
                <a16:creationId xmlns="" xmlns:a16="http://schemas.microsoft.com/office/drawing/2014/main" id="{D9220EAC-8080-4598-9F74-E6421DFF7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9F09CC1-644C-4D2A-8D56-927492936991}"/>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244422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7FB71-6E79-4998-A2FF-6EFF69C600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0F129BC-5844-4664-BC9B-83C4E820C4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200C03F-E5CA-4A95-8940-4B0E2C04AB0E}"/>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5" name="Footer Placeholder 4">
            <a:extLst>
              <a:ext uri="{FF2B5EF4-FFF2-40B4-BE49-F238E27FC236}">
                <a16:creationId xmlns="" xmlns:a16="http://schemas.microsoft.com/office/drawing/2014/main" id="{67D0E026-C060-463D-9512-BAE7E5AC72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FDDF675-019F-497D-9907-AB6DEE52D501}"/>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3267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9DF6304-F99E-4541-BF11-70E45B2E0B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F81D8DC-EFED-46DA-ADC0-43DB73C4CF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344F042-7DC5-4B09-A4EB-33DD755ECBFB}"/>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5" name="Footer Placeholder 4">
            <a:extLst>
              <a:ext uri="{FF2B5EF4-FFF2-40B4-BE49-F238E27FC236}">
                <a16:creationId xmlns="" xmlns:a16="http://schemas.microsoft.com/office/drawing/2014/main" id="{74717BB6-D53E-45B8-81F1-91BE4420DC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66FFECE-2830-4BAF-84EA-AECA6579F5D8}"/>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21426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F96AD9-8729-4C80-AC71-523311285A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DF08E2F-BC5F-4FA4-863E-D68F1DBCC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FB007F0-4E8B-4263-AD25-A136EF00C3A4}"/>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5" name="Footer Placeholder 4">
            <a:extLst>
              <a:ext uri="{FF2B5EF4-FFF2-40B4-BE49-F238E27FC236}">
                <a16:creationId xmlns="" xmlns:a16="http://schemas.microsoft.com/office/drawing/2014/main" id="{05959270-B615-4DA8-9722-1310E93D9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2BAF915-0B56-43A8-8BEE-9F4F565E02E0}"/>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276353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CCFE14-9414-4C72-93D9-2E61EA7F4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3B80ADC-4C3B-4F5B-AA83-EEBA5B798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AD97230-251C-42CB-8E22-FDF1E74BC680}"/>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5" name="Footer Placeholder 4">
            <a:extLst>
              <a:ext uri="{FF2B5EF4-FFF2-40B4-BE49-F238E27FC236}">
                <a16:creationId xmlns="" xmlns:a16="http://schemas.microsoft.com/office/drawing/2014/main" id="{94BC4B75-E20A-48B9-BCAE-C197FA992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C0E6F36-B792-4595-91AD-FE52FA16B0BC}"/>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4778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9AEB1-2785-4A35-8B7F-DF05E4A307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8A9CDDB-9F47-45CB-8C12-688B0F31A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DAB28523-D227-4945-B541-658978C9F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12A0204-FE4C-4E68-B307-01A86E4129AF}"/>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6" name="Footer Placeholder 5">
            <a:extLst>
              <a:ext uri="{FF2B5EF4-FFF2-40B4-BE49-F238E27FC236}">
                <a16:creationId xmlns="" xmlns:a16="http://schemas.microsoft.com/office/drawing/2014/main" id="{A37A2303-2217-447E-85E0-790D2C91E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9737639-3ACA-4915-A382-EB2F1079711A}"/>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232918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7714CC-AD5E-4D01-828D-3EFCA63921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695D2F7-0F2B-41D4-9509-1C31EEFC1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A66DAA5-6DB0-41F4-B90E-F503F0E42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A9E6DC5C-2544-41C4-ACF1-A4BD1A0E9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EF36839-1A1C-4338-AA4D-404C7393D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1A245922-DD43-4CFA-8E24-9589FCB87B5B}"/>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8" name="Footer Placeholder 7">
            <a:extLst>
              <a:ext uri="{FF2B5EF4-FFF2-40B4-BE49-F238E27FC236}">
                <a16:creationId xmlns="" xmlns:a16="http://schemas.microsoft.com/office/drawing/2014/main" id="{934DC753-0048-496A-9FF4-344A4C1D96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25B275C7-716F-4DDF-B645-D0149A5360C1}"/>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320971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392FA-6900-46A9-890B-F38C326422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693EA851-97AC-4341-91CD-993FB5252B1E}"/>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4" name="Footer Placeholder 3">
            <a:extLst>
              <a:ext uri="{FF2B5EF4-FFF2-40B4-BE49-F238E27FC236}">
                <a16:creationId xmlns="" xmlns:a16="http://schemas.microsoft.com/office/drawing/2014/main" id="{F6054F89-5C6D-4C01-B5E0-6BD30B4430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D9B5804-F5CF-48AD-B94A-64BA908D8451}"/>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326291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C60558-EDE7-4F11-ABFB-C7CC6CCD2FC3}"/>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3" name="Footer Placeholder 2">
            <a:extLst>
              <a:ext uri="{FF2B5EF4-FFF2-40B4-BE49-F238E27FC236}">
                <a16:creationId xmlns="" xmlns:a16="http://schemas.microsoft.com/office/drawing/2014/main" id="{0CF3029E-3792-4FF4-B902-329A2FF050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811679D4-782E-4721-B9B1-C8BA75DAD3C8}"/>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211999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9C13C-EFA0-4C3E-BF6B-D30754A63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674F794-9ED5-41E5-B3BE-8C491EBD1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CD2EDB20-174F-4228-A6CF-BAF099AD1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9C05FE9-7D5D-40F7-93E8-4ABC034EE4BB}"/>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6" name="Footer Placeholder 5">
            <a:extLst>
              <a:ext uri="{FF2B5EF4-FFF2-40B4-BE49-F238E27FC236}">
                <a16:creationId xmlns="" xmlns:a16="http://schemas.microsoft.com/office/drawing/2014/main" id="{9B29544F-1AA1-42E7-85D2-CF1602E4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799D7EC-8F32-4B40-A58A-B2CD5C4C80D1}"/>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107870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A0CE49-CF97-4CAC-9E2F-6B9DBD3F4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EBE20C8-0556-4B29-89BF-77FBD8A5E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551E2091-B154-425B-A7B7-006D5CEB9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C16321-8919-4DA7-AD0A-AB76C45C003C}"/>
              </a:ext>
            </a:extLst>
          </p:cNvPr>
          <p:cNvSpPr>
            <a:spLocks noGrp="1"/>
          </p:cNvSpPr>
          <p:nvPr>
            <p:ph type="dt" sz="half" idx="10"/>
          </p:nvPr>
        </p:nvSpPr>
        <p:spPr/>
        <p:txBody>
          <a:bodyPr/>
          <a:lstStyle/>
          <a:p>
            <a:fld id="{19A23119-513A-4F7E-8CAF-7849A926850C}" type="datetimeFigureOut">
              <a:rPr lang="en-GB" smtClean="0"/>
              <a:t>05/06/2020</a:t>
            </a:fld>
            <a:endParaRPr lang="en-GB"/>
          </a:p>
        </p:txBody>
      </p:sp>
      <p:sp>
        <p:nvSpPr>
          <p:cNvPr id="6" name="Footer Placeholder 5">
            <a:extLst>
              <a:ext uri="{FF2B5EF4-FFF2-40B4-BE49-F238E27FC236}">
                <a16:creationId xmlns="" xmlns:a16="http://schemas.microsoft.com/office/drawing/2014/main" id="{8355B5D4-3D97-448C-8A24-BE0D85EFA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4C3979C-4F0D-4E4A-8F8F-6A27773D3A05}"/>
              </a:ext>
            </a:extLst>
          </p:cNvPr>
          <p:cNvSpPr>
            <a:spLocks noGrp="1"/>
          </p:cNvSpPr>
          <p:nvPr>
            <p:ph type="sldNum" sz="quarter" idx="12"/>
          </p:nvPr>
        </p:nvSpPr>
        <p:spPr/>
        <p:txBody>
          <a:bodyPr/>
          <a:lstStyle/>
          <a:p>
            <a:fld id="{3FAA2AB1-2268-4033-B6EA-C46FA780C64C}" type="slidenum">
              <a:rPr lang="en-GB" smtClean="0"/>
              <a:t>‹#›</a:t>
            </a:fld>
            <a:endParaRPr lang="en-GB"/>
          </a:p>
        </p:txBody>
      </p:sp>
    </p:spTree>
    <p:extLst>
      <p:ext uri="{BB962C8B-B14F-4D97-AF65-F5344CB8AC3E}">
        <p14:creationId xmlns:p14="http://schemas.microsoft.com/office/powerpoint/2010/main" val="47234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CEEB196-8C72-4DBB-A53A-D98CD72AA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98FDE92-0611-4F3C-9FA6-E0BE80AC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F25D2E6-4764-46D7-8A3D-A05283EB5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23119-513A-4F7E-8CAF-7849A926850C}" type="datetimeFigureOut">
              <a:rPr lang="en-GB" smtClean="0"/>
              <a:t>05/06/2020</a:t>
            </a:fld>
            <a:endParaRPr lang="en-GB"/>
          </a:p>
        </p:txBody>
      </p:sp>
      <p:sp>
        <p:nvSpPr>
          <p:cNvPr id="5" name="Footer Placeholder 4">
            <a:extLst>
              <a:ext uri="{FF2B5EF4-FFF2-40B4-BE49-F238E27FC236}">
                <a16:creationId xmlns="" xmlns:a16="http://schemas.microsoft.com/office/drawing/2014/main" id="{F5640A88-CA69-4ECF-8F5C-2464AF32D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97243EA-D79C-44CA-B069-0F41C1143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A2AB1-2268-4033-B6EA-C46FA780C64C}" type="slidenum">
              <a:rPr lang="en-GB" smtClean="0"/>
              <a:t>‹#›</a:t>
            </a:fld>
            <a:endParaRPr lang="en-GB"/>
          </a:p>
        </p:txBody>
      </p:sp>
    </p:spTree>
    <p:extLst>
      <p:ext uri="{BB962C8B-B14F-4D97-AF65-F5344CB8AC3E}">
        <p14:creationId xmlns:p14="http://schemas.microsoft.com/office/powerpoint/2010/main" val="175066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rct=j&amp;q=&amp;esrc=s&amp;source=images&amp;cd=&amp;ved=2ahUKEwi2sOP1_-XiAhVI6RoKHa7UCkUQjRx6BAgBEAU&amp;url=https://hallamnews.com/the-feast-of-corpus-christi/&amp;psig=AOvVaw16s5t3g3QZNS09T6el0-9Q&amp;ust=156049950641267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dAkhAW4Rei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4219DA-847C-4B6C-A464-B8320E9BD0BF}"/>
              </a:ext>
            </a:extLst>
          </p:cNvPr>
          <p:cNvSpPr>
            <a:spLocks noGrp="1"/>
          </p:cNvSpPr>
          <p:nvPr>
            <p:ph type="title"/>
          </p:nvPr>
        </p:nvSpPr>
        <p:spPr>
          <a:xfrm>
            <a:off x="4400550" y="3793734"/>
            <a:ext cx="8210528" cy="2889114"/>
          </a:xfrm>
        </p:spPr>
        <p:txBody>
          <a:bodyPr vert="horz" lIns="91440" tIns="45720" rIns="91440" bIns="45720" rtlCol="0" anchor="b">
            <a:normAutofit/>
          </a:bodyPr>
          <a:lstStyle/>
          <a:p>
            <a:pPr algn="ctr"/>
            <a:r>
              <a:rPr lang="en-US" sz="6000" b="1" dirty="0"/>
              <a:t>The Body of Christ</a:t>
            </a:r>
            <a:br>
              <a:rPr lang="en-US" sz="6000" b="1" dirty="0"/>
            </a:br>
            <a:r>
              <a:rPr lang="en-US" sz="6000" b="1" dirty="0"/>
              <a:t>w/c 8</a:t>
            </a:r>
            <a:r>
              <a:rPr lang="en-US" sz="6000" b="1" baseline="30000" dirty="0"/>
              <a:t>th</a:t>
            </a:r>
            <a:r>
              <a:rPr lang="en-US" sz="6000" b="1" dirty="0"/>
              <a:t> June</a:t>
            </a:r>
          </a:p>
        </p:txBody>
      </p:sp>
      <p:sp>
        <p:nvSpPr>
          <p:cNvPr id="10" name="Freeform: Shape 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48DF59A2-C396-44BC-B488-41D20B2A239A}"/>
              </a:ext>
            </a:extLst>
          </p:cNvPr>
          <p:cNvPicPr>
            <a:picLocks noChangeAspect="1"/>
          </p:cNvPicPr>
          <p:nvPr/>
        </p:nvPicPr>
        <p:blipFill rotWithShape="1">
          <a:blip r:embed="rId2"/>
          <a:srcRect l="9422" r="273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251731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B9EA0-3EB8-4F9F-AF81-805B2B3D563C}"/>
              </a:ext>
            </a:extLst>
          </p:cNvPr>
          <p:cNvSpPr>
            <a:spLocks noGrp="1"/>
          </p:cNvSpPr>
          <p:nvPr>
            <p:ph type="title"/>
          </p:nvPr>
        </p:nvSpPr>
        <p:spPr>
          <a:xfrm>
            <a:off x="628650" y="288925"/>
            <a:ext cx="10515600" cy="1325563"/>
          </a:xfrm>
        </p:spPr>
        <p:txBody>
          <a:bodyPr/>
          <a:lstStyle/>
          <a:p>
            <a:r>
              <a:rPr lang="en-GB" dirty="0">
                <a:latin typeface="Century Gothic" panose="020B0502020202020204" pitchFamily="34" charset="0"/>
              </a:rPr>
              <a:t>Friday 12</a:t>
            </a:r>
            <a:r>
              <a:rPr lang="en-GB" baseline="30000" dirty="0">
                <a:latin typeface="Century Gothic" panose="020B0502020202020204" pitchFamily="34" charset="0"/>
              </a:rPr>
              <a:t>th</a:t>
            </a:r>
            <a:r>
              <a:rPr lang="en-GB" dirty="0">
                <a:latin typeface="Century Gothic" panose="020B0502020202020204" pitchFamily="34" charset="0"/>
              </a:rPr>
              <a:t> June</a:t>
            </a:r>
          </a:p>
        </p:txBody>
      </p:sp>
      <p:sp>
        <p:nvSpPr>
          <p:cNvPr id="3" name="Content Placeholder 2">
            <a:extLst>
              <a:ext uri="{FF2B5EF4-FFF2-40B4-BE49-F238E27FC236}">
                <a16:creationId xmlns="" xmlns:a16="http://schemas.microsoft.com/office/drawing/2014/main" id="{BE3D60F5-5B9C-40C4-B9CD-778CD2DCE93B}"/>
              </a:ext>
            </a:extLst>
          </p:cNvPr>
          <p:cNvSpPr>
            <a:spLocks noGrp="1"/>
          </p:cNvSpPr>
          <p:nvPr>
            <p:ph idx="1"/>
          </p:nvPr>
        </p:nvSpPr>
        <p:spPr>
          <a:xfrm>
            <a:off x="733423" y="1616267"/>
            <a:ext cx="10980355" cy="914100"/>
          </a:xfrm>
        </p:spPr>
        <p:txBody>
          <a:bodyPr>
            <a:noAutofit/>
          </a:bodyPr>
          <a:lstStyle/>
          <a:p>
            <a:pPr marL="0" indent="0" algn="ctr">
              <a:lnSpc>
                <a:spcPct val="100000"/>
              </a:lnSpc>
              <a:spcBef>
                <a:spcPts val="0"/>
              </a:spcBef>
              <a:buNone/>
            </a:pPr>
            <a:r>
              <a:rPr lang="en-GB" sz="2000" i="1" dirty="0">
                <a:latin typeface="Century Gothic" panose="020B0502020202020204" pitchFamily="34" charset="0"/>
              </a:rPr>
              <a:t>Lord, its only right that as our prayer theme for this week is The Body of Christ that today we pray for our brothers and sisters worldwide who are persecuted for their faith. </a:t>
            </a:r>
            <a:endParaRPr lang="en-GB" sz="2000" dirty="0">
              <a:latin typeface="Century Gothic" panose="020B0502020202020204" pitchFamily="34" charset="0"/>
            </a:endParaRPr>
          </a:p>
          <a:p>
            <a:pPr marL="0" indent="0" algn="ctr">
              <a:lnSpc>
                <a:spcPct val="100000"/>
              </a:lnSpc>
              <a:spcBef>
                <a:spcPts val="0"/>
              </a:spcBef>
              <a:buNone/>
            </a:pPr>
            <a:r>
              <a:rPr lang="en-GB" sz="2400" i="1" dirty="0">
                <a:latin typeface="Century Gothic" panose="020B0502020202020204" pitchFamily="34" charset="0"/>
              </a:rPr>
              <a:t> </a:t>
            </a:r>
            <a:endParaRPr lang="en-GB" sz="2400" dirty="0">
              <a:latin typeface="Century Gothic" panose="020B0502020202020204" pitchFamily="34" charset="0"/>
            </a:endParaRPr>
          </a:p>
        </p:txBody>
      </p:sp>
      <p:pic>
        <p:nvPicPr>
          <p:cNvPr id="4" name="Picture 3">
            <a:extLst>
              <a:ext uri="{FF2B5EF4-FFF2-40B4-BE49-F238E27FC236}">
                <a16:creationId xmlns="" xmlns:a16="http://schemas.microsoft.com/office/drawing/2014/main" id="{3D207F26-84E9-4A4C-A357-114A2FD08A63}"/>
              </a:ext>
            </a:extLst>
          </p:cNvPr>
          <p:cNvPicPr>
            <a:picLocks noChangeAspect="1"/>
          </p:cNvPicPr>
          <p:nvPr/>
        </p:nvPicPr>
        <p:blipFill>
          <a:blip r:embed="rId2"/>
          <a:stretch>
            <a:fillRect/>
          </a:stretch>
        </p:blipFill>
        <p:spPr>
          <a:xfrm>
            <a:off x="10572110" y="288925"/>
            <a:ext cx="1353829" cy="1196407"/>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4" y="3194294"/>
            <a:ext cx="5017868" cy="331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7573" y="3407865"/>
            <a:ext cx="6660256" cy="2862322"/>
          </a:xfrm>
          <a:prstGeom prst="rect">
            <a:avLst/>
          </a:prstGeom>
          <a:noFill/>
        </p:spPr>
        <p:txBody>
          <a:bodyPr wrap="square" rtlCol="0">
            <a:spAutoFit/>
          </a:bodyPr>
          <a:lstStyle/>
          <a:p>
            <a:pPr lvl="0" algn="ctr"/>
            <a:r>
              <a:rPr lang="en-GB" b="1" i="1" dirty="0">
                <a:solidFill>
                  <a:prstClr val="black"/>
                </a:solidFill>
                <a:latin typeface="Century Gothic" panose="020B0502020202020204" pitchFamily="34" charset="0"/>
              </a:rPr>
              <a:t>O God, Hear our prayers and the prayers of our brothers and sisters who, daily, suffer persecution and even death for being faithful witnesses to the truth. </a:t>
            </a:r>
            <a:endParaRPr lang="en-GB" b="1" dirty="0">
              <a:solidFill>
                <a:prstClr val="black"/>
              </a:solidFill>
              <a:latin typeface="Century Gothic" panose="020B0502020202020204" pitchFamily="34" charset="0"/>
            </a:endParaRPr>
          </a:p>
          <a:p>
            <a:pPr lvl="0" algn="ctr"/>
            <a:r>
              <a:rPr lang="en-GB" b="1" i="1" dirty="0">
                <a:solidFill>
                  <a:prstClr val="black"/>
                </a:solidFill>
                <a:latin typeface="Century Gothic" panose="020B0502020202020204" pitchFamily="34" charset="0"/>
              </a:rPr>
              <a:t>May their love for You and Your Blessed Mother sustain them. </a:t>
            </a:r>
            <a:endParaRPr lang="en-GB" b="1" dirty="0">
              <a:solidFill>
                <a:prstClr val="black"/>
              </a:solidFill>
              <a:latin typeface="Century Gothic" panose="020B0502020202020204" pitchFamily="34" charset="0"/>
            </a:endParaRPr>
          </a:p>
          <a:p>
            <a:pPr lvl="0" algn="ctr"/>
            <a:r>
              <a:rPr lang="en-GB" b="1" i="1" dirty="0">
                <a:solidFill>
                  <a:prstClr val="black"/>
                </a:solidFill>
                <a:latin typeface="Century Gothic" panose="020B0502020202020204" pitchFamily="34" charset="0"/>
              </a:rPr>
              <a:t> May we, who are so free to practise </a:t>
            </a:r>
            <a:r>
              <a:rPr lang="en-GB" b="1" i="1" dirty="0" smtClean="0">
                <a:solidFill>
                  <a:prstClr val="black"/>
                </a:solidFill>
                <a:latin typeface="Century Gothic" panose="020B0502020202020204" pitchFamily="34" charset="0"/>
              </a:rPr>
              <a:t>our Faith</a:t>
            </a:r>
            <a:r>
              <a:rPr lang="en-GB" b="1" i="1" dirty="0">
                <a:solidFill>
                  <a:prstClr val="black"/>
                </a:solidFill>
                <a:latin typeface="Century Gothic" panose="020B0502020202020204" pitchFamily="34" charset="0"/>
              </a:rPr>
              <a:t>, </a:t>
            </a:r>
            <a:endParaRPr lang="en-GB" b="1" i="1" dirty="0" smtClean="0">
              <a:solidFill>
                <a:prstClr val="black"/>
              </a:solidFill>
              <a:latin typeface="Century Gothic" panose="020B0502020202020204" pitchFamily="34" charset="0"/>
            </a:endParaRPr>
          </a:p>
          <a:p>
            <a:pPr lvl="0" algn="ctr"/>
            <a:r>
              <a:rPr lang="en-GB" b="1" i="1" dirty="0" smtClean="0">
                <a:solidFill>
                  <a:prstClr val="black"/>
                </a:solidFill>
                <a:latin typeface="Century Gothic" panose="020B0502020202020204" pitchFamily="34" charset="0"/>
              </a:rPr>
              <a:t>be </a:t>
            </a:r>
            <a:r>
              <a:rPr lang="en-GB" b="1" i="1" dirty="0">
                <a:solidFill>
                  <a:prstClr val="black"/>
                </a:solidFill>
                <a:latin typeface="Century Gothic" panose="020B0502020202020204" pitchFamily="34" charset="0"/>
              </a:rPr>
              <a:t>inspired by those who suffer persecution, </a:t>
            </a:r>
            <a:r>
              <a:rPr lang="en-GB" b="1" i="1" dirty="0" smtClean="0">
                <a:solidFill>
                  <a:prstClr val="black"/>
                </a:solidFill>
                <a:latin typeface="Century Gothic" panose="020B0502020202020204" pitchFamily="34" charset="0"/>
              </a:rPr>
              <a:t>to ever </a:t>
            </a:r>
            <a:r>
              <a:rPr lang="en-GB" b="1" i="1" dirty="0">
                <a:solidFill>
                  <a:prstClr val="black"/>
                </a:solidFill>
                <a:latin typeface="Century Gothic" panose="020B0502020202020204" pitchFamily="34" charset="0"/>
              </a:rPr>
              <a:t>greater Love; may we never refuse </a:t>
            </a:r>
            <a:r>
              <a:rPr lang="en-GB" b="1" i="1" dirty="0" smtClean="0">
                <a:solidFill>
                  <a:prstClr val="black"/>
                </a:solidFill>
                <a:latin typeface="Century Gothic" panose="020B0502020202020204" pitchFamily="34" charset="0"/>
              </a:rPr>
              <a:t>God’s invitations </a:t>
            </a:r>
            <a:r>
              <a:rPr lang="en-GB" b="1" i="1" dirty="0">
                <a:solidFill>
                  <a:prstClr val="black"/>
                </a:solidFill>
                <a:latin typeface="Century Gothic" panose="020B0502020202020204" pitchFamily="34" charset="0"/>
              </a:rPr>
              <a:t>to follow Him and witness to </a:t>
            </a:r>
            <a:r>
              <a:rPr lang="en-GB" b="1" i="1" dirty="0" smtClean="0">
                <a:solidFill>
                  <a:prstClr val="black"/>
                </a:solidFill>
                <a:latin typeface="Century Gothic" panose="020B0502020202020204" pitchFamily="34" charset="0"/>
              </a:rPr>
              <a:t>others.</a:t>
            </a:r>
            <a:endParaRPr lang="en-GB" b="1" dirty="0">
              <a:solidFill>
                <a:prstClr val="black"/>
              </a:solidFill>
              <a:latin typeface="Century Gothic" panose="020B0502020202020204" pitchFamily="34" charset="0"/>
            </a:endParaRPr>
          </a:p>
          <a:p>
            <a:pPr lvl="0" algn="ctr"/>
            <a:r>
              <a:rPr lang="en-GB" b="1" i="1" dirty="0">
                <a:solidFill>
                  <a:prstClr val="black"/>
                </a:solidFill>
                <a:latin typeface="Century Gothic" panose="020B0502020202020204" pitchFamily="34" charset="0"/>
              </a:rPr>
              <a:t>Amen.</a:t>
            </a:r>
            <a:endParaRPr lang="en-GB"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9375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Friday 12</a:t>
            </a:r>
            <a:r>
              <a:rPr lang="en-GB" baseline="30000" dirty="0" smtClean="0">
                <a:latin typeface="Century Gothic" panose="020B0502020202020204" pitchFamily="34" charset="0"/>
              </a:rPr>
              <a:t>th</a:t>
            </a:r>
            <a:r>
              <a:rPr lang="en-GB" dirty="0" smtClean="0">
                <a:latin typeface="Century Gothic" panose="020B0502020202020204" pitchFamily="34" charset="0"/>
              </a:rPr>
              <a:t> June </a:t>
            </a:r>
            <a:endParaRPr lang="en-GB" dirty="0">
              <a:latin typeface="Century Gothic" panose="020B05020202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b="1" dirty="0" err="1"/>
              <a:t>Examen</a:t>
            </a:r>
            <a:endParaRPr lang="en-GB" b="1" dirty="0"/>
          </a:p>
          <a:p>
            <a:pPr marL="0" indent="0">
              <a:buNone/>
            </a:pPr>
            <a:endParaRPr lang="en-GB" dirty="0"/>
          </a:p>
          <a:p>
            <a:pPr marL="0" indent="0">
              <a:buNone/>
            </a:pPr>
            <a:r>
              <a:rPr lang="en-GB" dirty="0"/>
              <a:t>Be silent and place yourself in God’s loving presence. Think about the good things that have happened this week and give thanks.​</a:t>
            </a:r>
          </a:p>
          <a:p>
            <a:pPr marL="0" indent="0">
              <a:buNone/>
            </a:pPr>
            <a:endParaRPr lang="en-GB" dirty="0"/>
          </a:p>
          <a:p>
            <a:pPr marL="0" indent="0">
              <a:buNone/>
            </a:pPr>
            <a:r>
              <a:rPr lang="en-GB" dirty="0"/>
              <a:t>Who have you left a good memory with this week?</a:t>
            </a:r>
          </a:p>
          <a:p>
            <a:pPr marL="0" indent="0">
              <a:buNone/>
            </a:pPr>
            <a:endParaRPr lang="en-GB" dirty="0"/>
          </a:p>
          <a:p>
            <a:pPr marL="0" indent="0">
              <a:buNone/>
            </a:pPr>
            <a:r>
              <a:rPr lang="en-GB" dirty="0"/>
              <a:t>Look back over your week. Where have you felt joy and what has been difficult and challenged you? In the quiet of your heart, tell God about your experiences.​ Give thanks for who you are.</a:t>
            </a:r>
          </a:p>
          <a:p>
            <a:pPr marL="0" indent="0">
              <a:buNone/>
            </a:pPr>
            <a:endParaRPr lang="en-GB" dirty="0"/>
          </a:p>
          <a:p>
            <a:pPr marL="0" indent="0">
              <a:buNone/>
            </a:pPr>
            <a:r>
              <a:rPr lang="en-GB" dirty="0"/>
              <a:t>As you look ahead, with what spirit will you enter next week? </a:t>
            </a:r>
          </a:p>
          <a:p>
            <a:pPr marL="0" indent="0">
              <a:buNone/>
            </a:pPr>
            <a:endParaRPr lang="en-GB" dirty="0"/>
          </a:p>
          <a:p>
            <a:pPr marL="0" indent="0">
              <a:buNone/>
            </a:pPr>
            <a:r>
              <a:rPr lang="en-GB" dirty="0"/>
              <a:t>Ask God to help you.</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862" y="182344"/>
            <a:ext cx="135413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22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C9363FAB-4578-4D69-ADB6-0D9C6C3990BF}"/>
              </a:ext>
            </a:extLst>
          </p:cNvPr>
          <p:cNvSpPr>
            <a:spLocks noChangeArrowheads="1"/>
          </p:cNvSpPr>
          <p:nvPr/>
        </p:nvSpPr>
        <p:spPr bwMode="auto">
          <a:xfrm>
            <a:off x="3269051" y="273755"/>
            <a:ext cx="596028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sng" strike="noStrike" cap="none" normalizeH="0" baseline="0" dirty="0">
                <a:ln>
                  <a:noFill/>
                </a:ln>
                <a:solidFill>
                  <a:schemeClr val="tx1"/>
                </a:solidFill>
                <a:effectLst/>
                <a:latin typeface="Segoe Script" panose="030B0504020000000003" pitchFamily="66" charset="0"/>
                <a:ea typeface="Times New Roman" panose="02020603050405020304" pitchFamily="18" charset="0"/>
              </a:rPr>
              <a:t>Thought for the Weekend</a:t>
            </a:r>
            <a:r>
              <a:rPr kumimoji="0" lang="en-GB" altLang="en-US" sz="3200" b="1" i="0" u="sng"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a:t>
            </a:r>
            <a:endParaRPr kumimoji="0" lang="en-GB"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0000"/>
                </a:solidFill>
                <a:effectLst/>
                <a:latin typeface="Segoe Script" panose="030B0504020000000003" pitchFamily="66" charset="0"/>
                <a:ea typeface="Times New Roman" panose="02020603050405020304" pitchFamily="18" charset="0"/>
              </a:rPr>
              <a:t>Feast of Corpus Christi</a:t>
            </a:r>
            <a:endParaRPr kumimoji="0" lang="en-GB"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9" descr="Image result for feast day of corpus christi">
            <a:hlinkClick r:id="rId2"/>
            <a:extLst>
              <a:ext uri="{FF2B5EF4-FFF2-40B4-BE49-F238E27FC236}">
                <a16:creationId xmlns="" xmlns:a16="http://schemas.microsoft.com/office/drawing/2014/main" id="{8DF3BEF5-7A36-414C-A944-C7FD6A0A3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654" y="2761298"/>
            <a:ext cx="3351212" cy="3666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 xmlns:a16="http://schemas.microsoft.com/office/drawing/2014/main" id="{91FD32DC-057D-4BDB-BB0A-D7EF99887C19}"/>
              </a:ext>
            </a:extLst>
          </p:cNvPr>
          <p:cNvSpPr>
            <a:spLocks noChangeArrowheads="1"/>
          </p:cNvSpPr>
          <p:nvPr/>
        </p:nvSpPr>
        <p:spPr bwMode="auto">
          <a:xfrm>
            <a:off x="970654" y="1627972"/>
            <a:ext cx="102506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1" u="none" strike="noStrike" cap="none" normalizeH="0" baseline="0" dirty="0">
                <a:ln>
                  <a:noFill/>
                </a:ln>
                <a:solidFill>
                  <a:srgbClr val="222222"/>
                </a:solidFill>
                <a:effectLst/>
                <a:latin typeface="Gadugi" panose="020B0502040204020203" pitchFamily="34" charset="0"/>
                <a:ea typeface="Times New Roman" panose="02020603050405020304" pitchFamily="18" charset="0"/>
                <a:cs typeface="Arial" panose="020B0604020202020204" pitchFamily="34" charset="0"/>
              </a:rPr>
              <a:t>Holy Communion is the shortest and safest way to Heaven.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1" u="none" strike="noStrike" cap="none" normalizeH="0" baseline="0" dirty="0">
                <a:ln>
                  <a:noFill/>
                </a:ln>
                <a:solidFill>
                  <a:srgbClr val="222222"/>
                </a:solidFill>
                <a:effectLst/>
                <a:latin typeface="Gadugi" panose="020B0502040204020203" pitchFamily="34" charset="0"/>
                <a:ea typeface="Times New Roman" panose="02020603050405020304" pitchFamily="18" charset="0"/>
                <a:cs typeface="Arial" panose="020B0604020202020204" pitchFamily="34" charset="0"/>
              </a:rPr>
              <a:t>— </a:t>
            </a:r>
            <a:r>
              <a:rPr kumimoji="0" lang="en-GB" altLang="en-US" sz="2800" b="1" i="0" u="none" strike="noStrike" cap="none" normalizeH="0" baseline="0" dirty="0">
                <a:ln>
                  <a:noFill/>
                </a:ln>
                <a:solidFill>
                  <a:srgbClr val="222222"/>
                </a:solidFill>
                <a:effectLst/>
                <a:latin typeface="Gadugi" panose="020B0502040204020203" pitchFamily="34" charset="0"/>
                <a:ea typeface="Times New Roman" panose="02020603050405020304" pitchFamily="18" charset="0"/>
                <a:cs typeface="Arial" panose="020B0604020202020204" pitchFamily="34" charset="0"/>
              </a:rPr>
              <a:t>Pope Saint Pius X</a:t>
            </a:r>
            <a:r>
              <a:rPr kumimoji="0" lang="en-GB" altLang="en-US" sz="2800" b="0" i="0" u="none" strike="noStrike" cap="none" normalizeH="0" baseline="0" dirty="0">
                <a:ln>
                  <a:noFill/>
                </a:ln>
                <a:solidFill>
                  <a:schemeClr val="tx1"/>
                </a:solidFill>
                <a:effectLst/>
              </a:rPr>
              <a:t> </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 xmlns:a16="http://schemas.microsoft.com/office/drawing/2014/main" id="{59EB010A-B811-4C76-87CD-348CC7CA52E6}"/>
              </a:ext>
            </a:extLst>
          </p:cNvPr>
          <p:cNvPicPr>
            <a:picLocks noChangeAspect="1"/>
          </p:cNvPicPr>
          <p:nvPr/>
        </p:nvPicPr>
        <p:blipFill>
          <a:blip r:embed="rId4"/>
          <a:stretch>
            <a:fillRect/>
          </a:stretch>
        </p:blipFill>
        <p:spPr>
          <a:xfrm>
            <a:off x="10544430" y="160906"/>
            <a:ext cx="1353829" cy="1196407"/>
          </a:xfrm>
          <a:prstGeom prst="rect">
            <a:avLst/>
          </a:prstGeom>
        </p:spPr>
      </p:pic>
      <p:sp>
        <p:nvSpPr>
          <p:cNvPr id="2" name="TextBox 1">
            <a:extLst>
              <a:ext uri="{FF2B5EF4-FFF2-40B4-BE49-F238E27FC236}">
                <a16:creationId xmlns="" xmlns:a16="http://schemas.microsoft.com/office/drawing/2014/main" id="{3A5685A1-C0BB-4046-BE4C-74184D7F5FA3}"/>
              </a:ext>
            </a:extLst>
          </p:cNvPr>
          <p:cNvSpPr txBox="1"/>
          <p:nvPr/>
        </p:nvSpPr>
        <p:spPr>
          <a:xfrm>
            <a:off x="5039360" y="2761298"/>
            <a:ext cx="6400800" cy="4278094"/>
          </a:xfrm>
          <a:prstGeom prst="rect">
            <a:avLst/>
          </a:prstGeom>
          <a:noFill/>
        </p:spPr>
        <p:txBody>
          <a:bodyPr wrap="square" rtlCol="0">
            <a:spAutoFit/>
          </a:bodyPr>
          <a:lstStyle/>
          <a:p>
            <a:r>
              <a:rPr lang="en-GB" b="1" dirty="0"/>
              <a:t>Although we can not receive Holy Communion at this time, we invite you to make a spiritual communion this weekend:</a:t>
            </a:r>
          </a:p>
          <a:p>
            <a:endParaRPr lang="en-GB" dirty="0"/>
          </a:p>
          <a:p>
            <a:pPr lvl="0" eaLnBrk="0" fontAlgn="base" hangingPunct="0">
              <a:spcBef>
                <a:spcPct val="0"/>
              </a:spcBef>
              <a:spcAft>
                <a:spcPct val="0"/>
              </a:spcAft>
            </a:pPr>
            <a:r>
              <a:rPr lang="en-US" altLang="en-US" sz="2000" dirty="0">
                <a:solidFill>
                  <a:srgbClr val="464646"/>
                </a:solidFill>
                <a:latin typeface="Poppins"/>
              </a:rPr>
              <a:t>Jesus, I believe that You are present in the Most Holy Sacrament. </a:t>
            </a:r>
            <a:endParaRPr lang="en-US" altLang="en-US" sz="2000" dirty="0">
              <a:solidFill>
                <a:prstClr val="black"/>
              </a:solidFill>
            </a:endParaRPr>
          </a:p>
          <a:p>
            <a:pPr lvl="0" eaLnBrk="0" fontAlgn="base" hangingPunct="0">
              <a:spcBef>
                <a:spcPct val="0"/>
              </a:spcBef>
              <a:spcAft>
                <a:spcPct val="0"/>
              </a:spcAft>
            </a:pPr>
            <a:r>
              <a:rPr lang="en-US" altLang="en-US" sz="2000" dirty="0">
                <a:solidFill>
                  <a:srgbClr val="464646"/>
                </a:solidFill>
                <a:latin typeface="Poppins"/>
              </a:rPr>
              <a:t>I love You above all things, and I desire to receive You into my soul. </a:t>
            </a:r>
            <a:endParaRPr lang="en-US" altLang="en-US" sz="2000" dirty="0">
              <a:solidFill>
                <a:prstClr val="black"/>
              </a:solidFill>
            </a:endParaRPr>
          </a:p>
          <a:p>
            <a:pPr lvl="0" eaLnBrk="0" fontAlgn="base" hangingPunct="0">
              <a:spcBef>
                <a:spcPct val="0"/>
              </a:spcBef>
              <a:spcAft>
                <a:spcPct val="0"/>
              </a:spcAft>
            </a:pPr>
            <a:r>
              <a:rPr lang="en-US" altLang="en-US" sz="2000" dirty="0">
                <a:solidFill>
                  <a:srgbClr val="464646"/>
                </a:solidFill>
                <a:latin typeface="Poppins"/>
              </a:rPr>
              <a:t>Since I cannot at this moment receive You sacramentally, come at least spiritually into my heart. I embrace You as if You were already there and unite myself wholly to You. Never permit me to be separated from You. Amen.</a:t>
            </a:r>
          </a:p>
          <a:p>
            <a:pPr lvl="0" eaLnBrk="0" fontAlgn="base" hangingPunct="0">
              <a:spcBef>
                <a:spcPct val="0"/>
              </a:spcBef>
              <a:spcAft>
                <a:spcPct val="0"/>
              </a:spcAft>
            </a:pPr>
            <a:r>
              <a:rPr lang="en-US" altLang="en-US" sz="2000" b="1" dirty="0">
                <a:solidFill>
                  <a:srgbClr val="464646"/>
                </a:solidFill>
                <a:latin typeface="Poppins"/>
              </a:rPr>
              <a:t>Prayer of St Alphonsus</a:t>
            </a:r>
            <a:endParaRPr lang="en-US" altLang="en-US" sz="2000" b="1" dirty="0">
              <a:solidFill>
                <a:prstClr val="black"/>
              </a:solidFill>
              <a:latin typeface="Arial" panose="020B0604020202020204" pitchFamily="34" charset="0"/>
            </a:endParaRPr>
          </a:p>
          <a:p>
            <a:endParaRPr lang="en-GB" sz="2000" b="1" dirty="0"/>
          </a:p>
          <a:p>
            <a:endParaRPr lang="en-GB" dirty="0"/>
          </a:p>
        </p:txBody>
      </p:sp>
      <p:sp>
        <p:nvSpPr>
          <p:cNvPr id="7" name="Rectangle 2">
            <a:extLst>
              <a:ext uri="{FF2B5EF4-FFF2-40B4-BE49-F238E27FC236}">
                <a16:creationId xmlns="" xmlns:a16="http://schemas.microsoft.com/office/drawing/2014/main" id="{A63C156B-FCF1-4BBF-ABCD-167058138730}"/>
              </a:ext>
            </a:extLst>
          </p:cNvPr>
          <p:cNvSpPr>
            <a:spLocks noChangeArrowheads="1"/>
          </p:cNvSpPr>
          <p:nvPr/>
        </p:nvSpPr>
        <p:spPr bwMode="auto">
          <a:xfrm>
            <a:off x="0" y="-61555"/>
            <a:ext cx="13465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64646"/>
                </a:solidFill>
                <a:effectLst/>
                <a:latin typeface="Poppins"/>
              </a:rPr>
              <a:t>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89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Monday 8</a:t>
            </a:r>
            <a:r>
              <a:rPr lang="en-GB" baseline="30000" dirty="0" smtClean="0">
                <a:latin typeface="Century Gothic" panose="020B0502020202020204" pitchFamily="34" charset="0"/>
              </a:rPr>
              <a:t>th</a:t>
            </a:r>
            <a:r>
              <a:rPr lang="en-GB" dirty="0" smtClean="0">
                <a:latin typeface="Century Gothic" panose="020B0502020202020204" pitchFamily="34" charset="0"/>
              </a:rPr>
              <a:t> June</a:t>
            </a:r>
            <a:endParaRPr lang="en-GB" dirty="0">
              <a:latin typeface="Century Gothic" panose="020B0502020202020204" pitchFamily="34" charset="0"/>
            </a:endParaRPr>
          </a:p>
        </p:txBody>
      </p:sp>
      <p:sp>
        <p:nvSpPr>
          <p:cNvPr id="3" name="Content Placeholder 2"/>
          <p:cNvSpPr>
            <a:spLocks noGrp="1"/>
          </p:cNvSpPr>
          <p:nvPr>
            <p:ph idx="1"/>
          </p:nvPr>
        </p:nvSpPr>
        <p:spPr>
          <a:xfrm>
            <a:off x="3429000" y="1742090"/>
            <a:ext cx="7916917" cy="3484179"/>
          </a:xfrm>
        </p:spPr>
        <p:txBody>
          <a:bodyPr>
            <a:noAutofit/>
          </a:bodyPr>
          <a:lstStyle/>
          <a:p>
            <a:pPr marL="0" indent="0">
              <a:lnSpc>
                <a:spcPct val="100000"/>
              </a:lnSpc>
              <a:spcBef>
                <a:spcPts val="0"/>
              </a:spcBef>
              <a:buNone/>
            </a:pPr>
            <a:r>
              <a:rPr lang="en-GB" sz="2000" b="1" dirty="0" smtClean="0">
                <a:latin typeface="Century Gothic" panose="020B0502020202020204" pitchFamily="34" charset="0"/>
              </a:rPr>
              <a:t>A reading from the second letter from St Paul to the Corinthians </a:t>
            </a:r>
            <a:r>
              <a:rPr lang="en-GB" sz="2000" b="1" dirty="0">
                <a:latin typeface="Century Gothic" panose="020B0502020202020204" pitchFamily="34" charset="0"/>
              </a:rPr>
              <a:t> </a:t>
            </a:r>
            <a:r>
              <a:rPr lang="en-GB" sz="2000" b="1" dirty="0" smtClean="0">
                <a:latin typeface="Century Gothic" panose="020B0502020202020204" pitchFamily="34" charset="0"/>
              </a:rPr>
              <a:t>(</a:t>
            </a:r>
            <a:r>
              <a:rPr lang="en-GB" sz="2000" b="1" dirty="0" smtClean="0">
                <a:latin typeface="Century Gothic" panose="020B0502020202020204" pitchFamily="34" charset="0"/>
              </a:rPr>
              <a:t>from the readings for Trinity Sunday)</a:t>
            </a:r>
          </a:p>
          <a:p>
            <a:pPr marL="0" indent="0">
              <a:lnSpc>
                <a:spcPct val="100000"/>
              </a:lnSpc>
              <a:spcBef>
                <a:spcPts val="0"/>
              </a:spcBef>
              <a:buNone/>
            </a:pPr>
            <a:endParaRPr lang="en-GB" sz="1800" dirty="0">
              <a:latin typeface="Century Gothic" panose="020B0502020202020204" pitchFamily="34" charset="0"/>
            </a:endParaRPr>
          </a:p>
          <a:p>
            <a:pPr marL="0" indent="0">
              <a:lnSpc>
                <a:spcPct val="100000"/>
              </a:lnSpc>
              <a:spcBef>
                <a:spcPts val="0"/>
              </a:spcBef>
              <a:buNone/>
            </a:pPr>
            <a:r>
              <a:rPr lang="en-GB" sz="1800" dirty="0">
                <a:latin typeface="Century Gothic" panose="020B0502020202020204" pitchFamily="34" charset="0"/>
              </a:rPr>
              <a:t>Brothers and sisters, </a:t>
            </a:r>
            <a:r>
              <a:rPr lang="en-GB" sz="1800" dirty="0" smtClean="0">
                <a:latin typeface="Century Gothic" panose="020B0502020202020204" pitchFamily="34" charset="0"/>
              </a:rPr>
              <a:t>rejoice.</a:t>
            </a:r>
          </a:p>
          <a:p>
            <a:pPr marL="0" indent="0">
              <a:lnSpc>
                <a:spcPct val="100000"/>
              </a:lnSpc>
              <a:spcBef>
                <a:spcPts val="0"/>
              </a:spcBef>
              <a:buNone/>
            </a:pPr>
            <a:r>
              <a:rPr lang="en-GB" sz="1800" dirty="0" smtClean="0">
                <a:latin typeface="Century Gothic" panose="020B0502020202020204" pitchFamily="34" charset="0"/>
              </a:rPr>
              <a:t>Mend </a:t>
            </a:r>
            <a:r>
              <a:rPr lang="en-GB" sz="1800" dirty="0">
                <a:latin typeface="Century Gothic" panose="020B0502020202020204" pitchFamily="34" charset="0"/>
              </a:rPr>
              <a:t>your ways, encourage one another,</a:t>
            </a:r>
          </a:p>
          <a:p>
            <a:pPr marL="0" indent="0">
              <a:lnSpc>
                <a:spcPct val="100000"/>
              </a:lnSpc>
              <a:spcBef>
                <a:spcPts val="0"/>
              </a:spcBef>
              <a:buNone/>
            </a:pPr>
            <a:r>
              <a:rPr lang="en-GB" sz="1800" dirty="0">
                <a:latin typeface="Century Gothic" panose="020B0502020202020204" pitchFamily="34" charset="0"/>
              </a:rPr>
              <a:t>agree with one another, live in peace,</a:t>
            </a:r>
          </a:p>
          <a:p>
            <a:pPr marL="0" indent="0">
              <a:lnSpc>
                <a:spcPct val="100000"/>
              </a:lnSpc>
              <a:spcBef>
                <a:spcPts val="0"/>
              </a:spcBef>
              <a:buNone/>
            </a:pPr>
            <a:r>
              <a:rPr lang="en-GB" sz="1800" dirty="0">
                <a:latin typeface="Century Gothic" panose="020B0502020202020204" pitchFamily="34" charset="0"/>
              </a:rPr>
              <a:t>and the God of love and peace will be with you.</a:t>
            </a:r>
          </a:p>
          <a:p>
            <a:pPr marL="0" indent="0">
              <a:lnSpc>
                <a:spcPct val="100000"/>
              </a:lnSpc>
              <a:spcBef>
                <a:spcPts val="0"/>
              </a:spcBef>
              <a:buNone/>
            </a:pPr>
            <a:r>
              <a:rPr lang="en-GB" sz="1800" dirty="0">
                <a:latin typeface="Century Gothic" panose="020B0502020202020204" pitchFamily="34" charset="0"/>
              </a:rPr>
              <a:t>Greet one another with a holy kiss.</a:t>
            </a:r>
          </a:p>
          <a:p>
            <a:pPr marL="0" indent="0">
              <a:lnSpc>
                <a:spcPct val="100000"/>
              </a:lnSpc>
              <a:spcBef>
                <a:spcPts val="0"/>
              </a:spcBef>
              <a:buNone/>
            </a:pPr>
            <a:r>
              <a:rPr lang="en-GB" sz="1800" dirty="0">
                <a:latin typeface="Century Gothic" panose="020B0502020202020204" pitchFamily="34" charset="0"/>
              </a:rPr>
              <a:t>All the holy ones greet you</a:t>
            </a:r>
            <a:r>
              <a:rPr lang="en-GB" sz="1800" dirty="0" smtClean="0">
                <a:latin typeface="Century Gothic" panose="020B0502020202020204" pitchFamily="34" charset="0"/>
              </a:rPr>
              <a:t>.</a:t>
            </a:r>
            <a:endParaRPr lang="en-GB" sz="1800" dirty="0">
              <a:latin typeface="Century Gothic" panose="020B0502020202020204" pitchFamily="34" charset="0"/>
            </a:endParaRPr>
          </a:p>
          <a:p>
            <a:pPr marL="0" indent="0">
              <a:lnSpc>
                <a:spcPct val="100000"/>
              </a:lnSpc>
              <a:spcBef>
                <a:spcPts val="0"/>
              </a:spcBef>
              <a:buNone/>
            </a:pPr>
            <a:r>
              <a:rPr lang="en-GB" sz="1800" dirty="0">
                <a:latin typeface="Century Gothic" panose="020B0502020202020204" pitchFamily="34" charset="0"/>
              </a:rPr>
              <a:t>The grace of the Lord Jesus Christ</a:t>
            </a:r>
          </a:p>
          <a:p>
            <a:pPr marL="0" indent="0">
              <a:lnSpc>
                <a:spcPct val="100000"/>
              </a:lnSpc>
              <a:spcBef>
                <a:spcPts val="0"/>
              </a:spcBef>
              <a:buNone/>
            </a:pPr>
            <a:r>
              <a:rPr lang="en-GB" sz="1800" dirty="0">
                <a:latin typeface="Century Gothic" panose="020B0502020202020204" pitchFamily="34" charset="0"/>
              </a:rPr>
              <a:t>and the love of God</a:t>
            </a:r>
          </a:p>
          <a:p>
            <a:pPr marL="0" indent="0">
              <a:lnSpc>
                <a:spcPct val="100000"/>
              </a:lnSpc>
              <a:spcBef>
                <a:spcPts val="0"/>
              </a:spcBef>
              <a:buNone/>
            </a:pPr>
            <a:r>
              <a:rPr lang="en-GB" sz="1800" dirty="0" smtClean="0">
                <a:latin typeface="Century Gothic" panose="020B0502020202020204" pitchFamily="34" charset="0"/>
              </a:rPr>
              <a:t>And </a:t>
            </a:r>
            <a:r>
              <a:rPr lang="en-GB" sz="1800" dirty="0">
                <a:latin typeface="Century Gothic" panose="020B0502020202020204" pitchFamily="34" charset="0"/>
              </a:rPr>
              <a:t>the fellowship of the Holy Spirit be with all of you</a:t>
            </a:r>
            <a:r>
              <a:rPr lang="en-GB" sz="1800" dirty="0" smtClean="0">
                <a:latin typeface="Century Gothic" panose="020B0502020202020204" pitchFamily="34" charset="0"/>
              </a:rPr>
              <a:t>.</a:t>
            </a:r>
          </a:p>
          <a:p>
            <a:pPr marL="0" indent="0">
              <a:lnSpc>
                <a:spcPct val="100000"/>
              </a:lnSpc>
              <a:spcBef>
                <a:spcPts val="0"/>
              </a:spcBef>
              <a:buNone/>
            </a:pPr>
            <a:endParaRPr lang="en-GB" sz="2000" dirty="0">
              <a:latin typeface="Century Gothic" panose="020B0502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649" y="101163"/>
            <a:ext cx="1373351" cy="12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45" y="2145586"/>
            <a:ext cx="27908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7559" y="5919952"/>
            <a:ext cx="10996448" cy="400110"/>
          </a:xfrm>
          <a:prstGeom prst="rect">
            <a:avLst/>
          </a:prstGeom>
          <a:noFill/>
        </p:spPr>
        <p:txBody>
          <a:bodyPr wrap="square" rtlCol="0">
            <a:spAutoFit/>
          </a:bodyPr>
          <a:lstStyle/>
          <a:p>
            <a:pPr lvl="0"/>
            <a:r>
              <a:rPr lang="en-GB" sz="2000" dirty="0">
                <a:solidFill>
                  <a:prstClr val="black"/>
                </a:solidFill>
                <a:latin typeface="Century Gothic" panose="020B0502020202020204" pitchFamily="34" charset="0"/>
              </a:rPr>
              <a:t>Pause for thought: Is there anyone you should make peace with or encourage?</a:t>
            </a:r>
            <a:endParaRPr lang="en-GB"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7324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E1EED8-4A8A-4DBE-97DF-7ACB97653FC8}"/>
              </a:ext>
            </a:extLst>
          </p:cNvPr>
          <p:cNvSpPr>
            <a:spLocks noGrp="1"/>
          </p:cNvSpPr>
          <p:nvPr>
            <p:ph idx="1"/>
          </p:nvPr>
        </p:nvSpPr>
        <p:spPr/>
        <p:txBody>
          <a:bodyPr>
            <a:normAutofit/>
          </a:bodyPr>
          <a:lstStyle/>
          <a:p>
            <a:pPr marL="0" indent="0">
              <a:buNone/>
            </a:pPr>
            <a:r>
              <a:rPr lang="en-GB" b="1" i="1" dirty="0">
                <a:latin typeface="Century Gothic" panose="020B0502020202020204" pitchFamily="34" charset="0"/>
              </a:rPr>
              <a:t>Think of one person in your life that has inspired you in your faith. </a:t>
            </a:r>
            <a:endParaRPr lang="en-GB" b="1" dirty="0">
              <a:latin typeface="Century Gothic" panose="020B0502020202020204" pitchFamily="34" charset="0"/>
            </a:endParaRPr>
          </a:p>
          <a:p>
            <a:pPr marL="0" indent="0">
              <a:buNone/>
            </a:pPr>
            <a:r>
              <a:rPr lang="en-GB" i="1" dirty="0">
                <a:latin typeface="Century Gothic" panose="020B0502020202020204" pitchFamily="34" charset="0"/>
              </a:rPr>
              <a:t> </a:t>
            </a:r>
            <a:endParaRPr lang="en-GB" dirty="0">
              <a:latin typeface="Century Gothic" panose="020B0502020202020204" pitchFamily="34" charset="0"/>
            </a:endParaRPr>
          </a:p>
          <a:p>
            <a:pPr marL="0" indent="0">
              <a:buNone/>
            </a:pPr>
            <a:r>
              <a:rPr lang="en-GB" i="1" dirty="0">
                <a:latin typeface="Century Gothic" panose="020B0502020202020204" pitchFamily="34" charset="0"/>
              </a:rPr>
              <a:t>Thank God for that person today! </a:t>
            </a:r>
          </a:p>
          <a:p>
            <a:pPr marL="0" indent="0">
              <a:buNone/>
            </a:pPr>
            <a:endParaRPr lang="en-GB" i="1" dirty="0">
              <a:latin typeface="Century Gothic" panose="020B0502020202020204" pitchFamily="34" charset="0"/>
            </a:endParaRPr>
          </a:p>
          <a:p>
            <a:pPr marL="0" indent="0">
              <a:buNone/>
            </a:pPr>
            <a:r>
              <a:rPr lang="en-GB" i="1" dirty="0">
                <a:latin typeface="Century Gothic" panose="020B0502020202020204" pitchFamily="34" charset="0"/>
              </a:rPr>
              <a:t>If you are able you could tell that person they have inspired </a:t>
            </a:r>
          </a:p>
          <a:p>
            <a:pPr marL="0" indent="0">
              <a:buNone/>
            </a:pPr>
            <a:r>
              <a:rPr lang="en-GB" i="1" dirty="0">
                <a:latin typeface="Century Gothic" panose="020B0502020202020204" pitchFamily="34" charset="0"/>
              </a:rPr>
              <a:t>you.</a:t>
            </a:r>
            <a:endParaRPr lang="en-GB" dirty="0">
              <a:latin typeface="Century Gothic" panose="020B0502020202020204" pitchFamily="34" charset="0"/>
            </a:endParaRPr>
          </a:p>
        </p:txBody>
      </p:sp>
      <p:pic>
        <p:nvPicPr>
          <p:cNvPr id="4" name="Picture 3" descr="Image result for give thanks calligraphy">
            <a:extLst>
              <a:ext uri="{FF2B5EF4-FFF2-40B4-BE49-F238E27FC236}">
                <a16:creationId xmlns="" xmlns:a16="http://schemas.microsoft.com/office/drawing/2014/main" id="{6703D522-8E06-4381-8501-E75A6CE7BA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1699" y="3537108"/>
            <a:ext cx="2238375" cy="3320892"/>
          </a:xfrm>
          <a:prstGeom prst="rect">
            <a:avLst/>
          </a:prstGeom>
          <a:noFill/>
          <a:ln>
            <a:noFill/>
          </a:ln>
        </p:spPr>
      </p:pic>
      <p:sp>
        <p:nvSpPr>
          <p:cNvPr id="6" name="Title 5">
            <a:extLst>
              <a:ext uri="{FF2B5EF4-FFF2-40B4-BE49-F238E27FC236}">
                <a16:creationId xmlns="" xmlns:a16="http://schemas.microsoft.com/office/drawing/2014/main" id="{C2E86CB8-C909-47A8-8EEC-7FC69C5CE883}"/>
              </a:ext>
            </a:extLst>
          </p:cNvPr>
          <p:cNvSpPr>
            <a:spLocks noGrp="1"/>
          </p:cNvSpPr>
          <p:nvPr>
            <p:ph type="title"/>
          </p:nvPr>
        </p:nvSpPr>
        <p:spPr/>
        <p:txBody>
          <a:bodyPr/>
          <a:lstStyle/>
          <a:p>
            <a:r>
              <a:rPr lang="en-GB" dirty="0">
                <a:latin typeface="Century Gothic" panose="020B0502020202020204" pitchFamily="34" charset="0"/>
              </a:rPr>
              <a:t>Monday 8</a:t>
            </a:r>
            <a:r>
              <a:rPr lang="en-GB" baseline="30000" dirty="0">
                <a:latin typeface="Century Gothic" panose="020B0502020202020204" pitchFamily="34" charset="0"/>
              </a:rPr>
              <a:t>th</a:t>
            </a:r>
            <a:r>
              <a:rPr lang="en-GB" dirty="0">
                <a:latin typeface="Century Gothic" panose="020B0502020202020204" pitchFamily="34" charset="0"/>
              </a:rPr>
              <a:t> June</a:t>
            </a:r>
          </a:p>
        </p:txBody>
      </p:sp>
      <p:pic>
        <p:nvPicPr>
          <p:cNvPr id="5" name="Picture 4">
            <a:extLst>
              <a:ext uri="{FF2B5EF4-FFF2-40B4-BE49-F238E27FC236}">
                <a16:creationId xmlns="" xmlns:a16="http://schemas.microsoft.com/office/drawing/2014/main" id="{34888FBC-DEDF-43BB-AA34-7266BFAE29BC}"/>
              </a:ext>
            </a:extLst>
          </p:cNvPr>
          <p:cNvPicPr>
            <a:picLocks noChangeAspect="1"/>
          </p:cNvPicPr>
          <p:nvPr/>
        </p:nvPicPr>
        <p:blipFill>
          <a:blip r:embed="rId3"/>
          <a:stretch>
            <a:fillRect/>
          </a:stretch>
        </p:blipFill>
        <p:spPr>
          <a:xfrm>
            <a:off x="10191750" y="219075"/>
            <a:ext cx="1572904" cy="1390008"/>
          </a:xfrm>
          <a:prstGeom prst="rect">
            <a:avLst/>
          </a:prstGeom>
        </p:spPr>
      </p:pic>
    </p:spTree>
    <p:extLst>
      <p:ext uri="{BB962C8B-B14F-4D97-AF65-F5344CB8AC3E}">
        <p14:creationId xmlns:p14="http://schemas.microsoft.com/office/powerpoint/2010/main" val="394923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0359"/>
            <a:ext cx="12257690" cy="702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294180"/>
            <a:ext cx="6140670" cy="1325563"/>
          </a:xfrm>
        </p:spPr>
        <p:txBody>
          <a:bodyPr/>
          <a:lstStyle/>
          <a:p>
            <a:r>
              <a:rPr lang="en-GB" dirty="0" smtClean="0">
                <a:latin typeface="Century Gothic" panose="020B0502020202020204" pitchFamily="34" charset="0"/>
              </a:rPr>
              <a:t>Tuesday 9</a:t>
            </a:r>
            <a:r>
              <a:rPr lang="en-GB" baseline="30000" dirty="0" smtClean="0">
                <a:latin typeface="Century Gothic" panose="020B0502020202020204" pitchFamily="34" charset="0"/>
              </a:rPr>
              <a:t>th</a:t>
            </a:r>
            <a:r>
              <a:rPr lang="en-GB" dirty="0" smtClean="0">
                <a:latin typeface="Century Gothic" panose="020B0502020202020204" pitchFamily="34" charset="0"/>
              </a:rPr>
              <a:t> June</a:t>
            </a:r>
            <a:endParaRPr lang="en-GB" dirty="0">
              <a:latin typeface="Century Gothic" panose="020B0502020202020204" pitchFamily="34" charset="0"/>
            </a:endParaRPr>
          </a:p>
        </p:txBody>
      </p:sp>
      <p:sp>
        <p:nvSpPr>
          <p:cNvPr id="3" name="Content Placeholder 2"/>
          <p:cNvSpPr>
            <a:spLocks noGrp="1"/>
          </p:cNvSpPr>
          <p:nvPr>
            <p:ph idx="1"/>
          </p:nvPr>
        </p:nvSpPr>
        <p:spPr>
          <a:xfrm>
            <a:off x="804041" y="2057400"/>
            <a:ext cx="11248697" cy="4453759"/>
          </a:xfrm>
        </p:spPr>
        <p:txBody>
          <a:bodyPr>
            <a:normAutofit fontScale="25000" lnSpcReduction="20000"/>
          </a:bodyPr>
          <a:lstStyle/>
          <a:p>
            <a:pPr marL="0" indent="0">
              <a:buNone/>
            </a:pPr>
            <a:r>
              <a:rPr lang="en-GB" sz="7200" b="1" dirty="0">
                <a:latin typeface="Century Gothic" panose="020B0502020202020204" pitchFamily="34" charset="0"/>
              </a:rPr>
              <a:t>A reading from St Paul’s first letter to the Corinthians (1 </a:t>
            </a:r>
            <a:r>
              <a:rPr lang="en-GB" sz="7200" b="1" dirty="0" err="1">
                <a:latin typeface="Century Gothic" panose="020B0502020202020204" pitchFamily="34" charset="0"/>
              </a:rPr>
              <a:t>Cor</a:t>
            </a:r>
            <a:r>
              <a:rPr lang="en-GB" sz="7200" b="1" dirty="0">
                <a:latin typeface="Century Gothic" panose="020B0502020202020204" pitchFamily="34" charset="0"/>
              </a:rPr>
              <a:t> 12, 12-26</a:t>
            </a:r>
            <a:r>
              <a:rPr lang="en-GB" sz="7200" b="1" dirty="0" smtClean="0">
                <a:latin typeface="Century Gothic" panose="020B0502020202020204" pitchFamily="34" charset="0"/>
              </a:rPr>
              <a:t>)</a:t>
            </a:r>
          </a:p>
          <a:p>
            <a:pPr marL="0" indent="0">
              <a:buNone/>
            </a:pPr>
            <a:endParaRPr lang="en-GB" dirty="0">
              <a:latin typeface="Century Gothic" panose="020B0502020202020204" pitchFamily="34" charset="0"/>
            </a:endParaRPr>
          </a:p>
          <a:p>
            <a:pPr marL="0" indent="0">
              <a:buNone/>
            </a:pPr>
            <a:r>
              <a:rPr lang="en-GB" sz="6400" dirty="0" smtClean="0">
                <a:latin typeface="Century Gothic" panose="020B0502020202020204" pitchFamily="34" charset="0"/>
              </a:rPr>
              <a:t>A </a:t>
            </a:r>
            <a:r>
              <a:rPr lang="en-GB" sz="6400" dirty="0">
                <a:latin typeface="Century Gothic" panose="020B0502020202020204" pitchFamily="34" charset="0"/>
              </a:rPr>
              <a:t>person’s body is one thing, but it has many parts. Yes, there are many parts to a body, but all those parts make only one body. Christ is like that too. </a:t>
            </a:r>
            <a:r>
              <a:rPr lang="en-GB" sz="6400" dirty="0" smtClean="0">
                <a:latin typeface="Century Gothic" panose="020B0502020202020204" pitchFamily="34" charset="0"/>
              </a:rPr>
              <a:t>Some </a:t>
            </a:r>
            <a:r>
              <a:rPr lang="en-GB" sz="6400" dirty="0">
                <a:latin typeface="Century Gothic" panose="020B0502020202020204" pitchFamily="34" charset="0"/>
              </a:rPr>
              <a:t>of us are Jews, and some of us are Greeks. Some of us are slaves, and some of us are free. But we were all baptized into one body through one Spirit. And we were all made to share in the one Spirit</a:t>
            </a:r>
            <a:r>
              <a:rPr lang="en-GB" sz="6400" dirty="0" smtClean="0">
                <a:latin typeface="Century Gothic" panose="020B0502020202020204" pitchFamily="34" charset="0"/>
              </a:rPr>
              <a:t>.</a:t>
            </a:r>
            <a:endParaRPr lang="en-GB" sz="6400" dirty="0">
              <a:latin typeface="Century Gothic" panose="020B0502020202020204" pitchFamily="34" charset="0"/>
            </a:endParaRPr>
          </a:p>
          <a:p>
            <a:pPr marL="0" indent="0">
              <a:buNone/>
            </a:pPr>
            <a:r>
              <a:rPr lang="en-GB" sz="6400" dirty="0" smtClean="0">
                <a:latin typeface="Century Gothic" panose="020B0502020202020204" pitchFamily="34" charset="0"/>
              </a:rPr>
              <a:t>And </a:t>
            </a:r>
            <a:r>
              <a:rPr lang="en-GB" sz="6400" dirty="0">
                <a:latin typeface="Century Gothic" panose="020B0502020202020204" pitchFamily="34" charset="0"/>
              </a:rPr>
              <a:t>a person’s body has more than one part. It has many parts. </a:t>
            </a:r>
            <a:r>
              <a:rPr lang="en-GB" sz="6400" dirty="0" smtClean="0">
                <a:latin typeface="Century Gothic" panose="020B0502020202020204" pitchFamily="34" charset="0"/>
              </a:rPr>
              <a:t>The </a:t>
            </a:r>
            <a:r>
              <a:rPr lang="en-GB" sz="6400" dirty="0">
                <a:latin typeface="Century Gothic" panose="020B0502020202020204" pitchFamily="34" charset="0"/>
              </a:rPr>
              <a:t>foot might say, “I am not a hand. So I am not part of the body.” But saying this would not stop the foot from being a part of the body. </a:t>
            </a:r>
            <a:r>
              <a:rPr lang="en-GB" sz="6400" dirty="0" smtClean="0">
                <a:latin typeface="Century Gothic" panose="020B0502020202020204" pitchFamily="34" charset="0"/>
              </a:rPr>
              <a:t> The </a:t>
            </a:r>
            <a:r>
              <a:rPr lang="en-GB" sz="6400" dirty="0">
                <a:latin typeface="Century Gothic" panose="020B0502020202020204" pitchFamily="34" charset="0"/>
              </a:rPr>
              <a:t>ear might say, “I am not an eye. So I am not part of the body.” But saying this would not make the ear stop being a part of the body. </a:t>
            </a:r>
            <a:r>
              <a:rPr lang="en-GB" sz="6400" dirty="0" smtClean="0">
                <a:latin typeface="Century Gothic" panose="020B0502020202020204" pitchFamily="34" charset="0"/>
              </a:rPr>
              <a:t>If </a:t>
            </a:r>
            <a:r>
              <a:rPr lang="en-GB" sz="6400" dirty="0">
                <a:latin typeface="Century Gothic" panose="020B0502020202020204" pitchFamily="34" charset="0"/>
              </a:rPr>
              <a:t>the whole body were an eye, the body would not be able to hear. If the whole body were an ear, the body would not be able to smell </a:t>
            </a:r>
            <a:r>
              <a:rPr lang="en-GB" sz="6400" dirty="0" smtClean="0">
                <a:latin typeface="Century Gothic" panose="020B0502020202020204" pitchFamily="34" charset="0"/>
              </a:rPr>
              <a:t>anything. If </a:t>
            </a:r>
            <a:r>
              <a:rPr lang="en-GB" sz="6400" dirty="0">
                <a:latin typeface="Century Gothic" panose="020B0502020202020204" pitchFamily="34" charset="0"/>
              </a:rPr>
              <a:t>each part of the body were the same part, there would be no body. But truly God put the parts in the body as he wanted them. He made a place for each one of them. </a:t>
            </a:r>
            <a:r>
              <a:rPr lang="en-GB" sz="6400" dirty="0" smtClean="0">
                <a:latin typeface="Century Gothic" panose="020B0502020202020204" pitchFamily="34" charset="0"/>
              </a:rPr>
              <a:t>And </a:t>
            </a:r>
            <a:r>
              <a:rPr lang="en-GB" sz="6400" dirty="0">
                <a:latin typeface="Century Gothic" panose="020B0502020202020204" pitchFamily="34" charset="0"/>
              </a:rPr>
              <a:t>so there are many parts, but only one body</a:t>
            </a:r>
            <a:r>
              <a:rPr lang="en-GB" sz="6400" dirty="0" smtClean="0">
                <a:latin typeface="Century Gothic" panose="020B0502020202020204" pitchFamily="34" charset="0"/>
              </a:rPr>
              <a:t>.</a:t>
            </a:r>
            <a:endParaRPr lang="en-GB" sz="6400" dirty="0">
              <a:latin typeface="Century Gothic" panose="020B0502020202020204" pitchFamily="34" charset="0"/>
            </a:endParaRPr>
          </a:p>
          <a:p>
            <a:pPr marL="0" indent="0">
              <a:buNone/>
            </a:pPr>
            <a:r>
              <a:rPr lang="en-GB" sz="6400" dirty="0" smtClean="0">
                <a:latin typeface="Century Gothic" panose="020B0502020202020204" pitchFamily="34" charset="0"/>
              </a:rPr>
              <a:t>The </a:t>
            </a:r>
            <a:r>
              <a:rPr lang="en-GB" sz="6400" dirty="0">
                <a:latin typeface="Century Gothic" panose="020B0502020202020204" pitchFamily="34" charset="0"/>
              </a:rPr>
              <a:t>eye cannot say to the hand, “I don’t need you!” And the head cannot say to the foot, “I don’t need you!” </a:t>
            </a:r>
            <a:r>
              <a:rPr lang="en-GB" sz="6400" dirty="0" smtClean="0">
                <a:latin typeface="Century Gothic" panose="020B0502020202020204" pitchFamily="34" charset="0"/>
              </a:rPr>
              <a:t>No</a:t>
            </a:r>
            <a:r>
              <a:rPr lang="en-GB" sz="6400" dirty="0">
                <a:latin typeface="Century Gothic" panose="020B0502020202020204" pitchFamily="34" charset="0"/>
              </a:rPr>
              <a:t>! Those parts of the body that seem to be weaker are really very important. </a:t>
            </a:r>
            <a:r>
              <a:rPr lang="en-GB" sz="6400" dirty="0" smtClean="0">
                <a:latin typeface="Century Gothic" panose="020B0502020202020204" pitchFamily="34" charset="0"/>
              </a:rPr>
              <a:t>And </a:t>
            </a:r>
            <a:r>
              <a:rPr lang="en-GB" sz="6400" dirty="0">
                <a:latin typeface="Century Gothic" panose="020B0502020202020204" pitchFamily="34" charset="0"/>
              </a:rPr>
              <a:t>the parts of the body that we think are not worth much are the parts that we give the most care to. And we give special care to the parts of the body that we want to hide. </a:t>
            </a:r>
            <a:r>
              <a:rPr lang="en-GB" sz="6400" dirty="0" smtClean="0">
                <a:latin typeface="Century Gothic" panose="020B0502020202020204" pitchFamily="34" charset="0"/>
              </a:rPr>
              <a:t>The </a:t>
            </a:r>
            <a:r>
              <a:rPr lang="en-GB" sz="6400" dirty="0">
                <a:latin typeface="Century Gothic" panose="020B0502020202020204" pitchFamily="34" charset="0"/>
              </a:rPr>
              <a:t>more beautiful parts of our body need no special care. But God put the body together and gave more </a:t>
            </a:r>
            <a:r>
              <a:rPr lang="en-GB" sz="6400" dirty="0" smtClean="0">
                <a:latin typeface="Century Gothic" panose="020B0502020202020204" pitchFamily="34" charset="0"/>
              </a:rPr>
              <a:t>honour </a:t>
            </a:r>
            <a:r>
              <a:rPr lang="en-GB" sz="6400" dirty="0">
                <a:latin typeface="Century Gothic" panose="020B0502020202020204" pitchFamily="34" charset="0"/>
              </a:rPr>
              <a:t>to the parts that need it. </a:t>
            </a:r>
            <a:r>
              <a:rPr lang="en-GB" sz="6400" dirty="0" smtClean="0">
                <a:latin typeface="Century Gothic" panose="020B0502020202020204" pitchFamily="34" charset="0"/>
              </a:rPr>
              <a:t>God </a:t>
            </a:r>
            <a:r>
              <a:rPr lang="en-GB" sz="6400" dirty="0">
                <a:latin typeface="Century Gothic" panose="020B0502020202020204" pitchFamily="34" charset="0"/>
              </a:rPr>
              <a:t>did this so that our body would not be divided. God wanted the different parts to care the same for each other. </a:t>
            </a:r>
            <a:r>
              <a:rPr lang="en-GB" sz="6400" dirty="0" smtClean="0">
                <a:latin typeface="Century Gothic" panose="020B0502020202020204" pitchFamily="34" charset="0"/>
              </a:rPr>
              <a:t>If </a:t>
            </a:r>
            <a:r>
              <a:rPr lang="en-GB" sz="6400" dirty="0">
                <a:latin typeface="Century Gothic" panose="020B0502020202020204" pitchFamily="34" charset="0"/>
              </a:rPr>
              <a:t>one part of the body suffers, then all the other parts suffer with it. Or if one part of our body is </a:t>
            </a:r>
            <a:r>
              <a:rPr lang="en-GB" sz="6400" dirty="0" smtClean="0">
                <a:latin typeface="Century Gothic" panose="020B0502020202020204" pitchFamily="34" charset="0"/>
              </a:rPr>
              <a:t>honoured</a:t>
            </a:r>
            <a:r>
              <a:rPr lang="en-GB" sz="6400" dirty="0">
                <a:latin typeface="Century Gothic" panose="020B0502020202020204" pitchFamily="34" charset="0"/>
              </a:rPr>
              <a:t>, then all the other parts share its </a:t>
            </a:r>
            <a:r>
              <a:rPr lang="en-GB" sz="6400" dirty="0" smtClean="0">
                <a:latin typeface="Century Gothic" panose="020B0502020202020204" pitchFamily="34" charset="0"/>
              </a:rPr>
              <a:t>honour</a:t>
            </a:r>
            <a:r>
              <a:rPr lang="en-GB" sz="6400" dirty="0">
                <a:latin typeface="Century Gothic" panose="020B0502020202020204" pitchFamily="34" charset="0"/>
              </a:rPr>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649" y="101163"/>
            <a:ext cx="1373351" cy="12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0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Tuesday </a:t>
            </a:r>
            <a:r>
              <a:rPr lang="en-GB" dirty="0">
                <a:latin typeface="Century Gothic" panose="020B0502020202020204" pitchFamily="34" charset="0"/>
              </a:rPr>
              <a:t>9</a:t>
            </a:r>
            <a:r>
              <a:rPr lang="en-GB" baseline="30000" dirty="0" smtClean="0">
                <a:latin typeface="Century Gothic" panose="020B0502020202020204" pitchFamily="34" charset="0"/>
              </a:rPr>
              <a:t>th</a:t>
            </a:r>
            <a:r>
              <a:rPr lang="en-GB" dirty="0" smtClean="0">
                <a:latin typeface="Century Gothic" panose="020B0502020202020204" pitchFamily="34" charset="0"/>
              </a:rPr>
              <a:t> </a:t>
            </a:r>
            <a:r>
              <a:rPr lang="en-GB" dirty="0">
                <a:latin typeface="Century Gothic" panose="020B0502020202020204" pitchFamily="34" charset="0"/>
              </a:rPr>
              <a:t>June</a:t>
            </a:r>
          </a:p>
        </p:txBody>
      </p:sp>
      <p:sp>
        <p:nvSpPr>
          <p:cNvPr id="4" name="Content Placeholder 3"/>
          <p:cNvSpPr>
            <a:spLocks noGrp="1"/>
          </p:cNvSpPr>
          <p:nvPr>
            <p:ph sz="half" idx="1"/>
          </p:nvPr>
        </p:nvSpPr>
        <p:spPr/>
        <p:txBody>
          <a:bodyPr>
            <a:normAutofit fontScale="85000" lnSpcReduction="20000"/>
          </a:bodyPr>
          <a:lstStyle/>
          <a:p>
            <a:pPr marL="0" indent="0">
              <a:buNone/>
            </a:pPr>
            <a:r>
              <a:rPr lang="en-GB" dirty="0" smtClean="0">
                <a:latin typeface="Century Gothic" panose="020B0502020202020204" pitchFamily="34" charset="0"/>
              </a:rPr>
              <a:t>Help us, Lord, as we work together to build your empire. Help us to be the light that leads the world to you.</a:t>
            </a:r>
          </a:p>
          <a:p>
            <a:pPr marL="0" indent="0">
              <a:buNone/>
            </a:pPr>
            <a:r>
              <a:rPr lang="en-GB" dirty="0" smtClean="0">
                <a:latin typeface="Century Gothic" panose="020B0502020202020204" pitchFamily="34" charset="0"/>
              </a:rPr>
              <a:t>God, may we be good role models to the people around us so that when we see you and your love within us, they would want to know you more and more.</a:t>
            </a:r>
          </a:p>
          <a:p>
            <a:pPr marL="0" indent="0">
              <a:buNone/>
            </a:pPr>
            <a:r>
              <a:rPr lang="en-GB" dirty="0" smtClean="0">
                <a:latin typeface="Century Gothic" panose="020B0502020202020204" pitchFamily="34" charset="0"/>
              </a:rPr>
              <a:t>God, </a:t>
            </a:r>
            <a:r>
              <a:rPr lang="en-GB" dirty="0">
                <a:latin typeface="Century Gothic" panose="020B0502020202020204" pitchFamily="34" charset="0"/>
              </a:rPr>
              <a:t>g</a:t>
            </a:r>
            <a:r>
              <a:rPr lang="en-GB" dirty="0" smtClean="0">
                <a:latin typeface="Century Gothic" panose="020B0502020202020204" pitchFamily="34" charset="0"/>
              </a:rPr>
              <a:t>rant us the patience to work together as a family. Help us to work together with understanding and compassion in our hearts.</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862" y="127056"/>
            <a:ext cx="1354138"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33331" y="1758499"/>
            <a:ext cx="5181600" cy="339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37739" y="5494283"/>
            <a:ext cx="5352392" cy="1200329"/>
          </a:xfrm>
          <a:prstGeom prst="rect">
            <a:avLst/>
          </a:prstGeom>
          <a:noFill/>
        </p:spPr>
        <p:txBody>
          <a:bodyPr wrap="square" rtlCol="0">
            <a:spAutoFit/>
          </a:bodyPr>
          <a:lstStyle/>
          <a:p>
            <a:r>
              <a:rPr lang="en-GB" dirty="0" smtClean="0">
                <a:latin typeface="Century Gothic" panose="020B0502020202020204" pitchFamily="34" charset="0"/>
              </a:rPr>
              <a:t>The body of Christ is made up out of people from different, race, skin colour, background, …How can racism fit into that?</a:t>
            </a:r>
          </a:p>
          <a:p>
            <a:r>
              <a:rPr lang="en-GB" dirty="0" smtClean="0">
                <a:latin typeface="Century Gothic" panose="020B0502020202020204" pitchFamily="34" charset="0"/>
              </a:rPr>
              <a:t>Let us pray for dignity and justice for all.</a:t>
            </a:r>
            <a:endParaRPr lang="en-GB" dirty="0">
              <a:latin typeface="Century Gothic" panose="020B0502020202020204" pitchFamily="34" charset="0"/>
            </a:endParaRPr>
          </a:p>
        </p:txBody>
      </p:sp>
    </p:spTree>
    <p:extLst>
      <p:ext uri="{BB962C8B-B14F-4D97-AF65-F5344CB8AC3E}">
        <p14:creationId xmlns:p14="http://schemas.microsoft.com/office/powerpoint/2010/main" val="264815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2E8368C-ABD5-4E9C-9F54-15856B02B4CC}"/>
              </a:ext>
            </a:extLst>
          </p:cNvPr>
          <p:cNvPicPr>
            <a:picLocks noChangeAspect="1"/>
          </p:cNvPicPr>
          <p:nvPr/>
        </p:nvPicPr>
        <p:blipFill>
          <a:blip r:embed="rId2">
            <a:duotone>
              <a:schemeClr val="bg2">
                <a:shade val="45000"/>
                <a:satMod val="135000"/>
              </a:schemeClr>
              <a:prstClr val="white"/>
            </a:duotone>
          </a:blip>
          <a:stretch>
            <a:fillRect/>
          </a:stretch>
        </p:blipFill>
        <p:spPr>
          <a:xfrm>
            <a:off x="2800350" y="-5080"/>
            <a:ext cx="6729730" cy="6729730"/>
          </a:xfrm>
          <a:prstGeom prst="rect">
            <a:avLst/>
          </a:prstGeom>
        </p:spPr>
      </p:pic>
      <p:sp>
        <p:nvSpPr>
          <p:cNvPr id="2" name="Title 1">
            <a:extLst>
              <a:ext uri="{FF2B5EF4-FFF2-40B4-BE49-F238E27FC236}">
                <a16:creationId xmlns="" xmlns:a16="http://schemas.microsoft.com/office/drawing/2014/main" id="{425E6CDD-5400-4E98-A2DB-34381975BAC3}"/>
              </a:ext>
            </a:extLst>
          </p:cNvPr>
          <p:cNvSpPr>
            <a:spLocks noGrp="1"/>
          </p:cNvSpPr>
          <p:nvPr>
            <p:ph type="title"/>
          </p:nvPr>
        </p:nvSpPr>
        <p:spPr/>
        <p:txBody>
          <a:bodyPr/>
          <a:lstStyle/>
          <a:p>
            <a:r>
              <a:rPr lang="en-GB" b="1" dirty="0"/>
              <a:t>Wednesday 10</a:t>
            </a:r>
            <a:r>
              <a:rPr lang="en-GB" b="1" baseline="30000" dirty="0"/>
              <a:t>th</a:t>
            </a:r>
            <a:r>
              <a:rPr lang="en-GB" b="1" dirty="0"/>
              <a:t> June</a:t>
            </a:r>
          </a:p>
        </p:txBody>
      </p:sp>
      <p:sp>
        <p:nvSpPr>
          <p:cNvPr id="3" name="Content Placeholder 2">
            <a:extLst>
              <a:ext uri="{FF2B5EF4-FFF2-40B4-BE49-F238E27FC236}">
                <a16:creationId xmlns="" xmlns:a16="http://schemas.microsoft.com/office/drawing/2014/main" id="{93B23A90-85C0-4074-AC10-2DFF4D042AF3}"/>
              </a:ext>
            </a:extLst>
          </p:cNvPr>
          <p:cNvSpPr>
            <a:spLocks noGrp="1"/>
          </p:cNvSpPr>
          <p:nvPr>
            <p:ph idx="1"/>
          </p:nvPr>
        </p:nvSpPr>
        <p:spPr>
          <a:xfrm>
            <a:off x="496614" y="1690688"/>
            <a:ext cx="11177752" cy="4351338"/>
          </a:xfrm>
        </p:spPr>
        <p:txBody>
          <a:bodyPr>
            <a:noAutofit/>
          </a:bodyPr>
          <a:lstStyle/>
          <a:p>
            <a:pPr marL="0" indent="0" algn="ctr">
              <a:lnSpc>
                <a:spcPct val="150000"/>
              </a:lnSpc>
              <a:spcBef>
                <a:spcPts val="0"/>
              </a:spcBef>
              <a:buNone/>
            </a:pPr>
            <a:r>
              <a:rPr lang="en-GB" sz="2400" b="1" i="1" dirty="0">
                <a:latin typeface="Century Gothic" panose="020B0502020202020204" pitchFamily="34" charset="0"/>
              </a:rPr>
              <a:t>Lord, today we pray for The Body of Christ, that we will be unified. </a:t>
            </a:r>
            <a:endParaRPr lang="en-GB" sz="2400" b="1" dirty="0">
              <a:latin typeface="Century Gothic" panose="020B0502020202020204" pitchFamily="34" charset="0"/>
            </a:endParaRPr>
          </a:p>
          <a:p>
            <a:pPr marL="0" indent="0" algn="ctr">
              <a:lnSpc>
                <a:spcPct val="150000"/>
              </a:lnSpc>
              <a:spcBef>
                <a:spcPts val="0"/>
              </a:spcBef>
              <a:buNone/>
            </a:pPr>
            <a:r>
              <a:rPr lang="en-GB" sz="2400" b="1" i="1" dirty="0">
                <a:latin typeface="Century Gothic" panose="020B0502020202020204" pitchFamily="34" charset="0"/>
              </a:rPr>
              <a:t>At your Last Supper you prayed to the Father that all should be one. </a:t>
            </a:r>
            <a:endParaRPr lang="en-GB" sz="2400" b="1" dirty="0">
              <a:latin typeface="Century Gothic" panose="020B0502020202020204" pitchFamily="34" charset="0"/>
            </a:endParaRPr>
          </a:p>
          <a:p>
            <a:pPr marL="0" indent="0" algn="ctr">
              <a:lnSpc>
                <a:spcPct val="150000"/>
              </a:lnSpc>
              <a:spcBef>
                <a:spcPts val="0"/>
              </a:spcBef>
              <a:buNone/>
            </a:pPr>
            <a:r>
              <a:rPr lang="en-GB" sz="2400" b="1" i="1" dirty="0">
                <a:latin typeface="Century Gothic" panose="020B0502020202020204" pitchFamily="34" charset="0"/>
              </a:rPr>
              <a:t>Send your Holy Spirit upon all who bear your name and seek to serve you. </a:t>
            </a:r>
            <a:endParaRPr lang="en-GB" sz="2400" b="1" dirty="0">
              <a:latin typeface="Century Gothic" panose="020B0502020202020204" pitchFamily="34" charset="0"/>
            </a:endParaRPr>
          </a:p>
          <a:p>
            <a:pPr marL="0" indent="0" algn="ctr">
              <a:lnSpc>
                <a:spcPct val="150000"/>
              </a:lnSpc>
              <a:spcBef>
                <a:spcPts val="0"/>
              </a:spcBef>
              <a:buNone/>
            </a:pPr>
            <a:r>
              <a:rPr lang="en-GB" sz="2400" b="1" i="1" dirty="0">
                <a:latin typeface="Century Gothic" panose="020B0502020202020204" pitchFamily="34" charset="0"/>
              </a:rPr>
              <a:t>Strengthen our faith in you, and lead us to love one another in humility. </a:t>
            </a:r>
            <a:endParaRPr lang="en-GB" sz="2400" b="1" dirty="0">
              <a:latin typeface="Century Gothic" panose="020B0502020202020204" pitchFamily="34" charset="0"/>
            </a:endParaRPr>
          </a:p>
          <a:p>
            <a:pPr marL="0" indent="0" algn="ctr">
              <a:lnSpc>
                <a:spcPct val="150000"/>
              </a:lnSpc>
              <a:spcBef>
                <a:spcPts val="0"/>
              </a:spcBef>
              <a:buNone/>
            </a:pPr>
            <a:r>
              <a:rPr lang="en-GB" sz="2400" b="1" i="1" dirty="0">
                <a:latin typeface="Century Gothic" panose="020B0502020202020204" pitchFamily="34" charset="0"/>
              </a:rPr>
              <a:t>We pray for all our Christian brothers and sisters worldwide that we will focus on what brings us together, rather than what separates us.</a:t>
            </a:r>
            <a:endParaRPr lang="en-GB" sz="2400" b="1" dirty="0">
              <a:latin typeface="Century Gothic" panose="020B0502020202020204" pitchFamily="34" charset="0"/>
            </a:endParaRPr>
          </a:p>
          <a:p>
            <a:pPr marL="0" indent="0" algn="ctr">
              <a:lnSpc>
                <a:spcPct val="150000"/>
              </a:lnSpc>
              <a:spcBef>
                <a:spcPts val="0"/>
              </a:spcBef>
              <a:buNone/>
            </a:pPr>
            <a:r>
              <a:rPr lang="en-GB" sz="2400" b="1" i="1" dirty="0">
                <a:latin typeface="Century Gothic" panose="020B0502020202020204" pitchFamily="34" charset="0"/>
              </a:rPr>
              <a:t>Amen.</a:t>
            </a:r>
            <a:endParaRPr lang="en-GB" sz="2400" b="1" dirty="0">
              <a:latin typeface="Century Gothic" panose="020B0502020202020204" pitchFamily="34" charset="0"/>
            </a:endParaRPr>
          </a:p>
        </p:txBody>
      </p:sp>
      <p:pic>
        <p:nvPicPr>
          <p:cNvPr id="5" name="Picture 4">
            <a:extLst>
              <a:ext uri="{FF2B5EF4-FFF2-40B4-BE49-F238E27FC236}">
                <a16:creationId xmlns="" xmlns:a16="http://schemas.microsoft.com/office/drawing/2014/main" id="{1BCC19A8-B7FE-466F-97FB-F4BCAD2A2646}"/>
              </a:ext>
            </a:extLst>
          </p:cNvPr>
          <p:cNvPicPr>
            <a:picLocks noChangeAspect="1"/>
          </p:cNvPicPr>
          <p:nvPr/>
        </p:nvPicPr>
        <p:blipFill>
          <a:blip r:embed="rId3"/>
          <a:stretch>
            <a:fillRect/>
          </a:stretch>
        </p:blipFill>
        <p:spPr>
          <a:xfrm>
            <a:off x="10544805" y="237390"/>
            <a:ext cx="1353829" cy="1196407"/>
          </a:xfrm>
          <a:prstGeom prst="rect">
            <a:avLst/>
          </a:prstGeom>
        </p:spPr>
      </p:pic>
    </p:spTree>
    <p:extLst>
      <p:ext uri="{BB962C8B-B14F-4D97-AF65-F5344CB8AC3E}">
        <p14:creationId xmlns:p14="http://schemas.microsoft.com/office/powerpoint/2010/main" val="49794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ECEE5-1BF4-4B16-A8C3-89332FB0E59F}"/>
              </a:ext>
            </a:extLst>
          </p:cNvPr>
          <p:cNvSpPr>
            <a:spLocks noGrp="1"/>
          </p:cNvSpPr>
          <p:nvPr>
            <p:ph type="title"/>
          </p:nvPr>
        </p:nvSpPr>
        <p:spPr>
          <a:xfrm>
            <a:off x="457199" y="296862"/>
            <a:ext cx="10277475" cy="1325563"/>
          </a:xfrm>
        </p:spPr>
        <p:txBody>
          <a:bodyPr/>
          <a:lstStyle/>
          <a:p>
            <a:r>
              <a:rPr lang="en-GB" dirty="0" smtClean="0">
                <a:latin typeface="Century Gothic" panose="020B0502020202020204" pitchFamily="34" charset="0"/>
              </a:rPr>
              <a:t>Wedn</a:t>
            </a:r>
            <a:r>
              <a:rPr lang="en-GB" dirty="0" smtClean="0">
                <a:latin typeface="Century Gothic" panose="020B0502020202020204" pitchFamily="34" charset="0"/>
              </a:rPr>
              <a:t>esday 10</a:t>
            </a:r>
            <a:r>
              <a:rPr lang="en-GB" baseline="30000" dirty="0" smtClean="0">
                <a:latin typeface="Century Gothic" panose="020B0502020202020204" pitchFamily="34" charset="0"/>
              </a:rPr>
              <a:t>th</a:t>
            </a:r>
            <a:r>
              <a:rPr lang="en-GB" dirty="0" smtClean="0">
                <a:latin typeface="Century Gothic" panose="020B0502020202020204" pitchFamily="34" charset="0"/>
              </a:rPr>
              <a:t> </a:t>
            </a:r>
            <a:r>
              <a:rPr lang="en-GB" dirty="0">
                <a:latin typeface="Century Gothic" panose="020B0502020202020204" pitchFamily="34" charset="0"/>
              </a:rPr>
              <a:t>June</a:t>
            </a:r>
          </a:p>
        </p:txBody>
      </p:sp>
      <p:sp>
        <p:nvSpPr>
          <p:cNvPr id="4" name="Rectangle 2">
            <a:extLst>
              <a:ext uri="{FF2B5EF4-FFF2-40B4-BE49-F238E27FC236}">
                <a16:creationId xmlns="" xmlns:a16="http://schemas.microsoft.com/office/drawing/2014/main" id="{B6F240D5-073F-43B1-A1F3-0F70A338B75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4" descr="Image result for young people quotes pope">
            <a:extLst>
              <a:ext uri="{FF2B5EF4-FFF2-40B4-BE49-F238E27FC236}">
                <a16:creationId xmlns="" xmlns:a16="http://schemas.microsoft.com/office/drawing/2014/main" id="{71215DE3-FA84-4024-8A77-2E6EE69F3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6" y="1333500"/>
            <a:ext cx="4886324" cy="48863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D272CF48-75E1-4BFF-B5C7-DBFAAECB3DE4}"/>
              </a:ext>
            </a:extLst>
          </p:cNvPr>
          <p:cNvSpPr/>
          <p:nvPr/>
        </p:nvSpPr>
        <p:spPr>
          <a:xfrm>
            <a:off x="190500" y="1905188"/>
            <a:ext cx="6096000" cy="4031873"/>
          </a:xfrm>
          <a:prstGeom prst="rect">
            <a:avLst/>
          </a:prstGeom>
        </p:spPr>
        <p:txBody>
          <a:bodyPr>
            <a:spAutoFit/>
          </a:bodyPr>
          <a:lstStyle/>
          <a:p>
            <a:pPr lvl="0" algn="ctr" eaLnBrk="0" fontAlgn="base" hangingPunct="0">
              <a:spcBef>
                <a:spcPct val="0"/>
              </a:spcBef>
              <a:spcAft>
                <a:spcPct val="0"/>
              </a:spcAft>
            </a:pPr>
            <a:r>
              <a:rPr lang="en-GB" altLang="en-US" sz="3200" b="1" i="1" dirty="0">
                <a:latin typeface="Century Gothic" panose="020B0502020202020204" pitchFamily="34" charset="0"/>
                <a:ea typeface="Times New Roman" panose="02020603050405020304" pitchFamily="18" charset="0"/>
                <a:cs typeface="Arial" panose="020B0604020202020204" pitchFamily="34" charset="0"/>
              </a:rPr>
              <a:t>God calls us to share </a:t>
            </a:r>
          </a:p>
          <a:p>
            <a:pPr lvl="0" algn="ctr" eaLnBrk="0" fontAlgn="base" hangingPunct="0">
              <a:spcBef>
                <a:spcPct val="0"/>
              </a:spcBef>
              <a:spcAft>
                <a:spcPct val="0"/>
              </a:spcAft>
            </a:pPr>
            <a:r>
              <a:rPr lang="en-GB" altLang="en-US" sz="3200" b="1" i="1" dirty="0">
                <a:latin typeface="Century Gothic" panose="020B0502020202020204" pitchFamily="34" charset="0"/>
                <a:ea typeface="Times New Roman" panose="02020603050405020304" pitchFamily="18" charset="0"/>
                <a:cs typeface="Arial" panose="020B0604020202020204" pitchFamily="34" charset="0"/>
              </a:rPr>
              <a:t>friendship with people </a:t>
            </a:r>
          </a:p>
          <a:p>
            <a:pPr lvl="0" algn="ctr" eaLnBrk="0" fontAlgn="base" hangingPunct="0">
              <a:spcBef>
                <a:spcPct val="0"/>
              </a:spcBef>
              <a:spcAft>
                <a:spcPct val="0"/>
              </a:spcAft>
            </a:pPr>
            <a:r>
              <a:rPr lang="en-GB" altLang="en-US" sz="3200" b="1" i="1" dirty="0">
                <a:latin typeface="Century Gothic" panose="020B0502020202020204" pitchFamily="34" charset="0"/>
                <a:ea typeface="Times New Roman" panose="02020603050405020304" pitchFamily="18" charset="0"/>
                <a:cs typeface="Arial" panose="020B0604020202020204" pitchFamily="34" charset="0"/>
              </a:rPr>
              <a:t>of other faiths, </a:t>
            </a:r>
          </a:p>
          <a:p>
            <a:pPr lvl="0" algn="ctr" eaLnBrk="0" fontAlgn="base" hangingPunct="0">
              <a:spcBef>
                <a:spcPct val="0"/>
              </a:spcBef>
              <a:spcAft>
                <a:spcPct val="0"/>
              </a:spcAft>
            </a:pPr>
            <a:r>
              <a:rPr lang="en-GB" altLang="en-US" sz="3200" b="1" i="1" dirty="0">
                <a:latin typeface="Century Gothic" panose="020B0502020202020204" pitchFamily="34" charset="0"/>
                <a:ea typeface="Times New Roman" panose="02020603050405020304" pitchFamily="18" charset="0"/>
                <a:cs typeface="Arial" panose="020B0604020202020204" pitchFamily="34" charset="0"/>
              </a:rPr>
              <a:t>walking with them </a:t>
            </a:r>
          </a:p>
          <a:p>
            <a:pPr lvl="0" algn="ctr" eaLnBrk="0" fontAlgn="base" hangingPunct="0">
              <a:spcBef>
                <a:spcPct val="0"/>
              </a:spcBef>
              <a:spcAft>
                <a:spcPct val="0"/>
              </a:spcAft>
            </a:pPr>
            <a:r>
              <a:rPr lang="en-GB" altLang="en-US" sz="3200" b="1" i="1" dirty="0">
                <a:latin typeface="Century Gothic" panose="020B0502020202020204" pitchFamily="34" charset="0"/>
                <a:ea typeface="Times New Roman" panose="02020603050405020304" pitchFamily="18" charset="0"/>
                <a:cs typeface="Arial" panose="020B0604020202020204" pitchFamily="34" charset="0"/>
              </a:rPr>
              <a:t>on the path of</a:t>
            </a:r>
          </a:p>
          <a:p>
            <a:pPr lvl="0" algn="ctr" eaLnBrk="0" fontAlgn="base" hangingPunct="0">
              <a:spcBef>
                <a:spcPct val="0"/>
              </a:spcBef>
              <a:spcAft>
                <a:spcPct val="0"/>
              </a:spcAft>
            </a:pPr>
            <a:r>
              <a:rPr lang="en-GB" altLang="en-US" sz="3200" b="1" i="1" dirty="0">
                <a:latin typeface="Century Gothic" panose="020B0502020202020204" pitchFamily="34" charset="0"/>
                <a:ea typeface="Times New Roman" panose="02020603050405020304" pitchFamily="18" charset="0"/>
                <a:cs typeface="Arial" panose="020B0604020202020204" pitchFamily="34" charset="0"/>
              </a:rPr>
              <a:t> our common </a:t>
            </a:r>
            <a:r>
              <a:rPr lang="en-GB" altLang="en-US" sz="3200" b="1" i="1" dirty="0" smtClean="0">
                <a:latin typeface="Century Gothic" panose="020B0502020202020204" pitchFamily="34" charset="0"/>
                <a:ea typeface="Times New Roman" panose="02020603050405020304" pitchFamily="18" charset="0"/>
                <a:cs typeface="Arial" panose="020B0604020202020204" pitchFamily="34" charset="0"/>
              </a:rPr>
              <a:t>humanity</a:t>
            </a:r>
          </a:p>
          <a:p>
            <a:pPr lvl="0" algn="ctr" eaLnBrk="0" fontAlgn="base" hangingPunct="0">
              <a:spcBef>
                <a:spcPct val="0"/>
              </a:spcBef>
              <a:spcAft>
                <a:spcPct val="0"/>
              </a:spcAft>
            </a:pPr>
            <a:r>
              <a:rPr lang="en-GB" altLang="en-US" sz="3200" b="1" i="1" dirty="0" smtClean="0">
                <a:latin typeface="Century Gothic" panose="020B0502020202020204" pitchFamily="34" charset="0"/>
                <a:ea typeface="Times New Roman" panose="02020603050405020304" pitchFamily="18" charset="0"/>
                <a:cs typeface="Arial" panose="020B0604020202020204" pitchFamily="34" charset="0"/>
              </a:rPr>
              <a:t> </a:t>
            </a:r>
            <a:endParaRPr lang="en-GB" altLang="en-US" sz="3200" b="1" dirty="0">
              <a:latin typeface="Century Gothic" panose="020B0502020202020204" pitchFamily="34" charset="0"/>
            </a:endParaRPr>
          </a:p>
          <a:p>
            <a:pPr lvl="0" algn="ctr" eaLnBrk="0" fontAlgn="base" hangingPunct="0">
              <a:spcBef>
                <a:spcPct val="0"/>
              </a:spcBef>
              <a:spcAft>
                <a:spcPct val="0"/>
              </a:spcAft>
            </a:pPr>
            <a:r>
              <a:rPr lang="en-GB" altLang="en-US" sz="2400" i="1" dirty="0">
                <a:latin typeface="Century Gothic" panose="020B0502020202020204" pitchFamily="34" charset="0"/>
                <a:ea typeface="Times New Roman" panose="02020603050405020304" pitchFamily="18" charset="0"/>
                <a:cs typeface="Arial" panose="020B0604020202020204" pitchFamily="34" charset="0"/>
              </a:rPr>
              <a:t>- The Faithfulness of God </a:t>
            </a:r>
            <a:endParaRPr lang="en-GB" altLang="en-US" sz="2400" i="1" dirty="0">
              <a:latin typeface="Century Gothic" panose="020B0502020202020204" pitchFamily="34" charset="0"/>
            </a:endParaRPr>
          </a:p>
        </p:txBody>
      </p:sp>
      <p:pic>
        <p:nvPicPr>
          <p:cNvPr id="7" name="Picture 6">
            <a:extLst>
              <a:ext uri="{FF2B5EF4-FFF2-40B4-BE49-F238E27FC236}">
                <a16:creationId xmlns="" xmlns:a16="http://schemas.microsoft.com/office/drawing/2014/main" id="{7B16F954-C13A-4899-BFB8-A86212846351}"/>
              </a:ext>
            </a:extLst>
          </p:cNvPr>
          <p:cNvPicPr>
            <a:picLocks noChangeAspect="1"/>
          </p:cNvPicPr>
          <p:nvPr/>
        </p:nvPicPr>
        <p:blipFill>
          <a:blip r:embed="rId3"/>
          <a:stretch>
            <a:fillRect/>
          </a:stretch>
        </p:blipFill>
        <p:spPr>
          <a:xfrm>
            <a:off x="10676885" y="39972"/>
            <a:ext cx="1353829" cy="1196407"/>
          </a:xfrm>
          <a:prstGeom prst="rect">
            <a:avLst/>
          </a:prstGeom>
        </p:spPr>
      </p:pic>
    </p:spTree>
    <p:extLst>
      <p:ext uri="{BB962C8B-B14F-4D97-AF65-F5344CB8AC3E}">
        <p14:creationId xmlns:p14="http://schemas.microsoft.com/office/powerpoint/2010/main" val="197217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Thur</a:t>
            </a:r>
            <a:r>
              <a:rPr lang="en-GB" dirty="0" smtClean="0">
                <a:latin typeface="Century Gothic" panose="020B0502020202020204" pitchFamily="34" charset="0"/>
              </a:rPr>
              <a:t>sday </a:t>
            </a:r>
            <a:r>
              <a:rPr lang="en-GB" dirty="0">
                <a:latin typeface="Century Gothic" panose="020B0502020202020204" pitchFamily="34" charset="0"/>
              </a:rPr>
              <a:t>10th June</a:t>
            </a:r>
          </a:p>
        </p:txBody>
      </p:sp>
      <p:sp>
        <p:nvSpPr>
          <p:cNvPr id="3" name="Content Placeholder 2"/>
          <p:cNvSpPr>
            <a:spLocks noGrp="1"/>
          </p:cNvSpPr>
          <p:nvPr>
            <p:ph idx="1"/>
          </p:nvPr>
        </p:nvSpPr>
        <p:spPr/>
        <p:txBody>
          <a:bodyPr/>
          <a:lstStyle/>
          <a:p>
            <a:pPr marL="0" indent="0" algn="ctr">
              <a:buNone/>
            </a:pPr>
            <a:r>
              <a:rPr lang="en-GB" dirty="0" smtClean="0"/>
              <a:t>Video on the body of Christ (1 min)</a:t>
            </a:r>
            <a:endParaRPr lang="en-GB" dirty="0">
              <a:hlinkClick r:id="rId2"/>
            </a:endParaRPr>
          </a:p>
          <a:p>
            <a:pPr marL="0" indent="0" algn="ctr">
              <a:buNone/>
            </a:pPr>
            <a:r>
              <a:rPr lang="en-GB" dirty="0" smtClean="0">
                <a:hlinkClick r:id="rId2"/>
              </a:rPr>
              <a:t>https</a:t>
            </a:r>
            <a:r>
              <a:rPr lang="en-GB" dirty="0">
                <a:hlinkClick r:id="rId2"/>
              </a:rPr>
              <a:t>://</a:t>
            </a:r>
            <a:r>
              <a:rPr lang="en-GB" dirty="0" smtClean="0">
                <a:hlinkClick r:id="rId2"/>
              </a:rPr>
              <a:t>www.youtube.com/watch?v=dAkhAW4ReiE</a:t>
            </a:r>
            <a:endParaRPr lang="en-GB" dirty="0" smtClean="0"/>
          </a:p>
          <a:p>
            <a:pPr marL="0" indent="0">
              <a:buNone/>
            </a:pP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862" y="161870"/>
            <a:ext cx="1354138"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414" y="3010913"/>
            <a:ext cx="5399689" cy="330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92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B2044-8AC0-4493-BA89-02FBA6D0BABE}"/>
              </a:ext>
            </a:extLst>
          </p:cNvPr>
          <p:cNvSpPr>
            <a:spLocks noGrp="1"/>
          </p:cNvSpPr>
          <p:nvPr>
            <p:ph type="title"/>
          </p:nvPr>
        </p:nvSpPr>
        <p:spPr/>
        <p:txBody>
          <a:bodyPr/>
          <a:lstStyle/>
          <a:p>
            <a:r>
              <a:rPr lang="en-GB" dirty="0">
                <a:latin typeface="Century Gothic" panose="020B0502020202020204" pitchFamily="34" charset="0"/>
              </a:rPr>
              <a:t>Thursday 11</a:t>
            </a:r>
            <a:r>
              <a:rPr lang="en-GB" baseline="30000" dirty="0">
                <a:latin typeface="Century Gothic" panose="020B0502020202020204" pitchFamily="34" charset="0"/>
              </a:rPr>
              <a:t>th</a:t>
            </a:r>
            <a:r>
              <a:rPr lang="en-GB" dirty="0">
                <a:latin typeface="Century Gothic" panose="020B0502020202020204" pitchFamily="34" charset="0"/>
              </a:rPr>
              <a:t> June</a:t>
            </a:r>
          </a:p>
        </p:txBody>
      </p:sp>
      <p:sp>
        <p:nvSpPr>
          <p:cNvPr id="3" name="Content Placeholder 2">
            <a:extLst>
              <a:ext uri="{FF2B5EF4-FFF2-40B4-BE49-F238E27FC236}">
                <a16:creationId xmlns="" xmlns:a16="http://schemas.microsoft.com/office/drawing/2014/main" id="{842BCB93-FF00-477C-A6C4-AACFD9FD323A}"/>
              </a:ext>
            </a:extLst>
          </p:cNvPr>
          <p:cNvSpPr>
            <a:spLocks noGrp="1"/>
          </p:cNvSpPr>
          <p:nvPr>
            <p:ph idx="1"/>
          </p:nvPr>
        </p:nvSpPr>
        <p:spPr>
          <a:xfrm>
            <a:off x="685800" y="1958975"/>
            <a:ext cx="10515600" cy="2549963"/>
          </a:xfrm>
        </p:spPr>
        <p:txBody>
          <a:bodyPr>
            <a:normAutofit/>
          </a:bodyPr>
          <a:lstStyle/>
          <a:p>
            <a:pPr marL="0" indent="0" algn="ctr">
              <a:buNone/>
            </a:pPr>
            <a:r>
              <a:rPr lang="en-GB" sz="2400" b="1" i="1" dirty="0">
                <a:latin typeface="Century Gothic" panose="020B0502020202020204" pitchFamily="34" charset="0"/>
              </a:rPr>
              <a:t>Pope Francis said ‘St Peter committed one of the greatest sins, denying Christ and yet they made him Pope. Think about that’</a:t>
            </a:r>
            <a:endParaRPr lang="en-GB" sz="2400" dirty="0">
              <a:latin typeface="Century Gothic" panose="020B0502020202020204" pitchFamily="34" charset="0"/>
            </a:endParaRPr>
          </a:p>
          <a:p>
            <a:pPr marL="0" indent="0">
              <a:buNone/>
            </a:pPr>
            <a:r>
              <a:rPr lang="en-GB" sz="2400" i="1" dirty="0">
                <a:latin typeface="Century Gothic" panose="020B0502020202020204" pitchFamily="34" charset="0"/>
              </a:rPr>
              <a:t> </a:t>
            </a:r>
            <a:endParaRPr lang="en-GB" sz="2400" dirty="0">
              <a:latin typeface="Century Gothic" panose="020B0502020202020204" pitchFamily="34" charset="0"/>
            </a:endParaRPr>
          </a:p>
          <a:p>
            <a:pPr marL="0" indent="0" algn="ctr">
              <a:buNone/>
            </a:pPr>
            <a:r>
              <a:rPr lang="en-GB" sz="2400" i="1" dirty="0">
                <a:latin typeface="Century Gothic" panose="020B0502020202020204" pitchFamily="34" charset="0"/>
              </a:rPr>
              <a:t>Let us pause for a moment and reflect on this quote. </a:t>
            </a:r>
            <a:endParaRPr lang="en-GB" sz="2400" dirty="0">
              <a:latin typeface="Century Gothic" panose="020B0502020202020204" pitchFamily="34" charset="0"/>
            </a:endParaRPr>
          </a:p>
          <a:p>
            <a:pPr marL="0" indent="0">
              <a:buNone/>
            </a:pPr>
            <a:r>
              <a:rPr lang="en-GB" i="1" dirty="0"/>
              <a:t> </a:t>
            </a:r>
            <a:endParaRPr lang="en-GB" dirty="0"/>
          </a:p>
        </p:txBody>
      </p:sp>
      <p:pic>
        <p:nvPicPr>
          <p:cNvPr id="4" name="Picture 3">
            <a:extLst>
              <a:ext uri="{FF2B5EF4-FFF2-40B4-BE49-F238E27FC236}">
                <a16:creationId xmlns="" xmlns:a16="http://schemas.microsoft.com/office/drawing/2014/main" id="{1EDAA48B-6B92-49DB-9963-33A470E09135}"/>
              </a:ext>
            </a:extLst>
          </p:cNvPr>
          <p:cNvPicPr>
            <a:picLocks noChangeAspect="1"/>
          </p:cNvPicPr>
          <p:nvPr/>
        </p:nvPicPr>
        <p:blipFill>
          <a:blip r:embed="rId2"/>
          <a:stretch>
            <a:fillRect/>
          </a:stretch>
        </p:blipFill>
        <p:spPr>
          <a:xfrm>
            <a:off x="10595605" y="293972"/>
            <a:ext cx="1353829" cy="119640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01" y="3956127"/>
            <a:ext cx="4078834" cy="277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64117" y="4541544"/>
            <a:ext cx="7520152" cy="1938992"/>
          </a:xfrm>
          <a:prstGeom prst="rect">
            <a:avLst/>
          </a:prstGeom>
          <a:noFill/>
        </p:spPr>
        <p:txBody>
          <a:bodyPr wrap="square" rtlCol="0">
            <a:spAutoFit/>
          </a:bodyPr>
          <a:lstStyle/>
          <a:p>
            <a:r>
              <a:rPr lang="en-GB" sz="2000" i="1" dirty="0">
                <a:latin typeface="Century Gothic" panose="020B0502020202020204" pitchFamily="34" charset="0"/>
              </a:rPr>
              <a:t>We are not the sum of our weaknesses but the sum of God’s love for us. </a:t>
            </a:r>
            <a:endParaRPr lang="en-GB" sz="2000" dirty="0">
              <a:latin typeface="Century Gothic" panose="020B0502020202020204" pitchFamily="34" charset="0"/>
            </a:endParaRPr>
          </a:p>
          <a:p>
            <a:r>
              <a:rPr lang="en-GB" sz="2000" i="1" dirty="0">
                <a:latin typeface="Century Gothic" panose="020B0502020202020204" pitchFamily="34" charset="0"/>
              </a:rPr>
              <a:t>Are you wanting to be involved in the church but feel like you can’t? </a:t>
            </a:r>
            <a:endParaRPr lang="en-GB" sz="2000" dirty="0">
              <a:latin typeface="Century Gothic" panose="020B0502020202020204" pitchFamily="34" charset="0"/>
            </a:endParaRPr>
          </a:p>
          <a:p>
            <a:r>
              <a:rPr lang="en-GB" sz="2000" i="1" dirty="0">
                <a:latin typeface="Century Gothic" panose="020B0502020202020204" pitchFamily="34" charset="0"/>
              </a:rPr>
              <a:t>Be inspired by St Peter’s life today, that no matter how many times he fell, he always got back up.</a:t>
            </a:r>
            <a:endParaRPr lang="en-GB" sz="2000" dirty="0">
              <a:latin typeface="Century Gothic" panose="020B0502020202020204" pitchFamily="34" charset="0"/>
            </a:endParaRPr>
          </a:p>
        </p:txBody>
      </p:sp>
    </p:spTree>
    <p:extLst>
      <p:ext uri="{BB962C8B-B14F-4D97-AF65-F5344CB8AC3E}">
        <p14:creationId xmlns:p14="http://schemas.microsoft.com/office/powerpoint/2010/main" val="1659153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1301</Words>
  <Application>Microsoft Office PowerPoint</Application>
  <PresentationFormat>Custom</PresentationFormat>
  <Paragraphs>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Body of Christ w/c 8th June</vt:lpstr>
      <vt:lpstr>Monday 8th June</vt:lpstr>
      <vt:lpstr>Monday 8th June</vt:lpstr>
      <vt:lpstr>Tuesday 9th June</vt:lpstr>
      <vt:lpstr>Tuesday 9th June</vt:lpstr>
      <vt:lpstr>Wednesday 10th June</vt:lpstr>
      <vt:lpstr>Wednesday 10th June</vt:lpstr>
      <vt:lpstr>Thursday 10th June</vt:lpstr>
      <vt:lpstr>Thursday 11th June</vt:lpstr>
      <vt:lpstr>Friday 12th June</vt:lpstr>
      <vt:lpstr>Friday 12th June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of Christ w/c 8th June</dc:title>
  <dc:creator>Helen Rigby</dc:creator>
  <cp:lastModifiedBy>Els</cp:lastModifiedBy>
  <cp:revision>13</cp:revision>
  <dcterms:created xsi:type="dcterms:W3CDTF">2020-04-28T19:08:06Z</dcterms:created>
  <dcterms:modified xsi:type="dcterms:W3CDTF">2020-06-05T19:03:59Z</dcterms:modified>
</cp:coreProperties>
</file>