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59" r:id="rId6"/>
    <p:sldId id="265"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E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20/09/2018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20/09/2018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hyperlink" Target="https://www.google.co.uk/url?sa=i&amp;rct=j&amp;q=&amp;esrc=s&amp;source=images&amp;cd=&amp;cad=rja&amp;uact=8&amp;ved=2ahUKEwjd0b7wxPHcAhVORBoKHbWSBwEQjRx6BAgBEAU&amp;url=https://farmerdays.com/2016/01/02/merry-christmas-and-a-happy-new-year/&amp;psig=AOvVaw1kaDgrCwZ_Wpvhwjp3REmq&amp;ust=1534507411847195" TargetMode="External"/><Relationship Id="rId5" Type="http://schemas.openxmlformats.org/officeDocument/2006/relationships/hyperlink" Target="https://www.google.co.uk/url?sa=i&amp;rct=j&amp;q=&amp;esrc=s&amp;source=images&amp;cd=&amp;cad=rja&amp;uact=8&amp;ved=2ahUKEwjppeOSxPHcAhXHz4UKHV_IBkAQjRx6BAgBEAU&amp;url=https://fpcwhiteville.org/2017/08/24/back-to-school-blessing/&amp;psig=AOvVaw1kaDgrCwZ_Wpvhwjp3REmq&amp;ust=1534507411847195" TargetMode="External"/><Relationship Id="rId4" Type="http://schemas.openxmlformats.org/officeDocument/2006/relationships/hyperlink" Target="https://www.google.co.uk/url?sa=i&amp;rct=j&amp;q=&amp;esrc=s&amp;source=images&amp;cd=&amp;cad=rja&amp;uact=8&amp;ved=2ahUKEwiS8tD9w_HcAhUO1hoKHVghBzYQjRx6BAgBEAU&amp;url=https://www.laurieyogi.com/back-to-school-prayers/&amp;psig=AOvVaw1kaDgrCwZ_Wpvhwjp3REmq&amp;ust=153450741184719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6">
                    <a:lumMod val="20000"/>
                    <a:lumOff val="80000"/>
                  </a:schemeClr>
                </a:solidFill>
                <a:latin typeface="Tempus Sans ITC" pitchFamily="82" charset="0"/>
              </a:rPr>
              <a:t>Prayers for the week</a:t>
            </a:r>
            <a:br>
              <a:rPr lang="en-GB" b="1" dirty="0" smtClean="0">
                <a:solidFill>
                  <a:schemeClr val="accent6">
                    <a:lumMod val="20000"/>
                    <a:lumOff val="80000"/>
                  </a:schemeClr>
                </a:solidFill>
                <a:latin typeface="Tempus Sans ITC" pitchFamily="82" charset="0"/>
              </a:rPr>
            </a:br>
            <a:r>
              <a:rPr lang="en-GB" b="1" dirty="0" smtClean="0">
                <a:solidFill>
                  <a:schemeClr val="accent6">
                    <a:lumMod val="20000"/>
                    <a:lumOff val="80000"/>
                  </a:schemeClr>
                </a:solidFill>
                <a:latin typeface="Tempus Sans ITC" pitchFamily="82" charset="0"/>
              </a:rPr>
              <a:t>24 - 29 September 2018</a:t>
            </a:r>
            <a:br>
              <a:rPr lang="en-GB" b="1" dirty="0" smtClean="0">
                <a:solidFill>
                  <a:schemeClr val="accent6">
                    <a:lumMod val="20000"/>
                    <a:lumOff val="80000"/>
                  </a:schemeClr>
                </a:solidFill>
                <a:latin typeface="Tempus Sans ITC" pitchFamily="82" charset="0"/>
              </a:rPr>
            </a:br>
            <a:endParaRPr lang="en-GB" sz="3100" b="1" dirty="0">
              <a:solidFill>
                <a:schemeClr val="accent6">
                  <a:lumMod val="20000"/>
                  <a:lumOff val="80000"/>
                </a:schemeClr>
              </a:solidFill>
              <a:latin typeface="Tempus Sans ITC" pitchFamily="82" charset="0"/>
            </a:endParaRPr>
          </a:p>
        </p:txBody>
      </p:sp>
      <p:sp>
        <p:nvSpPr>
          <p:cNvPr id="3" name="Subtitle 2"/>
          <p:cNvSpPr>
            <a:spLocks noGrp="1"/>
          </p:cNvSpPr>
          <p:nvPr>
            <p:ph idx="1"/>
          </p:nvPr>
        </p:nvSpPr>
        <p:spPr/>
        <p:txBody>
          <a:bodyPr>
            <a:normAutofit/>
          </a:bodyPr>
          <a:lstStyle/>
          <a:p>
            <a:pPr marL="0" indent="0" algn="ctr">
              <a:buNone/>
            </a:pPr>
            <a:endParaRPr lang="en-GB" sz="3500" b="1" dirty="0" smtClean="0">
              <a:latin typeface="Tempus Sans ITC" panose="04020404030D07020202" pitchFamily="82" charset="0"/>
            </a:endParaRPr>
          </a:p>
          <a:p>
            <a:pPr marL="0" indent="0" algn="ctr">
              <a:buNone/>
            </a:pPr>
            <a:r>
              <a:rPr lang="en-GB" sz="3500" b="1" dirty="0" smtClean="0">
                <a:latin typeface="Tempus Sans ITC" panose="04020404030D07020202" pitchFamily="82" charset="0"/>
              </a:rPr>
              <a:t>Prayer </a:t>
            </a:r>
            <a:r>
              <a:rPr lang="en-GB" sz="3500" b="1" dirty="0" smtClean="0">
                <a:latin typeface="Tempus Sans ITC" panose="04020404030D07020202" pitchFamily="82" charset="0"/>
              </a:rPr>
              <a:t>theme: Excellence</a:t>
            </a:r>
          </a:p>
          <a:p>
            <a:pPr algn="ctr"/>
            <a:endParaRPr lang="en-GB" sz="3500" dirty="0" smtClean="0">
              <a:latin typeface="Tempus Sans ITC" panose="04020404030D07020202" pitchFamily="82" charset="0"/>
            </a:endParaRPr>
          </a:p>
          <a:p>
            <a:pPr marL="0" indent="0" algn="ctr">
              <a:buNone/>
            </a:pPr>
            <a:r>
              <a:rPr lang="en-GB" sz="3500" dirty="0" smtClean="0">
                <a:latin typeface="Tempus Sans ITC" panose="04020404030D07020202" pitchFamily="82" charset="0"/>
              </a:rPr>
              <a:t>Excellence is one of the FCJ values.</a:t>
            </a:r>
          </a:p>
          <a:p>
            <a:pPr marL="0" indent="0" algn="ctr">
              <a:buNone/>
            </a:pPr>
            <a:r>
              <a:rPr lang="en-GB" sz="3500" dirty="0" smtClean="0">
                <a:latin typeface="Tempus Sans ITC" panose="04020404030D07020202" pitchFamily="82" charset="0"/>
              </a:rPr>
              <a:t>We set the highest possible standards in supporting each other as we try to always do our best, pursuing our dreams.</a:t>
            </a:r>
            <a:endParaRPr lang="en-GB" sz="3500" dirty="0">
              <a:latin typeface="Tempus Sans ITC" panose="04020404030D07020202" pitchFamily="82" charset="0"/>
            </a:endParaRPr>
          </a:p>
          <a:p>
            <a:pPr algn="l"/>
            <a:endParaRPr lang="en-GB" sz="2800" dirty="0" smtClean="0">
              <a:latin typeface="Tempus Sans ITC" pitchFamily="82" charset="0"/>
            </a:endParaRPr>
          </a:p>
          <a:p>
            <a:endParaRPr lang="en-GB" sz="2800" dirty="0">
              <a:latin typeface="Tempus Sans ITC" pitchFamily="82" charset="0"/>
            </a:endParaRPr>
          </a:p>
        </p:txBody>
      </p:sp>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792088" cy="168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11 General\School logo\Web Site Logos\green logo black fcj.jpg"/>
          <p:cNvPicPr/>
          <p:nvPr/>
        </p:nvPicPr>
        <p:blipFill>
          <a:blip r:embed="rId3" cstate="print"/>
          <a:stretch>
            <a:fillRect/>
          </a:stretch>
        </p:blipFill>
        <p:spPr bwMode="auto">
          <a:xfrm>
            <a:off x="7310853" y="239785"/>
            <a:ext cx="1616294" cy="1438275"/>
          </a:xfrm>
          <a:prstGeom prst="rect">
            <a:avLst/>
          </a:prstGeom>
          <a:noFill/>
          <a:ln w="9525">
            <a:noFill/>
            <a:miter lim="800000"/>
            <a:headEnd/>
            <a:tailEnd/>
          </a:ln>
        </p:spPr>
      </p:pic>
      <p:sp>
        <p:nvSpPr>
          <p:cNvPr id="7170" name="AutoShape 2" descr="Image result for starting a new school year prayer">
            <a:hlinkClick r:id="rId4"/>
          </p:cNvPr>
          <p:cNvSpPr>
            <a:spLocks noChangeAspect="1" noChangeArrowheads="1"/>
          </p:cNvSpPr>
          <p:nvPr/>
        </p:nvSpPr>
        <p:spPr bwMode="auto">
          <a:xfrm>
            <a:off x="1259632" y="-3555776"/>
            <a:ext cx="6048375" cy="336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2" name="AutoShape 4" descr="Image result for starting a new school year prayer">
            <a:hlinkClick r:id="rId4"/>
          </p:cNvPr>
          <p:cNvSpPr>
            <a:spLocks noChangeAspect="1" noChangeArrowheads="1"/>
          </p:cNvSpPr>
          <p:nvPr/>
        </p:nvSpPr>
        <p:spPr bwMode="auto">
          <a:xfrm>
            <a:off x="8532440" y="0"/>
            <a:ext cx="1655887" cy="336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4" name="AutoShape 6" descr="Related image">
            <a:hlinkClick r:id="rId5"/>
          </p:cNvPr>
          <p:cNvSpPr>
            <a:spLocks noChangeAspect="1" noChangeArrowheads="1"/>
          </p:cNvSpPr>
          <p:nvPr/>
        </p:nvSpPr>
        <p:spPr bwMode="auto">
          <a:xfrm>
            <a:off x="787171" y="2295927"/>
            <a:ext cx="7745269" cy="4154488"/>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7176" name="AutoShape 8"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8" name="AutoShape 10" descr="back to school blessings"/>
          <p:cNvSpPr>
            <a:spLocks noChangeAspect="1" noChangeArrowheads="1"/>
          </p:cNvSpPr>
          <p:nvPr/>
        </p:nvSpPr>
        <p:spPr bwMode="auto">
          <a:xfrm>
            <a:off x="63500" y="-136525"/>
            <a:ext cx="7143750" cy="39719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80" name="AutoShape 12" descr="Related image">
            <a:hlinkClick r:id="rId6"/>
          </p:cNvPr>
          <p:cNvSpPr>
            <a:spLocks noChangeAspect="1" noChangeArrowheads="1"/>
          </p:cNvSpPr>
          <p:nvPr/>
        </p:nvSpPr>
        <p:spPr bwMode="auto">
          <a:xfrm>
            <a:off x="7884368" y="1196752"/>
            <a:ext cx="3362325" cy="336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6">
                    <a:lumMod val="20000"/>
                    <a:lumOff val="80000"/>
                  </a:schemeClr>
                </a:solidFill>
                <a:latin typeface="Tempus Sans ITC" pitchFamily="82" charset="0"/>
              </a:rPr>
              <a:t>Monday 24 September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1211876" y="1600200"/>
            <a:ext cx="7474924" cy="4525963"/>
          </a:xfrm>
        </p:spPr>
        <p:txBody>
          <a:bodyPr>
            <a:normAutofit fontScale="92500" lnSpcReduction="10000"/>
          </a:bodyPr>
          <a:lstStyle/>
          <a:p>
            <a:pPr>
              <a:buNone/>
            </a:pPr>
            <a:r>
              <a:rPr lang="en-GB" dirty="0" smtClean="0">
                <a:latin typeface="Tempus Sans ITC" pitchFamily="82" charset="0"/>
              </a:rPr>
              <a:t>   </a:t>
            </a:r>
            <a:r>
              <a:rPr lang="en-GB" sz="3000" b="1" dirty="0" smtClean="0">
                <a:latin typeface="Tempus Sans ITC" pitchFamily="82" charset="0"/>
              </a:rPr>
              <a:t>Message from Pope Francis</a:t>
            </a:r>
          </a:p>
          <a:p>
            <a:pPr>
              <a:buNone/>
            </a:pPr>
            <a:r>
              <a:rPr lang="en-GB" sz="3000" dirty="0" smtClean="0">
                <a:latin typeface="Tempus Sans ITC" pitchFamily="82" charset="0"/>
              </a:rPr>
              <a:t>   </a:t>
            </a:r>
            <a:r>
              <a:rPr lang="en-GB" sz="2600" dirty="0" smtClean="0">
                <a:latin typeface="Tempus Sans ITC" pitchFamily="82" charset="0"/>
              </a:rPr>
              <a:t>Dear young people, do not bury your talents, the gifts that God has given you! Do not be afraid to dream of great things!</a:t>
            </a:r>
          </a:p>
          <a:p>
            <a:pPr>
              <a:buNone/>
            </a:pPr>
            <a:endParaRPr lang="en-GB" sz="3000" dirty="0" smtClean="0">
              <a:latin typeface="Tempus Sans ITC" pitchFamily="82" charset="0"/>
            </a:endParaRPr>
          </a:p>
          <a:p>
            <a:pPr>
              <a:buNone/>
            </a:pPr>
            <a:r>
              <a:rPr lang="en-GB" sz="3000" dirty="0" smtClean="0">
                <a:latin typeface="Tempus Sans ITC" pitchFamily="82" charset="0"/>
              </a:rPr>
              <a:t>    </a:t>
            </a:r>
            <a:r>
              <a:rPr lang="en-GB" sz="2400" dirty="0" smtClean="0">
                <a:latin typeface="Tempus Sans ITC" pitchFamily="82" charset="0"/>
              </a:rPr>
              <a:t>God, we pray that we </a:t>
            </a:r>
            <a:r>
              <a:rPr lang="en-GB" sz="2400" dirty="0">
                <a:latin typeface="Tempus Sans ITC" pitchFamily="82" charset="0"/>
              </a:rPr>
              <a:t>r</a:t>
            </a:r>
            <a:r>
              <a:rPr lang="en-GB" sz="2400" dirty="0" smtClean="0">
                <a:latin typeface="Tempus Sans ITC" pitchFamily="82" charset="0"/>
              </a:rPr>
              <a:t>isk </a:t>
            </a:r>
            <a:r>
              <a:rPr lang="en-GB" sz="2400" dirty="0">
                <a:latin typeface="Tempus Sans ITC" pitchFamily="82" charset="0"/>
              </a:rPr>
              <a:t>more than others think is </a:t>
            </a:r>
            <a:r>
              <a:rPr lang="en-GB" sz="2400" dirty="0" smtClean="0">
                <a:latin typeface="Tempus Sans ITC" pitchFamily="82" charset="0"/>
              </a:rPr>
              <a:t>safe, care </a:t>
            </a:r>
            <a:r>
              <a:rPr lang="en-GB" sz="2400" dirty="0">
                <a:latin typeface="Tempus Sans ITC" pitchFamily="82" charset="0"/>
              </a:rPr>
              <a:t>more than others think is </a:t>
            </a:r>
            <a:r>
              <a:rPr lang="en-GB" sz="2400" dirty="0" smtClean="0">
                <a:latin typeface="Tempus Sans ITC" pitchFamily="82" charset="0"/>
              </a:rPr>
              <a:t>wise, dream </a:t>
            </a:r>
            <a:r>
              <a:rPr lang="en-GB" sz="2400" dirty="0">
                <a:latin typeface="Tempus Sans ITC" pitchFamily="82" charset="0"/>
              </a:rPr>
              <a:t>more than others think is </a:t>
            </a:r>
            <a:r>
              <a:rPr lang="en-GB" sz="2400" dirty="0" smtClean="0">
                <a:latin typeface="Tempus Sans ITC" pitchFamily="82" charset="0"/>
              </a:rPr>
              <a:t>practical, expect </a:t>
            </a:r>
            <a:r>
              <a:rPr lang="en-GB" sz="2400" dirty="0">
                <a:latin typeface="Tempus Sans ITC" pitchFamily="82" charset="0"/>
              </a:rPr>
              <a:t>more than others think is </a:t>
            </a:r>
            <a:r>
              <a:rPr lang="en-GB" sz="2400" dirty="0" smtClean="0">
                <a:latin typeface="Tempus Sans ITC" pitchFamily="82" charset="0"/>
              </a:rPr>
              <a:t>possible. We ask this through Jesus Christ who is our example. Amen.</a:t>
            </a:r>
          </a:p>
          <a:p>
            <a:pPr>
              <a:buNone/>
            </a:pPr>
            <a:r>
              <a:rPr lang="en-GB" sz="2400" dirty="0" smtClean="0">
                <a:latin typeface="Tempus Sans ITC" pitchFamily="82" charset="0"/>
              </a:rPr>
              <a:t>     </a:t>
            </a:r>
            <a:r>
              <a:rPr lang="en-GB" sz="1900" dirty="0" smtClean="0">
                <a:latin typeface="Tempus Sans ITC" pitchFamily="82" charset="0"/>
              </a:rPr>
              <a:t>(Claude </a:t>
            </a:r>
            <a:r>
              <a:rPr lang="en-GB" sz="1900" dirty="0" err="1" smtClean="0">
                <a:latin typeface="Tempus Sans ITC" pitchFamily="82" charset="0"/>
              </a:rPr>
              <a:t>Bisell</a:t>
            </a:r>
            <a:r>
              <a:rPr lang="en-GB" sz="1900" dirty="0" smtClean="0">
                <a:latin typeface="Tempus Sans ITC" pitchFamily="82" charset="0"/>
              </a:rPr>
              <a:t>)</a:t>
            </a:r>
            <a:endParaRPr lang="en-GB" sz="1900" dirty="0">
              <a:latin typeface="Tempus Sans ITC" pitchFamily="82" charset="0"/>
            </a:endParaRPr>
          </a:p>
          <a:p>
            <a:pPr>
              <a:buNone/>
            </a:pP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AutoShape 2"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3"/>
          <a:stretch>
            <a:fillRect/>
          </a:stretch>
        </p:blipFill>
        <p:spPr>
          <a:xfrm>
            <a:off x="307975" y="1799201"/>
            <a:ext cx="1038225" cy="1485900"/>
          </a:xfrm>
          <a:prstGeom prst="rect">
            <a:avLst/>
          </a:prstGeom>
        </p:spPr>
      </p:pic>
      <p:pic>
        <p:nvPicPr>
          <p:cNvPr id="5" name="Picture 4"/>
          <p:cNvPicPr>
            <a:picLocks noChangeAspect="1"/>
          </p:cNvPicPr>
          <p:nvPr/>
        </p:nvPicPr>
        <p:blipFill>
          <a:blip r:embed="rId4"/>
          <a:stretch>
            <a:fillRect/>
          </a:stretch>
        </p:blipFill>
        <p:spPr>
          <a:xfrm>
            <a:off x="3635375" y="5122863"/>
            <a:ext cx="2324100" cy="1600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6">
                    <a:lumMod val="20000"/>
                    <a:lumOff val="80000"/>
                  </a:schemeClr>
                </a:solidFill>
                <a:latin typeface="Tempus Sans ITC" pitchFamily="82" charset="0"/>
              </a:rPr>
              <a:t>Tuesday 25 September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1043609" y="1600200"/>
            <a:ext cx="7643192" cy="4525963"/>
          </a:xfrm>
        </p:spPr>
        <p:txBody>
          <a:bodyPr>
            <a:normAutofit/>
          </a:bodyPr>
          <a:lstStyle/>
          <a:p>
            <a:pPr>
              <a:buNone/>
            </a:pPr>
            <a:r>
              <a:rPr lang="en-GB" sz="2400" b="1" dirty="0" smtClean="0">
                <a:latin typeface="Tempus Sans ITC" panose="04020404030D07020202" pitchFamily="82" charset="0"/>
              </a:rPr>
              <a:t>    2 Tim 1: 6</a:t>
            </a:r>
          </a:p>
          <a:p>
            <a:pPr>
              <a:buNone/>
            </a:pPr>
            <a:r>
              <a:rPr lang="en-GB" sz="2400" dirty="0" smtClean="0">
                <a:latin typeface="Tempus Sans ITC" panose="04020404030D07020202" pitchFamily="82" charset="0"/>
              </a:rPr>
              <a:t>    I </a:t>
            </a:r>
            <a:r>
              <a:rPr lang="en-GB" sz="2400" dirty="0">
                <a:latin typeface="Tempus Sans ITC" panose="04020404030D07020202" pitchFamily="82" charset="0"/>
              </a:rPr>
              <a:t>remind you to fan into flame the gift of God, which is in you </a:t>
            </a:r>
            <a:r>
              <a:rPr lang="en-GB" sz="2400" dirty="0" smtClean="0">
                <a:latin typeface="Tempus Sans ITC" panose="04020404030D07020202" pitchFamily="82" charset="0"/>
              </a:rPr>
              <a:t>for </a:t>
            </a:r>
            <a:r>
              <a:rPr lang="en-GB" sz="2400" dirty="0">
                <a:latin typeface="Tempus Sans ITC" panose="04020404030D07020202" pitchFamily="82" charset="0"/>
              </a:rPr>
              <a:t>God gave us a spirit not of fear but of power and love and self-control. </a:t>
            </a:r>
            <a:endParaRPr lang="en-GB" sz="2400" dirty="0" smtClean="0">
              <a:latin typeface="Tempus Sans ITC" panose="04020404030D07020202" pitchFamily="82" charset="0"/>
            </a:endParaRPr>
          </a:p>
          <a:p>
            <a:pPr>
              <a:buNone/>
            </a:pPr>
            <a:endParaRPr lang="en-GB" sz="2400" dirty="0" smtClean="0">
              <a:latin typeface="Tempus Sans ITC" panose="04020404030D07020202" pitchFamily="82" charset="0"/>
            </a:endParaRPr>
          </a:p>
          <a:p>
            <a:pPr>
              <a:buNone/>
            </a:pPr>
            <a:endParaRPr lang="en-GB" sz="2400" dirty="0">
              <a:latin typeface="Tempus Sans ITC" panose="04020404030D07020202" pitchFamily="82" charset="0"/>
            </a:endParaRPr>
          </a:p>
          <a:p>
            <a:pPr>
              <a:buNone/>
            </a:pPr>
            <a:r>
              <a:rPr lang="en-GB" sz="2400" dirty="0" smtClean="0">
                <a:latin typeface="Tempus Sans ITC" panose="04020404030D07020202" pitchFamily="82" charset="0"/>
              </a:rPr>
              <a:t>    Generous God, we thank you for the gifts you have given us. Help us to become more aware of who we are and all the good we can do when we believe in ourselves as You believe in us. Amen.</a:t>
            </a:r>
            <a:endParaRPr lang="en-GB" sz="2400" dirty="0">
              <a:latin typeface="Tempus Sans ITC" panose="04020404030D07020202"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AutoShape 2"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a:stretch>
            <a:fillRect/>
          </a:stretch>
        </p:blipFill>
        <p:spPr>
          <a:xfrm>
            <a:off x="226317" y="2276872"/>
            <a:ext cx="1067487" cy="187220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6">
                    <a:lumMod val="20000"/>
                    <a:lumOff val="80000"/>
                  </a:schemeClr>
                </a:solidFill>
                <a:latin typeface="Tempus Sans ITC" pitchFamily="82" charset="0"/>
              </a:rPr>
              <a:t>Wednesday 26 September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457200" y="1610303"/>
            <a:ext cx="8183729" cy="4853136"/>
          </a:xfrm>
        </p:spPr>
        <p:txBody>
          <a:bodyPr>
            <a:normAutofit fontScale="55000" lnSpcReduction="20000"/>
          </a:bodyPr>
          <a:lstStyle/>
          <a:p>
            <a:pPr>
              <a:buNone/>
            </a:pPr>
            <a:r>
              <a:rPr lang="en-GB" sz="5100" dirty="0" smtClean="0">
                <a:latin typeface="Tempus Sans ITC" pitchFamily="82" charset="0"/>
              </a:rPr>
              <a:t>   Be </a:t>
            </a:r>
            <a:r>
              <a:rPr lang="en-GB" sz="5100" dirty="0">
                <a:latin typeface="Tempus Sans ITC" pitchFamily="82" charset="0"/>
              </a:rPr>
              <a:t>who </a:t>
            </a:r>
            <a:r>
              <a:rPr lang="en-GB" sz="5100" dirty="0" smtClean="0">
                <a:latin typeface="Tempus Sans ITC" pitchFamily="82" charset="0"/>
              </a:rPr>
              <a:t>are meant </a:t>
            </a:r>
            <a:r>
              <a:rPr lang="en-GB" sz="5100" dirty="0">
                <a:latin typeface="Tempus Sans ITC" pitchFamily="82" charset="0"/>
              </a:rPr>
              <a:t>you </a:t>
            </a:r>
            <a:r>
              <a:rPr lang="en-GB" sz="5100" dirty="0" smtClean="0">
                <a:latin typeface="Tempus Sans ITC" pitchFamily="82" charset="0"/>
              </a:rPr>
              <a:t>to be </a:t>
            </a:r>
            <a:r>
              <a:rPr lang="en-GB" sz="5100" dirty="0">
                <a:latin typeface="Tempus Sans ITC" pitchFamily="82" charset="0"/>
              </a:rPr>
              <a:t>and you  </a:t>
            </a:r>
            <a:r>
              <a:rPr lang="en-GB" sz="5100" dirty="0" smtClean="0">
                <a:latin typeface="Tempus Sans ITC" pitchFamily="82" charset="0"/>
              </a:rPr>
              <a:t>will set  the world on fire!</a:t>
            </a:r>
          </a:p>
          <a:p>
            <a:pPr>
              <a:buNone/>
            </a:pPr>
            <a:r>
              <a:rPr lang="en-GB" dirty="0" smtClean="0">
                <a:latin typeface="Tempus Sans ITC" pitchFamily="82" charset="0"/>
              </a:rPr>
              <a:t>      (Saint Catherine of Siena, 13</a:t>
            </a:r>
            <a:r>
              <a:rPr lang="en-GB" baseline="30000" dirty="0" smtClean="0">
                <a:latin typeface="Tempus Sans ITC" pitchFamily="82" charset="0"/>
              </a:rPr>
              <a:t>th</a:t>
            </a:r>
            <a:r>
              <a:rPr lang="en-GB" dirty="0" smtClean="0">
                <a:latin typeface="Tempus Sans ITC" pitchFamily="82" charset="0"/>
              </a:rPr>
              <a:t> century)</a:t>
            </a:r>
            <a:endParaRPr lang="en-GB" dirty="0">
              <a:latin typeface="Tempus Sans ITC" pitchFamily="82" charset="0"/>
            </a:endParaRPr>
          </a:p>
          <a:p>
            <a:pPr>
              <a:buNone/>
            </a:pPr>
            <a:r>
              <a:rPr lang="en-GB" dirty="0" smtClean="0">
                <a:latin typeface="Tempus Sans ITC" pitchFamily="82" charset="0"/>
              </a:rPr>
              <a:t>  </a:t>
            </a:r>
          </a:p>
          <a:p>
            <a:pPr>
              <a:buNone/>
            </a:pPr>
            <a:r>
              <a:rPr lang="en-GB" sz="2600" dirty="0" smtClean="0">
                <a:latin typeface="Tempus Sans ITC" pitchFamily="82" charset="0"/>
              </a:rPr>
              <a:t>     </a:t>
            </a:r>
          </a:p>
          <a:p>
            <a:pPr>
              <a:buNone/>
            </a:pPr>
            <a:endParaRPr lang="en-GB" sz="2600" dirty="0">
              <a:latin typeface="Tempus Sans ITC" pitchFamily="82" charset="0"/>
            </a:endParaRPr>
          </a:p>
          <a:p>
            <a:pPr>
              <a:buNone/>
            </a:pPr>
            <a:endParaRPr lang="en-GB" sz="2600" dirty="0" smtClean="0">
              <a:latin typeface="Tempus Sans ITC" pitchFamily="82" charset="0"/>
            </a:endParaRPr>
          </a:p>
          <a:p>
            <a:pPr>
              <a:buNone/>
            </a:pPr>
            <a:endParaRPr lang="en-GB" sz="2600" dirty="0" smtClean="0">
              <a:latin typeface="Tempus Sans ITC" pitchFamily="82" charset="0"/>
            </a:endParaRPr>
          </a:p>
          <a:p>
            <a:pPr>
              <a:buNone/>
            </a:pPr>
            <a:endParaRPr lang="en-GB" sz="2600" dirty="0" smtClean="0">
              <a:latin typeface="Tempus Sans ITC" pitchFamily="82" charset="0"/>
            </a:endParaRPr>
          </a:p>
          <a:p>
            <a:pPr>
              <a:buNone/>
            </a:pPr>
            <a:r>
              <a:rPr lang="en-GB" sz="2600" dirty="0">
                <a:latin typeface="Tempus Sans ITC" pitchFamily="82" charset="0"/>
              </a:rPr>
              <a:t> </a:t>
            </a:r>
            <a:r>
              <a:rPr lang="en-GB" sz="2600" dirty="0" smtClean="0">
                <a:latin typeface="Tempus Sans ITC" pitchFamily="82" charset="0"/>
              </a:rPr>
              <a:t>     </a:t>
            </a:r>
            <a:r>
              <a:rPr lang="en-GB" sz="3300" dirty="0" smtClean="0">
                <a:latin typeface="Tempus Sans ITC" pitchFamily="82" charset="0"/>
              </a:rPr>
              <a:t>Catherine of Siena used all her gifts and talents for the service of all God’s people. She was a spiritual writer, theologian and a woman of deep prayer. She also reached out to the poor and the sick.</a:t>
            </a:r>
          </a:p>
          <a:p>
            <a:pPr>
              <a:buNone/>
            </a:pPr>
            <a:endParaRPr lang="en-GB" sz="3300" dirty="0" smtClean="0">
              <a:latin typeface="Tempus Sans ITC" pitchFamily="82" charset="0"/>
            </a:endParaRPr>
          </a:p>
          <a:p>
            <a:pPr>
              <a:buNone/>
            </a:pPr>
            <a:r>
              <a:rPr lang="en-GB" sz="3300" dirty="0">
                <a:latin typeface="Tempus Sans ITC" panose="04020404030D07020202" pitchFamily="82" charset="0"/>
              </a:rPr>
              <a:t> </a:t>
            </a:r>
            <a:r>
              <a:rPr lang="en-GB" sz="3300" dirty="0" smtClean="0">
                <a:latin typeface="Tempus Sans ITC" panose="04020404030D07020202" pitchFamily="82" charset="0"/>
              </a:rPr>
              <a:t>    Take a moment to pause and ask yourself the question “Who am </a:t>
            </a:r>
            <a:r>
              <a:rPr lang="en-GB" sz="3300" dirty="0" smtClean="0">
                <a:latin typeface="Tempus Sans ITC" panose="04020404030D07020202" pitchFamily="82" charset="0"/>
              </a:rPr>
              <a:t>I, how </a:t>
            </a:r>
            <a:r>
              <a:rPr lang="en-GB" sz="3300" dirty="0" smtClean="0">
                <a:latin typeface="Tempus Sans ITC" panose="04020404030D07020202" pitchFamily="82" charset="0"/>
              </a:rPr>
              <a:t>do I feel about </a:t>
            </a:r>
            <a:r>
              <a:rPr lang="en-GB" sz="3300" dirty="0" smtClean="0">
                <a:latin typeface="Tempus Sans ITC" panose="04020404030D07020202" pitchFamily="82" charset="0"/>
              </a:rPr>
              <a:t>myself and what difference could I make?</a:t>
            </a:r>
            <a:endParaRPr lang="en-GB" sz="3300" dirty="0" smtClean="0">
              <a:latin typeface="Tempus Sans ITC" panose="04020404030D07020202" pitchFamily="82" charset="0"/>
            </a:endParaRPr>
          </a:p>
          <a:p>
            <a:pPr>
              <a:buNone/>
            </a:pPr>
            <a:endParaRPr lang="en-GB" sz="3300" dirty="0" smtClean="0">
              <a:latin typeface="Tempus Sans ITC" panose="04020404030D07020202" pitchFamily="82" charset="0"/>
            </a:endParaRPr>
          </a:p>
          <a:p>
            <a:pPr>
              <a:buNone/>
            </a:pPr>
            <a:r>
              <a:rPr lang="en-GB" sz="3300" dirty="0" smtClean="0">
                <a:latin typeface="Tempus Sans ITC" panose="04020404030D07020202" pitchFamily="82" charset="0"/>
              </a:rPr>
              <a:t>     God, help me to work together with you and help me to always do the best I can. Amen.</a:t>
            </a:r>
            <a:endParaRPr lang="en-GB" sz="3300" dirty="0">
              <a:latin typeface="Tempus Sans ITC" panose="04020404030D07020202" pitchFamily="82" charset="0"/>
            </a:endParaRPr>
          </a:p>
          <a:p>
            <a:pPr>
              <a:buNone/>
            </a:pPr>
            <a:endParaRPr lang="en-GB" dirty="0">
              <a:latin typeface="Tempus Sans ITC" panose="04020404030D07020202"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AutoShape 2"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5" name="Picture 4"/>
          <p:cNvPicPr>
            <a:picLocks noChangeAspect="1"/>
          </p:cNvPicPr>
          <p:nvPr/>
        </p:nvPicPr>
        <p:blipFill>
          <a:blip r:embed="rId3"/>
          <a:stretch>
            <a:fillRect/>
          </a:stretch>
        </p:blipFill>
        <p:spPr>
          <a:xfrm>
            <a:off x="4716016" y="2060848"/>
            <a:ext cx="1902395" cy="181968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en-GB" sz="4000" b="1" dirty="0" smtClean="0">
                <a:solidFill>
                  <a:schemeClr val="accent6">
                    <a:lumMod val="20000"/>
                    <a:lumOff val="80000"/>
                  </a:schemeClr>
                </a:solidFill>
                <a:latin typeface="Tempus Sans ITC" pitchFamily="82" charset="0"/>
              </a:rPr>
              <a:t>Thursday 28 September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sp>
        <p:nvSpPr>
          <p:cNvPr id="7" name="TextBox 6"/>
          <p:cNvSpPr txBox="1"/>
          <p:nvPr/>
        </p:nvSpPr>
        <p:spPr>
          <a:xfrm>
            <a:off x="899592" y="1626327"/>
            <a:ext cx="7200800" cy="4462760"/>
          </a:xfrm>
          <a:prstGeom prst="rect">
            <a:avLst/>
          </a:prstGeom>
          <a:noFill/>
        </p:spPr>
        <p:txBody>
          <a:bodyPr wrap="square" rtlCol="0">
            <a:spAutoFit/>
          </a:bodyPr>
          <a:lstStyle/>
          <a:p>
            <a:endParaRPr lang="en-GB" dirty="0" smtClean="0">
              <a:latin typeface="Tempus Sans ITC" pitchFamily="82" charset="0"/>
            </a:endParaRPr>
          </a:p>
          <a:p>
            <a:endParaRPr lang="en-GB" dirty="0">
              <a:latin typeface="Tempus Sans ITC" pitchFamily="82" charset="0"/>
            </a:endParaRPr>
          </a:p>
          <a:p>
            <a:endParaRPr lang="en-GB" dirty="0" smtClean="0">
              <a:latin typeface="Tempus Sans ITC" pitchFamily="82" charset="0"/>
            </a:endParaRPr>
          </a:p>
          <a:p>
            <a:endParaRPr lang="en-GB" dirty="0">
              <a:latin typeface="Tempus Sans ITC" pitchFamily="82" charset="0"/>
            </a:endParaRPr>
          </a:p>
          <a:p>
            <a:endParaRPr lang="en-GB" dirty="0" smtClean="0">
              <a:latin typeface="Tempus Sans ITC" pitchFamily="82" charset="0"/>
            </a:endParaRPr>
          </a:p>
          <a:p>
            <a:r>
              <a:rPr lang="en-GB" sz="2400" dirty="0" smtClean="0">
                <a:latin typeface="Tempus Sans ITC" pitchFamily="82" charset="0"/>
              </a:rPr>
              <a:t>“</a:t>
            </a:r>
            <a:r>
              <a:rPr lang="en-GB" sz="2400" dirty="0">
                <a:latin typeface="Tempus Sans ITC" pitchFamily="82" charset="0"/>
              </a:rPr>
              <a:t>If one man can destroy everything, why can't one girl change it</a:t>
            </a:r>
            <a:r>
              <a:rPr lang="en-GB" sz="2400" dirty="0" smtClean="0">
                <a:latin typeface="Tempus Sans ITC" pitchFamily="82" charset="0"/>
              </a:rPr>
              <a:t>?”</a:t>
            </a:r>
          </a:p>
          <a:p>
            <a:r>
              <a:rPr lang="en-GB" sz="1600" dirty="0">
                <a:latin typeface="Tempus Sans ITC" pitchFamily="82" charset="0"/>
              </a:rPr>
              <a:t>― Malala Yousafzai, I Am Malala: The Story of the Girl Who Stood Up for Education and Was Shot by the Taliban</a:t>
            </a:r>
          </a:p>
          <a:p>
            <a:endParaRPr lang="en-GB" dirty="0" smtClean="0">
              <a:latin typeface="Tempus Sans ITC" pitchFamily="82" charset="0"/>
            </a:endParaRPr>
          </a:p>
          <a:p>
            <a:endParaRPr lang="en-GB" dirty="0" smtClean="0">
              <a:latin typeface="Tempus Sans ITC" pitchFamily="82" charset="0"/>
            </a:endParaRPr>
          </a:p>
          <a:p>
            <a:endParaRPr lang="en-GB" dirty="0">
              <a:latin typeface="Tempus Sans ITC" pitchFamily="82" charset="0"/>
            </a:endParaRPr>
          </a:p>
          <a:p>
            <a:r>
              <a:rPr lang="en-GB" sz="2000" dirty="0" smtClean="0">
                <a:latin typeface="Tempus Sans ITC" pitchFamily="82" charset="0"/>
              </a:rPr>
              <a:t>Loving God, Thank you for giving us people like Malala, who’s courage is stronger than their fears, and all those we can look up to. Help me to be a good example to others. Amen. </a:t>
            </a:r>
            <a:endParaRPr lang="en-GB" sz="2000" dirty="0">
              <a:latin typeface="Tempus Sans ITC" pitchFamily="82" charset="0"/>
            </a:endParaRPr>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2882207" y="1412777"/>
            <a:ext cx="3201962" cy="1573282"/>
          </a:xfrm>
          <a:prstGeom prst="rect">
            <a:avLst/>
          </a:prstGeom>
        </p:spPr>
      </p:pic>
    </p:spTree>
    <p:extLst>
      <p:ext uri="{BB962C8B-B14F-4D97-AF65-F5344CB8AC3E}">
        <p14:creationId xmlns:p14="http://schemas.microsoft.com/office/powerpoint/2010/main" val="224945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23178"/>
            <a:ext cx="8229600" cy="1143000"/>
          </a:xfrm>
        </p:spPr>
        <p:txBody>
          <a:bodyPr>
            <a:noAutofit/>
          </a:bodyPr>
          <a:lstStyle/>
          <a:p>
            <a:r>
              <a:rPr lang="en-GB" sz="4000" b="1" dirty="0" smtClean="0">
                <a:solidFill>
                  <a:schemeClr val="accent6">
                    <a:lumMod val="20000"/>
                    <a:lumOff val="80000"/>
                  </a:schemeClr>
                </a:solidFill>
                <a:latin typeface="Tempus Sans ITC" pitchFamily="82" charset="0"/>
              </a:rPr>
              <a:t>Friday 29 September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95536" y="1052736"/>
            <a:ext cx="7920880" cy="5416868"/>
          </a:xfrm>
          <a:prstGeom prst="rect">
            <a:avLst/>
          </a:prstGeom>
        </p:spPr>
        <p:txBody>
          <a:bodyPr wrap="square">
            <a:spAutoFit/>
          </a:bodyPr>
          <a:lstStyle/>
          <a:p>
            <a:pPr fontAlgn="base"/>
            <a:r>
              <a:rPr lang="en-GB" sz="2200" b="1" dirty="0" err="1" smtClean="0">
                <a:latin typeface="Tempus Sans ITC" pitchFamily="82" charset="0"/>
              </a:rPr>
              <a:t>Examen</a:t>
            </a:r>
            <a:endParaRPr lang="en-GB" sz="2200" b="1" dirty="0" smtClean="0">
              <a:latin typeface="Tempus Sans ITC" pitchFamily="82" charset="0"/>
            </a:endParaRPr>
          </a:p>
          <a:p>
            <a:pPr fontAlgn="base"/>
            <a:endParaRPr lang="en-GB" sz="2200" dirty="0" smtClean="0">
              <a:latin typeface="Tempus Sans ITC" pitchFamily="82" charset="0"/>
            </a:endParaRPr>
          </a:p>
          <a:p>
            <a:pPr fontAlgn="base"/>
            <a:r>
              <a:rPr lang="en-GB" sz="2200" dirty="0" smtClean="0">
                <a:latin typeface="Tempus Sans ITC" pitchFamily="82" charset="0"/>
              </a:rPr>
              <a:t>Be silent and place yourself in God’s loving presence. Think about the good things that have happened this week and give thanks.</a:t>
            </a:r>
            <a:r>
              <a:rPr lang="en-US" sz="2200" dirty="0" smtClean="0">
                <a:latin typeface="Tempus Sans ITC" pitchFamily="82" charset="0"/>
              </a:rPr>
              <a:t>​</a:t>
            </a:r>
          </a:p>
          <a:p>
            <a:pPr fontAlgn="base"/>
            <a:endParaRPr lang="en-US" sz="2200" dirty="0" smtClean="0">
              <a:latin typeface="Tempus Sans ITC" pitchFamily="82" charset="0"/>
            </a:endParaRPr>
          </a:p>
          <a:p>
            <a:pPr fontAlgn="base"/>
            <a:r>
              <a:rPr lang="en-GB" sz="2200" dirty="0" smtClean="0">
                <a:latin typeface="Tempus Sans ITC" pitchFamily="82" charset="0"/>
              </a:rPr>
              <a:t>Who have you left a good memory with this week?</a:t>
            </a:r>
          </a:p>
          <a:p>
            <a:pPr fontAlgn="base"/>
            <a:endParaRPr lang="en-US" sz="2200" dirty="0" smtClean="0">
              <a:latin typeface="Tempus Sans ITC" pitchFamily="82" charset="0"/>
            </a:endParaRPr>
          </a:p>
          <a:p>
            <a:pPr fontAlgn="base"/>
            <a:r>
              <a:rPr lang="en-GB" sz="2200" dirty="0" smtClean="0">
                <a:latin typeface="Tempus Sans ITC" pitchFamily="82" charset="0"/>
              </a:rPr>
              <a:t>Look back over your week. Where have you felt joy and what has been difficult and challenged you? In the quiet of your heart, tell God about your experiences.</a:t>
            </a:r>
            <a:r>
              <a:rPr lang="en-US" sz="2200" dirty="0" smtClean="0">
                <a:latin typeface="Tempus Sans ITC" pitchFamily="82" charset="0"/>
              </a:rPr>
              <a:t>​</a:t>
            </a:r>
            <a:r>
              <a:rPr lang="en-US" sz="2400" dirty="0" smtClean="0">
                <a:latin typeface="Tempus Sans ITC" pitchFamily="82" charset="0"/>
              </a:rPr>
              <a:t> </a:t>
            </a:r>
            <a:r>
              <a:rPr lang="en-US" sz="2200" dirty="0" smtClean="0">
                <a:latin typeface="Tempus Sans ITC" pitchFamily="82" charset="0"/>
              </a:rPr>
              <a:t>Give thanks for who you are.</a:t>
            </a:r>
          </a:p>
          <a:p>
            <a:pPr fontAlgn="base"/>
            <a:endParaRPr lang="en-US" sz="2200" dirty="0" smtClean="0">
              <a:latin typeface="Tempus Sans ITC" pitchFamily="82" charset="0"/>
            </a:endParaRPr>
          </a:p>
          <a:p>
            <a:pPr fontAlgn="base"/>
            <a:r>
              <a:rPr lang="en-GB" sz="2200" dirty="0" smtClean="0">
                <a:latin typeface="Tempus Sans ITC" pitchFamily="82" charset="0"/>
              </a:rPr>
              <a:t>As you look ahead, with what spirit will you enter next week? </a:t>
            </a:r>
          </a:p>
          <a:p>
            <a:pPr fontAlgn="base"/>
            <a:r>
              <a:rPr lang="en-GB" sz="2200" dirty="0" smtClean="0">
                <a:latin typeface="Tempus Sans ITC" pitchFamily="82" charset="0"/>
              </a:rPr>
              <a:t>Ask God to help you.</a:t>
            </a:r>
          </a:p>
          <a:p>
            <a:pPr fontAlgn="base"/>
            <a:endParaRPr lang="en-GB" sz="2200" dirty="0" smtClean="0">
              <a:latin typeface="Tempus Sans ITC" pitchFamily="82" charset="0"/>
            </a:endParaRPr>
          </a:p>
          <a:p>
            <a:pPr fontAlgn="base"/>
            <a:endParaRPr lang="en-GB" dirty="0">
              <a:latin typeface="Tempus Sans ITC" pitchFamily="82" charset="0"/>
            </a:endParaRPr>
          </a:p>
          <a:p>
            <a:pPr fontAlgn="base"/>
            <a:endParaRPr lang="en-US" dirty="0">
              <a:latin typeface="Tempus Sans ITC" pitchFamily="82" charset="0"/>
            </a:endParaRPr>
          </a:p>
        </p:txBody>
      </p:sp>
    </p:spTree>
    <p:extLst>
      <p:ext uri="{BB962C8B-B14F-4D97-AF65-F5344CB8AC3E}">
        <p14:creationId xmlns:p14="http://schemas.microsoft.com/office/powerpoint/2010/main" val="2249452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 y="-64221"/>
            <a:ext cx="8435280" cy="1143000"/>
          </a:xfrm>
        </p:spPr>
        <p:txBody>
          <a:bodyPr/>
          <a:lstStyle/>
          <a:p>
            <a:r>
              <a:rPr lang="en-GB" b="1" dirty="0" smtClean="0">
                <a:solidFill>
                  <a:schemeClr val="accent6">
                    <a:lumMod val="20000"/>
                    <a:lumOff val="80000"/>
                  </a:schemeClr>
                </a:solidFill>
                <a:latin typeface="Tempus Sans ITC" pitchFamily="82" charset="0"/>
              </a:rPr>
              <a:t>Afternoon Prayer and Reflection</a:t>
            </a:r>
            <a:endParaRPr lang="en-GB"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0" y="836712"/>
            <a:ext cx="9144000" cy="5877272"/>
          </a:xfrm>
        </p:spPr>
        <p:txBody>
          <a:bodyPr>
            <a:normAutofit fontScale="85000" lnSpcReduction="10000"/>
          </a:bodyPr>
          <a:lstStyle/>
          <a:p>
            <a:pPr>
              <a:buNone/>
            </a:pPr>
            <a:r>
              <a:rPr lang="en-GB" sz="2400" dirty="0" smtClean="0">
                <a:latin typeface="Tempus Sans ITC" pitchFamily="82" charset="0"/>
              </a:rPr>
              <a:t>	</a:t>
            </a:r>
            <a:r>
              <a:rPr lang="en-GB" sz="2000" dirty="0" smtClean="0">
                <a:latin typeface="Tempus Sans ITC" pitchFamily="82" charset="0"/>
              </a:rPr>
              <a:t>Lord</a:t>
            </a:r>
          </a:p>
          <a:p>
            <a:pPr>
              <a:buNone/>
            </a:pPr>
            <a:r>
              <a:rPr lang="en-GB" sz="2000" dirty="0" smtClean="0">
                <a:latin typeface="Tempus Sans ITC" pitchFamily="82" charset="0"/>
              </a:rPr>
              <a:t>	Thank you for the morning, for watching over me and walking with me.  May I find joy and understanding this afternoon, in all I do.  Grant me the zest and the strength I need to work for you until nightfall.  Amen</a:t>
            </a:r>
          </a:p>
          <a:p>
            <a:pPr>
              <a:buNone/>
            </a:pPr>
            <a:endParaRPr lang="en-GB" sz="2000" dirty="0" smtClean="0">
              <a:latin typeface="Tempus Sans ITC" pitchFamily="82" charset="0"/>
            </a:endParaRPr>
          </a:p>
          <a:p>
            <a:pPr>
              <a:buNone/>
            </a:pPr>
            <a:r>
              <a:rPr lang="en-GB" sz="2000" dirty="0" smtClean="0">
                <a:latin typeface="Tempus Sans ITC" pitchFamily="82" charset="0"/>
              </a:rPr>
              <a:t>	</a:t>
            </a:r>
            <a:r>
              <a:rPr lang="en-GB" sz="2000" i="1" dirty="0" smtClean="0">
                <a:latin typeface="Tempus Sans ITC" pitchFamily="82" charset="0"/>
              </a:rPr>
              <a:t>Let us pause for a few moments in silence and remember those family members and friends who need our prayers and support today…………</a:t>
            </a:r>
          </a:p>
          <a:p>
            <a:pPr>
              <a:buNone/>
            </a:pPr>
            <a:r>
              <a:rPr lang="en-GB" sz="2000" i="1" dirty="0" smtClean="0">
                <a:latin typeface="Tempus Sans ITC" pitchFamily="82" charset="0"/>
              </a:rPr>
              <a:t>	Let us  ask Mary, our Mother, to join us in our prayers as we say:</a:t>
            </a:r>
          </a:p>
          <a:p>
            <a:pPr>
              <a:buNone/>
            </a:pPr>
            <a:endParaRPr lang="en-GB" sz="2000" i="1" dirty="0" smtClean="0">
              <a:latin typeface="Tempus Sans ITC" pitchFamily="82" charset="0"/>
            </a:endParaRPr>
          </a:p>
          <a:p>
            <a:pPr>
              <a:buNone/>
            </a:pPr>
            <a:r>
              <a:rPr lang="en-GB" sz="2000" i="1" dirty="0" smtClean="0">
                <a:latin typeface="Tempus Sans ITC" pitchFamily="82" charset="0"/>
              </a:rPr>
              <a:t>      </a:t>
            </a:r>
            <a:r>
              <a:rPr lang="en-GB" sz="2000" dirty="0" smtClean="0">
                <a:latin typeface="Tempus Sans ITC" pitchFamily="82" charset="0"/>
              </a:rPr>
              <a:t>Hail Mary, full of grace, the Lord is with thee.  Blessed art thou amongst women and  blessed is the fruit of thy womb, Jesus.  Holy Mary, Mother of God, pray for us sinners now and at the hour of our death.  Amen</a:t>
            </a:r>
          </a:p>
          <a:p>
            <a:pPr>
              <a:buNone/>
            </a:pPr>
            <a:endParaRPr lang="en-GB" sz="2000" dirty="0" smtClean="0">
              <a:latin typeface="Tempus Sans ITC" pitchFamily="82" charset="0"/>
            </a:endParaRPr>
          </a:p>
          <a:p>
            <a:pPr>
              <a:buNone/>
            </a:pPr>
            <a:r>
              <a:rPr lang="en-GB" sz="2000" i="1" dirty="0" smtClean="0">
                <a:latin typeface="Tempus Sans ITC" pitchFamily="82" charset="0"/>
              </a:rPr>
              <a:t>	We end our reflection with a prayer inspired by our </a:t>
            </a:r>
            <a:r>
              <a:rPr lang="en-GB" sz="2000" i="1" dirty="0" err="1" smtClean="0">
                <a:latin typeface="Tempus Sans ITC" pitchFamily="82" charset="0"/>
              </a:rPr>
              <a:t>foundress</a:t>
            </a:r>
            <a:r>
              <a:rPr lang="en-GB" sz="2000" i="1" dirty="0" smtClean="0">
                <a:latin typeface="Tempus Sans ITC" pitchFamily="82" charset="0"/>
              </a:rPr>
              <a:t> followed by the school prayer:</a:t>
            </a:r>
          </a:p>
          <a:p>
            <a:pPr>
              <a:buNone/>
            </a:pPr>
            <a:endParaRPr lang="en-GB" sz="2000" dirty="0" smtClean="0">
              <a:latin typeface="Tempus Sans ITC" pitchFamily="82" charset="0"/>
            </a:endParaRPr>
          </a:p>
          <a:p>
            <a:pPr>
              <a:buNone/>
            </a:pPr>
            <a:r>
              <a:rPr lang="en-GB" sz="2000" dirty="0" smtClean="0">
                <a:latin typeface="Tempus Sans ITC" pitchFamily="82" charset="0"/>
              </a:rPr>
              <a:t>	Loving Father, life-giving spirit – Marie Madeleine believed in your power, hoped in your promises and lived for your glory.  We ask her to pray for us and be with us as we carry the FCJ spirit into the 21</a:t>
            </a:r>
            <a:r>
              <a:rPr lang="en-GB" sz="2000" baseline="30000" dirty="0" smtClean="0">
                <a:latin typeface="Tempus Sans ITC" pitchFamily="82" charset="0"/>
              </a:rPr>
              <a:t>st</a:t>
            </a:r>
            <a:r>
              <a:rPr lang="en-GB" sz="2000" dirty="0" smtClean="0">
                <a:latin typeface="Tempus Sans ITC" pitchFamily="82" charset="0"/>
              </a:rPr>
              <a:t> century.  Protect and guide the pupils and staff at Upton and at all FCJ schools  in this country and around the world.  Amen</a:t>
            </a:r>
          </a:p>
          <a:p>
            <a:pPr>
              <a:buNone/>
            </a:pPr>
            <a:endParaRPr lang="en-GB" sz="2000" dirty="0" smtClean="0">
              <a:latin typeface="Tempus Sans ITC" pitchFamily="82" charset="0"/>
            </a:endParaRPr>
          </a:p>
          <a:p>
            <a:pPr>
              <a:buNone/>
            </a:pPr>
            <a:r>
              <a:rPr lang="en-GB" sz="2000" dirty="0" smtClean="0">
                <a:latin typeface="Tempus Sans ITC" pitchFamily="82" charset="0"/>
              </a:rPr>
              <a:t>	May the Lord bless us and keep us from all evil and bring us to everlasting life.  Amen</a:t>
            </a:r>
          </a:p>
          <a:p>
            <a:pPr>
              <a:buNone/>
            </a:pPr>
            <a:endParaRPr lang="en-GB" sz="2400" dirty="0" smtClean="0">
              <a:latin typeface="Tempus Sans ITC" pitchFamily="82" charset="0"/>
            </a:endParaRPr>
          </a:p>
          <a:p>
            <a:pPr>
              <a:buNone/>
            </a:pPr>
            <a:endParaRPr lang="en-GB" sz="2400" dirty="0" smtClean="0">
              <a:latin typeface="Tempus Sans ITC" pitchFamily="82" charset="0"/>
            </a:endParaRPr>
          </a:p>
          <a:p>
            <a:pPr>
              <a:buNone/>
            </a:pPr>
            <a:endParaRPr lang="en-GB" sz="2400" dirty="0">
              <a:latin typeface="Tempus Sans ITC" pitchFamily="82"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44624"/>
            <a:ext cx="478305" cy="101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536</Words>
  <Application>Microsoft Office PowerPoint</Application>
  <PresentationFormat>On-screen Show (4:3)</PresentationFormat>
  <Paragraphs>73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Tempus Sans ITC</vt:lpstr>
      <vt:lpstr>Office Theme</vt:lpstr>
      <vt:lpstr>Prayers for the week 24 - 29 September 2018 </vt:lpstr>
      <vt:lpstr>Monday 24 September</vt:lpstr>
      <vt:lpstr>Tuesday 25 September</vt:lpstr>
      <vt:lpstr>Wednesday 26 September</vt:lpstr>
      <vt:lpstr>Thursday 28 September</vt:lpstr>
      <vt:lpstr>Friday 29 September</vt:lpstr>
      <vt:lpstr>Afternoon Prayer and Reflection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H Henry</cp:lastModifiedBy>
  <cp:revision>165</cp:revision>
  <dcterms:created xsi:type="dcterms:W3CDTF">2016-09-01T21:35:07Z</dcterms:created>
  <dcterms:modified xsi:type="dcterms:W3CDTF">2018-09-20T14:31:13Z</dcterms:modified>
</cp:coreProperties>
</file>