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9" r:id="rId3"/>
    <p:sldId id="270" r:id="rId4"/>
    <p:sldId id="258" r:id="rId5"/>
    <p:sldId id="260" r:id="rId6"/>
    <p:sldId id="271" r:id="rId7"/>
    <p:sldId id="263" r:id="rId8"/>
    <p:sldId id="261" r:id="rId9"/>
    <p:sldId id="265" r:id="rId10"/>
    <p:sldId id="268"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364" autoAdjust="0"/>
  </p:normalViewPr>
  <p:slideViewPr>
    <p:cSldViewPr snapToGrid="0">
      <p:cViewPr varScale="1">
        <p:scale>
          <a:sx n="86" d="100"/>
          <a:sy n="86" d="100"/>
        </p:scale>
        <p:origin x="2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D48776-B067-4E2E-BACB-69499B456340}"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56988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8D48776-B067-4E2E-BACB-69499B456340}"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81283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8D48776-B067-4E2E-BACB-69499B456340}"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67769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8D48776-B067-4E2E-BACB-69499B456340}"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76466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D48776-B067-4E2E-BACB-69499B456340}"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6863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D48776-B067-4E2E-BACB-69499B456340}" type="datetimeFigureOut">
              <a:rPr lang="en-US" smtClean="0"/>
              <a:t>11/8/2021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337022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D48776-B067-4E2E-BACB-69499B456340}" type="datetimeFigureOut">
              <a:rPr lang="en-US" smtClean="0"/>
              <a:t>11/8/2021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192619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D48776-B067-4E2E-BACB-69499B456340}"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270248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D48776-B067-4E2E-BACB-69499B456340}"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69293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D48776-B067-4E2E-BACB-69499B456340}"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89076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D48776-B067-4E2E-BACB-69499B456340}"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09330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D48776-B067-4E2E-BACB-69499B456340}"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10835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D48776-B067-4E2E-BACB-69499B456340}"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99543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8D48776-B067-4E2E-BACB-69499B456340}" type="datetimeFigureOut">
              <a:rPr lang="en-US" smtClean="0"/>
              <a:t>11/8/2021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58287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D48776-B067-4E2E-BACB-69499B456340}" type="datetimeFigureOut">
              <a:rPr lang="en-US" smtClean="0"/>
              <a:t>11/8/2021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09702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F8D48776-B067-4E2E-BACB-69499B456340}" type="datetimeFigureOut">
              <a:rPr lang="en-US" smtClean="0"/>
              <a:t>11/8/2021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48787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8D48776-B067-4E2E-BACB-69499B456340}"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54303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8D48776-B067-4E2E-BACB-69499B456340}" type="datetimeFigureOut">
              <a:rPr lang="en-US" smtClean="0"/>
              <a:t>11/8/2021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D0D0A94-C6CE-40FF-B31B-5F6F3EFA65E8}" type="slidenum">
              <a:rPr lang="en-US" smtClean="0"/>
              <a:t>‹#›</a:t>
            </a:fld>
            <a:endParaRPr lang="en-US"/>
          </a:p>
        </p:txBody>
      </p:sp>
    </p:spTree>
    <p:extLst>
      <p:ext uri="{BB962C8B-B14F-4D97-AF65-F5344CB8AC3E}">
        <p14:creationId xmlns:p14="http://schemas.microsoft.com/office/powerpoint/2010/main" val="389585396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4vqMM3fcJG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1199" y="193964"/>
            <a:ext cx="8007927" cy="4760161"/>
          </a:xfrm>
          <a:prstGeom prst="rect">
            <a:avLst/>
          </a:prstGeom>
        </p:spPr>
      </p:pic>
      <p:sp>
        <p:nvSpPr>
          <p:cNvPr id="3" name="Subtitle 2"/>
          <p:cNvSpPr>
            <a:spLocks noGrp="1"/>
          </p:cNvSpPr>
          <p:nvPr>
            <p:ph type="subTitle" idx="1"/>
          </p:nvPr>
        </p:nvSpPr>
        <p:spPr>
          <a:xfrm>
            <a:off x="581889" y="5209309"/>
            <a:ext cx="10806545" cy="1440873"/>
          </a:xfrm>
        </p:spPr>
        <p:txBody>
          <a:bodyPr>
            <a:normAutofit fontScale="40000" lnSpcReduction="20000"/>
          </a:bodyPr>
          <a:lstStyle/>
          <a:p>
            <a:pPr lvl="0">
              <a:buClr>
                <a:srgbClr val="F5A408"/>
              </a:buClr>
            </a:pPr>
            <a:r>
              <a:rPr lang="en-GB" sz="4000" b="1" dirty="0">
                <a:solidFill>
                  <a:srgbClr val="FFC000"/>
                </a:solidFill>
              </a:rPr>
              <a:t>Dignity: It is of the essence that the dignity of each person is recognised, as that of a human being made in the image of God. Everyone is genuinely listened to and what they say is heard.</a:t>
            </a:r>
          </a:p>
          <a:p>
            <a:pPr algn="l">
              <a:lnSpc>
                <a:spcPct val="120000"/>
              </a:lnSpc>
              <a:spcBef>
                <a:spcPts val="0"/>
              </a:spcBef>
              <a:buFontTx/>
              <a:buChar char="-"/>
            </a:pPr>
            <a:endParaRPr lang="en-GB" sz="4000" b="1" dirty="0">
              <a:solidFill>
                <a:srgbClr val="FFC000"/>
              </a:solidFill>
            </a:endParaRPr>
          </a:p>
          <a:p>
            <a:pPr algn="l">
              <a:lnSpc>
                <a:spcPct val="120000"/>
              </a:lnSpc>
              <a:spcBef>
                <a:spcPts val="0"/>
              </a:spcBef>
            </a:pPr>
            <a:r>
              <a:rPr lang="en-GB" sz="4000" b="1" dirty="0" smtClean="0">
                <a:solidFill>
                  <a:srgbClr val="FFC000"/>
                </a:solidFill>
                <a:effectLst>
                  <a:outerShdw blurRad="38100" dist="38100" dir="2700000" algn="tl">
                    <a:srgbClr val="000000">
                      <a:alpha val="43137"/>
                    </a:srgbClr>
                  </a:outerShdw>
                </a:effectLst>
              </a:rPr>
              <a:t>- Anti-bullying week: ‘One kind word’</a:t>
            </a:r>
          </a:p>
          <a:p>
            <a:pPr algn="l">
              <a:lnSpc>
                <a:spcPct val="120000"/>
              </a:lnSpc>
              <a:spcBef>
                <a:spcPts val="0"/>
              </a:spcBef>
            </a:pPr>
            <a:r>
              <a:rPr lang="en-GB" sz="4000" b="1" dirty="0" smtClean="0">
                <a:solidFill>
                  <a:srgbClr val="FFC000"/>
                </a:solidFill>
                <a:effectLst>
                  <a:outerShdw blurRad="38100" dist="38100" dir="2700000" algn="tl">
                    <a:srgbClr val="000000">
                      <a:alpha val="43137"/>
                    </a:srgbClr>
                  </a:outerShdw>
                </a:effectLst>
              </a:rPr>
              <a:t>- w/c 15</a:t>
            </a:r>
            <a:r>
              <a:rPr lang="en-GB" sz="4000" b="1" baseline="30000" dirty="0" smtClean="0">
                <a:solidFill>
                  <a:srgbClr val="FFC000"/>
                </a:solidFill>
                <a:effectLst>
                  <a:outerShdw blurRad="38100" dist="38100" dir="2700000" algn="tl">
                    <a:srgbClr val="000000">
                      <a:alpha val="43137"/>
                    </a:srgbClr>
                  </a:outerShdw>
                </a:effectLst>
              </a:rPr>
              <a:t>th</a:t>
            </a:r>
            <a:r>
              <a:rPr lang="en-GB" sz="4000" b="1" dirty="0" smtClean="0">
                <a:solidFill>
                  <a:srgbClr val="FFC000"/>
                </a:solidFill>
                <a:effectLst>
                  <a:outerShdw blurRad="38100" dist="38100" dir="2700000" algn="tl">
                    <a:srgbClr val="000000">
                      <a:alpha val="43137"/>
                    </a:srgbClr>
                  </a:outerShdw>
                </a:effectLst>
              </a:rPr>
              <a:t> November</a:t>
            </a:r>
            <a:endParaRPr lang="en-GB" sz="4000" b="1" dirty="0">
              <a:solidFill>
                <a:srgbClr val="FFC000"/>
              </a:solidFill>
              <a:effectLst>
                <a:outerShdw blurRad="38100" dist="38100" dir="2700000" algn="tl">
                  <a:srgbClr val="000000">
                    <a:alpha val="43137"/>
                  </a:srgbClr>
                </a:outerShdw>
              </a:effectLst>
            </a:endParaRPr>
          </a:p>
          <a:p>
            <a:endParaRPr lang="en-GB" dirty="0" smtClean="0">
              <a:latin typeface="Century Gothic" panose="020B0502020202020204" pitchFamily="34" charset="0"/>
            </a:endParaRPr>
          </a:p>
        </p:txBody>
      </p:sp>
    </p:spTree>
    <p:extLst>
      <p:ext uri="{BB962C8B-B14F-4D97-AF65-F5344CB8AC3E}">
        <p14:creationId xmlns:p14="http://schemas.microsoft.com/office/powerpoint/2010/main" val="408015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effectLst>
                  <a:outerShdw blurRad="38100" dist="38100" dir="2700000" algn="tl">
                    <a:srgbClr val="000000">
                      <a:alpha val="43137"/>
                    </a:srgbClr>
                  </a:outerShdw>
                </a:effectLst>
                <a:latin typeface="Century Gothic" panose="020B0502020202020204" pitchFamily="34" charset="0"/>
              </a:rPr>
              <a:t>Friday 19</a:t>
            </a:r>
            <a:r>
              <a:rPr lang="en-US" baseline="30000" dirty="0" smtClean="0">
                <a:solidFill>
                  <a:schemeClr val="accent1"/>
                </a:solidFill>
                <a:effectLst>
                  <a:outerShdw blurRad="38100" dist="38100" dir="2700000" algn="tl">
                    <a:srgbClr val="000000">
                      <a:alpha val="43137"/>
                    </a:srgbClr>
                  </a:outerShdw>
                </a:effectLst>
                <a:latin typeface="Century Gothic" panose="020B0502020202020204" pitchFamily="34" charset="0"/>
              </a:rPr>
              <a:t>th</a:t>
            </a:r>
            <a:r>
              <a:rPr lang="en-US" dirty="0" smtClean="0">
                <a:solidFill>
                  <a:schemeClr val="accent1"/>
                </a:solidFill>
                <a:effectLst>
                  <a:outerShdw blurRad="38100" dist="38100" dir="2700000" algn="tl">
                    <a:srgbClr val="000000">
                      <a:alpha val="43137"/>
                    </a:srgbClr>
                  </a:outerShdw>
                </a:effectLst>
                <a:latin typeface="Century Gothic" panose="020B0502020202020204" pitchFamily="34" charset="0"/>
              </a:rPr>
              <a:t> November</a:t>
            </a:r>
            <a:endParaRPr lang="en-US"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5666510" y="1696651"/>
            <a:ext cx="6068289" cy="4401205"/>
          </a:xfrm>
          <a:prstGeom prst="rect">
            <a:avLst/>
          </a:prstGeom>
        </p:spPr>
        <p:txBody>
          <a:bodyPr wrap="square">
            <a:spAutoFit/>
          </a:bodyPr>
          <a:lstStyle/>
          <a:p>
            <a:r>
              <a:rPr lang="en-GB" sz="2000" dirty="0" smtClean="0"/>
              <a:t>God </a:t>
            </a:r>
            <a:r>
              <a:rPr lang="en-GB" sz="2000" dirty="0"/>
              <a:t>made each person, so every life is important and should </a:t>
            </a:r>
            <a:r>
              <a:rPr lang="en-GB" sz="2000" dirty="0" smtClean="0"/>
              <a:t>be protected.</a:t>
            </a:r>
            <a:endParaRPr lang="en-GB" sz="2000" dirty="0"/>
          </a:p>
          <a:p>
            <a:r>
              <a:rPr lang="en-GB" sz="2000" dirty="0"/>
              <a:t>I thank you, Lord, for the precious gift of my body. Whatever </a:t>
            </a:r>
            <a:r>
              <a:rPr lang="en-GB" sz="2000" dirty="0" smtClean="0"/>
              <a:t>its strengths </a:t>
            </a:r>
            <a:r>
              <a:rPr lang="en-GB" sz="2000" dirty="0"/>
              <a:t>or limitations; help me always to see it as your gift.</a:t>
            </a:r>
          </a:p>
          <a:p>
            <a:r>
              <a:rPr lang="en-GB" sz="2000" dirty="0"/>
              <a:t>As I marvel at the wonder of your creation, may the whole </a:t>
            </a:r>
            <a:r>
              <a:rPr lang="en-GB" sz="2000" dirty="0" smtClean="0"/>
              <a:t>human family </a:t>
            </a:r>
            <a:r>
              <a:rPr lang="en-GB" sz="2000" dirty="0"/>
              <a:t>work together to protect creation and especially the </a:t>
            </a:r>
            <a:r>
              <a:rPr lang="en-GB" sz="2000" dirty="0" smtClean="0"/>
              <a:t>precious gift </a:t>
            </a:r>
            <a:r>
              <a:rPr lang="en-GB" sz="2000" dirty="0"/>
              <a:t>of human life, from conception to death.</a:t>
            </a:r>
          </a:p>
          <a:p>
            <a:r>
              <a:rPr lang="en-GB" sz="2000" dirty="0"/>
              <a:t>Enable us by your grace to promote the  well-being and dignity </a:t>
            </a:r>
            <a:r>
              <a:rPr lang="en-GB" sz="2000" dirty="0" smtClean="0"/>
              <a:t>of every </a:t>
            </a:r>
            <a:r>
              <a:rPr lang="en-GB" sz="2000" dirty="0"/>
              <a:t>person, serving you and the gospel of life in a spirit of </a:t>
            </a:r>
            <a:r>
              <a:rPr lang="en-GB" sz="2000" dirty="0" smtClean="0"/>
              <a:t>generosity, faith </a:t>
            </a:r>
            <a:r>
              <a:rPr lang="en-GB" sz="2000" dirty="0"/>
              <a:t>and love, through Christ Jesus our Lord. </a:t>
            </a:r>
          </a:p>
          <a:p>
            <a:r>
              <a:rPr lang="en-GB" sz="2000" dirty="0"/>
              <a:t>Amen.</a:t>
            </a:r>
          </a:p>
        </p:txBody>
      </p:sp>
      <p:pic>
        <p:nvPicPr>
          <p:cNvPr id="7" name="Picture 6"/>
          <p:cNvPicPr>
            <a:picLocks noChangeAspect="1"/>
          </p:cNvPicPr>
          <p:nvPr/>
        </p:nvPicPr>
        <p:blipFill>
          <a:blip r:embed="rId2"/>
          <a:stretch>
            <a:fillRect/>
          </a:stretch>
        </p:blipFill>
        <p:spPr>
          <a:xfrm>
            <a:off x="0" y="1493766"/>
            <a:ext cx="5389418" cy="5364234"/>
          </a:xfrm>
          <a:prstGeom prst="rect">
            <a:avLst/>
          </a:prstGeom>
        </p:spPr>
      </p:pic>
    </p:spTree>
    <p:extLst>
      <p:ext uri="{BB962C8B-B14F-4D97-AF65-F5344CB8AC3E}">
        <p14:creationId xmlns:p14="http://schemas.microsoft.com/office/powerpoint/2010/main" val="1891920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205"/>
            <a:ext cx="10515600" cy="1325563"/>
          </a:xfrm>
        </p:spPr>
        <p:txBody>
          <a:bodyPr/>
          <a:lstStyle/>
          <a:p>
            <a:r>
              <a:rPr lang="en-GB" dirty="0" smtClean="0">
                <a:solidFill>
                  <a:schemeClr val="accent1"/>
                </a:solidFill>
                <a:effectLst>
                  <a:outerShdw blurRad="38100" dist="38100" dir="2700000" algn="tl">
                    <a:srgbClr val="000000">
                      <a:alpha val="43137"/>
                    </a:srgbClr>
                  </a:outerShdw>
                </a:effectLst>
                <a:latin typeface="Century Gothic" panose="020B0502020202020204" pitchFamily="34" charset="0"/>
              </a:rPr>
              <a:t>Friday 19</a:t>
            </a:r>
            <a:r>
              <a:rPr lang="en-GB" baseline="30000" dirty="0" smtClean="0">
                <a:solidFill>
                  <a:schemeClr val="accent1"/>
                </a:solidFill>
                <a:effectLst>
                  <a:outerShdw blurRad="38100" dist="38100" dir="2700000" algn="tl">
                    <a:srgbClr val="000000">
                      <a:alpha val="43137"/>
                    </a:srgbClr>
                  </a:outerShdw>
                </a:effectLst>
                <a:latin typeface="Century Gothic" panose="020B0502020202020204" pitchFamily="34" charset="0"/>
              </a:rPr>
              <a:t>th</a:t>
            </a:r>
            <a:r>
              <a:rPr lang="en-GB" dirty="0" smtClean="0">
                <a:solidFill>
                  <a:schemeClr val="accent1"/>
                </a:solidFill>
                <a:effectLst>
                  <a:outerShdw blurRad="38100" dist="38100" dir="2700000" algn="tl">
                    <a:srgbClr val="000000">
                      <a:alpha val="43137"/>
                    </a:srgbClr>
                  </a:outerShdw>
                </a:effectLst>
                <a:latin typeface="Century Gothic" panose="020B0502020202020204" pitchFamily="34" charset="0"/>
              </a:rPr>
              <a:t> November</a:t>
            </a:r>
            <a:endParaRPr lang="en-US"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5" name="Content Placeholder 4"/>
          <p:cNvSpPr>
            <a:spLocks noGrp="1"/>
          </p:cNvSpPr>
          <p:nvPr>
            <p:ph idx="1"/>
          </p:nvPr>
        </p:nvSpPr>
        <p:spPr>
          <a:xfrm>
            <a:off x="838200" y="1285500"/>
            <a:ext cx="10515600" cy="4067780"/>
          </a:xfrm>
          <a:prstGeom prst="rect">
            <a:avLst/>
          </a:prstGeom>
        </p:spPr>
        <p:txBody>
          <a:bodyPr wrap="square">
            <a:spAutoFit/>
          </a:bodyPr>
          <a:lstStyle/>
          <a:p>
            <a:pPr marL="0" indent="0" fontAlgn="base">
              <a:buNone/>
            </a:pPr>
            <a:r>
              <a:rPr lang="en-GB" sz="2000" b="1" dirty="0" err="1" smtClean="0">
                <a:latin typeface="Century Gothic" panose="020B0502020202020204" pitchFamily="34" charset="0"/>
              </a:rPr>
              <a:t>Examen</a:t>
            </a:r>
            <a:endParaRPr lang="en-GB" sz="2000" b="1" dirty="0">
              <a:latin typeface="Century Gothic" panose="020B0502020202020204" pitchFamily="34" charset="0"/>
            </a:endParaRPr>
          </a:p>
          <a:p>
            <a:pPr marL="0" indent="0" fontAlgn="base">
              <a:buNone/>
            </a:pPr>
            <a:endParaRPr lang="en-GB" sz="2000" dirty="0" smtClean="0">
              <a:latin typeface="Century Gothic" panose="020B0502020202020204" pitchFamily="34" charset="0"/>
            </a:endParaRPr>
          </a:p>
          <a:p>
            <a:pPr marL="0" indent="0" fontAlgn="base">
              <a:buNone/>
            </a:pPr>
            <a:r>
              <a:rPr lang="en-GB" sz="2000" dirty="0" smtClean="0">
                <a:latin typeface="Century Gothic" panose="020B0502020202020204" pitchFamily="34" charset="0"/>
              </a:rPr>
              <a:t>Be </a:t>
            </a:r>
            <a:r>
              <a:rPr lang="en-GB" sz="2000" dirty="0">
                <a:latin typeface="Century Gothic" panose="020B0502020202020204" pitchFamily="34" charset="0"/>
              </a:rPr>
              <a:t>silent and place yourself in God’s loving presence. Think about the good things that have happened </a:t>
            </a:r>
            <a:r>
              <a:rPr lang="en-GB" sz="2000" dirty="0" smtClean="0">
                <a:latin typeface="Century Gothic" panose="020B0502020202020204" pitchFamily="34" charset="0"/>
              </a:rPr>
              <a:t>and </a:t>
            </a:r>
            <a:r>
              <a:rPr lang="en-GB" sz="2000" dirty="0">
                <a:latin typeface="Century Gothic" panose="020B0502020202020204" pitchFamily="34" charset="0"/>
              </a:rPr>
              <a:t>give </a:t>
            </a:r>
            <a:r>
              <a:rPr lang="en-GB" sz="2000" dirty="0" smtClean="0">
                <a:latin typeface="Century Gothic" panose="020B0502020202020204" pitchFamily="34" charset="0"/>
              </a:rPr>
              <a:t>thanks for who you are.</a:t>
            </a:r>
            <a:r>
              <a:rPr lang="en-US" sz="2000" dirty="0">
                <a:latin typeface="Century Gothic" panose="020B0502020202020204" pitchFamily="34" charset="0"/>
              </a:rPr>
              <a:t>​</a:t>
            </a:r>
          </a:p>
          <a:p>
            <a:pPr marL="0" indent="0" fontAlgn="base">
              <a:buNone/>
            </a:pPr>
            <a:endParaRPr lang="en-US" sz="2000" dirty="0">
              <a:latin typeface="Century Gothic" panose="020B0502020202020204" pitchFamily="34" charset="0"/>
            </a:endParaRPr>
          </a:p>
          <a:p>
            <a:pPr marL="0" indent="0" fontAlgn="base">
              <a:buNone/>
            </a:pPr>
            <a:r>
              <a:rPr lang="en-GB" sz="2000" dirty="0" smtClean="0">
                <a:latin typeface="Century Gothic" panose="020B0502020202020204" pitchFamily="34" charset="0"/>
              </a:rPr>
              <a:t>Look </a:t>
            </a:r>
            <a:r>
              <a:rPr lang="en-GB" sz="2000" dirty="0">
                <a:latin typeface="Century Gothic" panose="020B0502020202020204" pitchFamily="34" charset="0"/>
              </a:rPr>
              <a:t>back over your week. Where have you felt joy and what has been difficult and challenged you? In the quiet of your heart, tell God about your experiences.</a:t>
            </a:r>
            <a:r>
              <a:rPr lang="en-US" sz="2000" dirty="0" smtClean="0">
                <a:latin typeface="Century Gothic" panose="020B0502020202020204" pitchFamily="34" charset="0"/>
              </a:rPr>
              <a:t>​</a:t>
            </a:r>
            <a:endParaRPr lang="en-US" sz="2000" dirty="0">
              <a:latin typeface="Century Gothic" panose="020B0502020202020204" pitchFamily="34" charset="0"/>
            </a:endParaRPr>
          </a:p>
          <a:p>
            <a:pPr marL="0" indent="0" fontAlgn="base">
              <a:buNone/>
            </a:pPr>
            <a:r>
              <a:rPr lang="en-GB" sz="2000" dirty="0" smtClean="0">
                <a:latin typeface="Century Gothic" panose="020B0502020202020204" pitchFamily="34" charset="0"/>
              </a:rPr>
              <a:t>As </a:t>
            </a:r>
            <a:r>
              <a:rPr lang="en-GB" sz="2000" dirty="0">
                <a:latin typeface="Century Gothic" panose="020B0502020202020204" pitchFamily="34" charset="0"/>
              </a:rPr>
              <a:t>you look ahead, with what spirit will you enter next week? </a:t>
            </a:r>
          </a:p>
          <a:p>
            <a:pPr marL="0" indent="0" fontAlgn="base">
              <a:buNone/>
            </a:pPr>
            <a:endParaRPr lang="en-GB" sz="2000" dirty="0" smtClean="0">
              <a:latin typeface="Century Gothic" panose="020B0502020202020204" pitchFamily="34" charset="0"/>
            </a:endParaRPr>
          </a:p>
          <a:p>
            <a:pPr marL="0" indent="0" fontAlgn="base">
              <a:buNone/>
            </a:pPr>
            <a:r>
              <a:rPr lang="en-GB" sz="2000" dirty="0" smtClean="0">
                <a:latin typeface="Century Gothic" panose="020B0502020202020204" pitchFamily="34" charset="0"/>
              </a:rPr>
              <a:t>Ask </a:t>
            </a:r>
            <a:r>
              <a:rPr lang="en-GB" sz="2000" dirty="0">
                <a:latin typeface="Century Gothic" panose="020B0502020202020204" pitchFamily="34" charset="0"/>
              </a:rPr>
              <a:t>God to help you</a:t>
            </a:r>
            <a:r>
              <a:rPr lang="en-GB" sz="2000" dirty="0" smtClean="0">
                <a:latin typeface="Century Gothic" panose="020B0502020202020204" pitchFamily="34" charset="0"/>
              </a:rPr>
              <a:t>.</a:t>
            </a:r>
            <a:endParaRPr lang="en-GB" sz="2000"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9490365" y="4245235"/>
            <a:ext cx="2701636" cy="2612765"/>
          </a:xfrm>
          <a:prstGeom prst="rect">
            <a:avLst/>
          </a:prstGeom>
        </p:spPr>
      </p:pic>
    </p:spTree>
    <p:extLst>
      <p:ext uri="{BB962C8B-B14F-4D97-AF65-F5344CB8AC3E}">
        <p14:creationId xmlns:p14="http://schemas.microsoft.com/office/powerpoint/2010/main" val="13696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36" y="189482"/>
            <a:ext cx="3920839" cy="641791"/>
          </a:xfrm>
        </p:spPr>
        <p:txBody>
          <a:bodyPr/>
          <a:lstStyle/>
          <a:p>
            <a:r>
              <a:rPr lang="en-US" sz="2400" dirty="0">
                <a:solidFill>
                  <a:schemeClr val="tx1"/>
                </a:solidFill>
                <a:effectLst>
                  <a:outerShdw blurRad="38100" dist="38100" dir="2700000" algn="tl">
                    <a:srgbClr val="000000">
                      <a:alpha val="43137"/>
                    </a:srgbClr>
                  </a:outerShdw>
                </a:effectLst>
                <a:latin typeface="Century Gothic" panose="020B0502020202020204" pitchFamily="34" charset="0"/>
              </a:rPr>
              <a:t>M</a:t>
            </a:r>
            <a:r>
              <a:rPr lang="en-US" sz="2400" dirty="0" smtClean="0">
                <a:solidFill>
                  <a:schemeClr val="tx1"/>
                </a:solidFill>
                <a:effectLst>
                  <a:outerShdw blurRad="38100" dist="38100" dir="2700000" algn="tl">
                    <a:srgbClr val="000000">
                      <a:alpha val="43137"/>
                    </a:srgbClr>
                  </a:outerShdw>
                </a:effectLst>
                <a:latin typeface="Century Gothic" panose="020B0502020202020204" pitchFamily="34" charset="0"/>
              </a:rPr>
              <a:t>onday 15</a:t>
            </a:r>
            <a:r>
              <a:rPr lang="en-US" sz="2400" baseline="30000" dirty="0" smtClean="0">
                <a:solidFill>
                  <a:schemeClr val="tx1"/>
                </a:solidFill>
                <a:effectLst>
                  <a:outerShdw blurRad="38100" dist="38100" dir="2700000" algn="tl">
                    <a:srgbClr val="000000">
                      <a:alpha val="43137"/>
                    </a:srgbClr>
                  </a:outerShdw>
                </a:effectLst>
                <a:latin typeface="Century Gothic" panose="020B0502020202020204" pitchFamily="34" charset="0"/>
              </a:rPr>
              <a:t>th</a:t>
            </a:r>
            <a:r>
              <a:rPr lang="en-US" sz="2400" dirty="0" smtClean="0">
                <a:solidFill>
                  <a:schemeClr val="tx1"/>
                </a:solidFill>
                <a:effectLst>
                  <a:outerShdw blurRad="38100" dist="38100" dir="2700000" algn="tl">
                    <a:srgbClr val="000000">
                      <a:alpha val="43137"/>
                    </a:srgbClr>
                  </a:outerShdw>
                </a:effectLst>
                <a:latin typeface="Century Gothic" panose="020B0502020202020204" pitchFamily="34" charset="0"/>
              </a:rPr>
              <a:t> November</a:t>
            </a:r>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5361709" y="1581031"/>
            <a:ext cx="6248400" cy="4289715"/>
          </a:xfrm>
        </p:spPr>
        <p:txBody>
          <a:bodyPr>
            <a:normAutofit fontScale="85000" lnSpcReduction="20000"/>
          </a:bodyPr>
          <a:lstStyle/>
          <a:p>
            <a:pPr marL="0" indent="0">
              <a:buNone/>
            </a:pPr>
            <a:r>
              <a:rPr lang="en-GB" sz="2000" dirty="0" smtClean="0">
                <a:latin typeface="Century Gothic" panose="020B0502020202020204" pitchFamily="34" charset="0"/>
              </a:rPr>
              <a:t>Now </a:t>
            </a:r>
            <a:r>
              <a:rPr lang="en-GB" sz="2000" dirty="0">
                <a:latin typeface="Century Gothic" panose="020B0502020202020204" pitchFamily="34" charset="0"/>
              </a:rPr>
              <a:t>it happened that as he drew near to Jericho there was a blind man sitting at the side of the road begging. </a:t>
            </a:r>
            <a:r>
              <a:rPr lang="en-GB" sz="2000" dirty="0" smtClean="0">
                <a:latin typeface="Century Gothic" panose="020B0502020202020204" pitchFamily="34" charset="0"/>
              </a:rPr>
              <a:t>When </a:t>
            </a:r>
            <a:r>
              <a:rPr lang="en-GB" sz="2000" dirty="0">
                <a:latin typeface="Century Gothic" panose="020B0502020202020204" pitchFamily="34" charset="0"/>
              </a:rPr>
              <a:t>he heard the crowd going past he asked what it was all about, </a:t>
            </a:r>
            <a:r>
              <a:rPr lang="en-GB" sz="2000" dirty="0" smtClean="0">
                <a:latin typeface="Century Gothic" panose="020B0502020202020204" pitchFamily="34" charset="0"/>
              </a:rPr>
              <a:t>and </a:t>
            </a:r>
            <a:r>
              <a:rPr lang="en-GB" sz="2000" dirty="0">
                <a:latin typeface="Century Gothic" panose="020B0502020202020204" pitchFamily="34" charset="0"/>
              </a:rPr>
              <a:t>they told him that Jesus the Nazarene was passing by. </a:t>
            </a:r>
            <a:endParaRPr lang="en-GB" sz="2000" dirty="0" smtClean="0">
              <a:latin typeface="Century Gothic" panose="020B0502020202020204" pitchFamily="34" charset="0"/>
            </a:endParaRPr>
          </a:p>
          <a:p>
            <a:pPr marL="0" indent="0">
              <a:buNone/>
            </a:pPr>
            <a:r>
              <a:rPr lang="en-GB" sz="2000" dirty="0" smtClean="0">
                <a:latin typeface="Century Gothic" panose="020B0502020202020204" pitchFamily="34" charset="0"/>
              </a:rPr>
              <a:t>So </a:t>
            </a:r>
            <a:r>
              <a:rPr lang="en-GB" sz="2000" dirty="0">
                <a:latin typeface="Century Gothic" panose="020B0502020202020204" pitchFamily="34" charset="0"/>
              </a:rPr>
              <a:t>he called out, 'Jesus, Son of David, have pity on me.' </a:t>
            </a:r>
            <a:r>
              <a:rPr lang="en-GB" sz="2000" dirty="0" smtClean="0">
                <a:latin typeface="Century Gothic" panose="020B0502020202020204" pitchFamily="34" charset="0"/>
              </a:rPr>
              <a:t>The </a:t>
            </a:r>
            <a:r>
              <a:rPr lang="en-GB" sz="2000" dirty="0">
                <a:latin typeface="Century Gothic" panose="020B0502020202020204" pitchFamily="34" charset="0"/>
              </a:rPr>
              <a:t>people in front scolded him and told him to keep quiet, but he only shouted all the louder, 'Son of David, have pity on me</a:t>
            </a:r>
            <a:r>
              <a:rPr lang="en-GB" sz="2000" dirty="0" smtClean="0">
                <a:latin typeface="Century Gothic" panose="020B0502020202020204" pitchFamily="34" charset="0"/>
              </a:rPr>
              <a:t>.' </a:t>
            </a:r>
          </a:p>
          <a:p>
            <a:pPr marL="0" indent="0">
              <a:buNone/>
            </a:pPr>
            <a:r>
              <a:rPr lang="en-GB" sz="2000" dirty="0" smtClean="0">
                <a:latin typeface="Century Gothic" panose="020B0502020202020204" pitchFamily="34" charset="0"/>
              </a:rPr>
              <a:t>Jesus </a:t>
            </a:r>
            <a:r>
              <a:rPr lang="en-GB" sz="2000" dirty="0">
                <a:latin typeface="Century Gothic" panose="020B0502020202020204" pitchFamily="34" charset="0"/>
              </a:rPr>
              <a:t>stopped and ordered them to bring the man to him, and when he came up, asked him</a:t>
            </a:r>
            <a:r>
              <a:rPr lang="en-GB" sz="2000" dirty="0" smtClean="0">
                <a:latin typeface="Century Gothic" panose="020B0502020202020204" pitchFamily="34" charset="0"/>
              </a:rPr>
              <a:t>, </a:t>
            </a:r>
            <a:r>
              <a:rPr lang="en-GB" sz="2000" dirty="0">
                <a:latin typeface="Century Gothic" panose="020B0502020202020204" pitchFamily="34" charset="0"/>
              </a:rPr>
              <a:t>'What do you want me to do for you?' </a:t>
            </a:r>
            <a:endParaRPr lang="en-GB" sz="2000" dirty="0" smtClean="0">
              <a:latin typeface="Century Gothic" panose="020B0502020202020204" pitchFamily="34" charset="0"/>
            </a:endParaRPr>
          </a:p>
          <a:p>
            <a:pPr marL="0" indent="0">
              <a:buNone/>
            </a:pPr>
            <a:r>
              <a:rPr lang="en-GB" sz="2000" dirty="0" smtClean="0">
                <a:latin typeface="Century Gothic" panose="020B0502020202020204" pitchFamily="34" charset="0"/>
              </a:rPr>
              <a:t>'Sir</a:t>
            </a:r>
            <a:r>
              <a:rPr lang="en-GB" sz="2000" dirty="0">
                <a:latin typeface="Century Gothic" panose="020B0502020202020204" pitchFamily="34" charset="0"/>
              </a:rPr>
              <a:t>,' he replied, 'let me see again.' </a:t>
            </a:r>
            <a:r>
              <a:rPr lang="en-GB" sz="2000" dirty="0" smtClean="0">
                <a:latin typeface="Century Gothic" panose="020B0502020202020204" pitchFamily="34" charset="0"/>
              </a:rPr>
              <a:t>Jesus </a:t>
            </a:r>
            <a:r>
              <a:rPr lang="en-GB" sz="2000" dirty="0">
                <a:latin typeface="Century Gothic" panose="020B0502020202020204" pitchFamily="34" charset="0"/>
              </a:rPr>
              <a:t>said to him, 'Receive your sight. Your faith has saved you</a:t>
            </a:r>
            <a:r>
              <a:rPr lang="en-GB" sz="2000" dirty="0" smtClean="0">
                <a:latin typeface="Century Gothic" panose="020B0502020202020204" pitchFamily="34" charset="0"/>
              </a:rPr>
              <a:t>.' </a:t>
            </a:r>
          </a:p>
          <a:p>
            <a:pPr marL="0" indent="0">
              <a:buNone/>
            </a:pPr>
            <a:r>
              <a:rPr lang="en-GB" sz="2000" dirty="0" smtClean="0">
                <a:latin typeface="Century Gothic" panose="020B0502020202020204" pitchFamily="34" charset="0"/>
              </a:rPr>
              <a:t>And </a:t>
            </a:r>
            <a:r>
              <a:rPr lang="en-GB" sz="2000" dirty="0">
                <a:latin typeface="Century Gothic" panose="020B0502020202020204" pitchFamily="34" charset="0"/>
              </a:rPr>
              <a:t>instantly his sight returned and he followed him praising God, and all the people who saw it gave praise to God</a:t>
            </a:r>
            <a:r>
              <a:rPr lang="en-GB" sz="2000" dirty="0" smtClean="0">
                <a:latin typeface="Century Gothic" panose="020B0502020202020204" pitchFamily="34" charset="0"/>
              </a:rPr>
              <a:t>."</a:t>
            </a:r>
            <a:endParaRPr lang="en-GB" sz="2000" dirty="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803563" y="1695447"/>
            <a:ext cx="4254645" cy="3839209"/>
          </a:xfrm>
          <a:prstGeom prst="rect">
            <a:avLst/>
          </a:prstGeom>
        </p:spPr>
      </p:pic>
      <p:sp>
        <p:nvSpPr>
          <p:cNvPr id="6" name="TextBox 5"/>
          <p:cNvSpPr txBox="1"/>
          <p:nvPr/>
        </p:nvSpPr>
        <p:spPr>
          <a:xfrm>
            <a:off x="539028" y="569663"/>
            <a:ext cx="5527965" cy="523220"/>
          </a:xfrm>
          <a:prstGeom prst="rect">
            <a:avLst/>
          </a:prstGeom>
          <a:noFill/>
        </p:spPr>
        <p:txBody>
          <a:bodyPr wrap="square" rtlCol="0">
            <a:spAutoFit/>
          </a:bodyPr>
          <a:lstStyle/>
          <a:p>
            <a:r>
              <a:rPr lang="en-GB" sz="2800" b="1" dirty="0">
                <a:solidFill>
                  <a:schemeClr val="accent1"/>
                </a:solidFill>
                <a:latin typeface="Century Gothic" panose="020B0502020202020204" pitchFamily="34" charset="0"/>
              </a:rPr>
              <a:t>Sunday </a:t>
            </a:r>
            <a:r>
              <a:rPr lang="en-GB" sz="2800" b="1" dirty="0" smtClean="0">
                <a:solidFill>
                  <a:schemeClr val="accent1"/>
                </a:solidFill>
                <a:latin typeface="Century Gothic" panose="020B0502020202020204" pitchFamily="34" charset="0"/>
              </a:rPr>
              <a:t>Gospel Luke 18:35-43</a:t>
            </a:r>
            <a:endParaRPr lang="en-GB" sz="2800" b="1" dirty="0">
              <a:solidFill>
                <a:schemeClr val="accent1"/>
              </a:solidFill>
              <a:latin typeface="Century Gothic" panose="020B0502020202020204" pitchFamily="34" charset="0"/>
            </a:endParaRPr>
          </a:p>
        </p:txBody>
      </p:sp>
      <p:sp>
        <p:nvSpPr>
          <p:cNvPr id="7" name="TextBox 6"/>
          <p:cNvSpPr txBox="1"/>
          <p:nvPr/>
        </p:nvSpPr>
        <p:spPr>
          <a:xfrm>
            <a:off x="803563" y="5870746"/>
            <a:ext cx="10806545" cy="646331"/>
          </a:xfrm>
          <a:prstGeom prst="rect">
            <a:avLst/>
          </a:prstGeom>
          <a:noFill/>
        </p:spPr>
        <p:txBody>
          <a:bodyPr wrap="square" rtlCol="0">
            <a:spAutoFit/>
          </a:bodyPr>
          <a:lstStyle/>
          <a:p>
            <a:r>
              <a:rPr lang="en-GB" i="1" dirty="0" smtClean="0"/>
              <a:t>Pause for thought: </a:t>
            </a:r>
          </a:p>
          <a:p>
            <a:r>
              <a:rPr lang="en-GB" dirty="0"/>
              <a:t>W</a:t>
            </a:r>
            <a:r>
              <a:rPr lang="en-GB" dirty="0" smtClean="0"/>
              <a:t>hat do you need most? Does it require some courage to pursue this?</a:t>
            </a:r>
            <a:endParaRPr lang="en-US" dirty="0"/>
          </a:p>
        </p:txBody>
      </p:sp>
    </p:spTree>
    <p:extLst>
      <p:ext uri="{BB962C8B-B14F-4D97-AF65-F5344CB8AC3E}">
        <p14:creationId xmlns:p14="http://schemas.microsoft.com/office/powerpoint/2010/main" val="518768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effectLst>
                  <a:outerShdw blurRad="38100" dist="38100" dir="2700000" algn="tl">
                    <a:srgbClr val="000000">
                      <a:alpha val="43137"/>
                    </a:srgbClr>
                  </a:outerShdw>
                </a:effectLst>
                <a:latin typeface="Century Gothic" panose="020B0502020202020204" pitchFamily="34" charset="0"/>
              </a:rPr>
              <a:t>M</a:t>
            </a:r>
            <a:r>
              <a:rPr lang="en-US" dirty="0" smtClean="0">
                <a:solidFill>
                  <a:schemeClr val="accent1"/>
                </a:solidFill>
                <a:effectLst>
                  <a:outerShdw blurRad="38100" dist="38100" dir="2700000" algn="tl">
                    <a:srgbClr val="000000">
                      <a:alpha val="43137"/>
                    </a:srgbClr>
                  </a:outerShdw>
                </a:effectLst>
                <a:latin typeface="Century Gothic" panose="020B0502020202020204" pitchFamily="34" charset="0"/>
              </a:rPr>
              <a:t>onday 15</a:t>
            </a:r>
            <a:r>
              <a:rPr lang="en-US" baseline="30000" dirty="0" smtClean="0">
                <a:solidFill>
                  <a:schemeClr val="accent1"/>
                </a:solidFill>
                <a:effectLst>
                  <a:outerShdw blurRad="38100" dist="38100" dir="2700000" algn="tl">
                    <a:srgbClr val="000000">
                      <a:alpha val="43137"/>
                    </a:srgbClr>
                  </a:outerShdw>
                </a:effectLst>
                <a:latin typeface="Century Gothic" panose="020B0502020202020204" pitchFamily="34" charset="0"/>
              </a:rPr>
              <a:t>th</a:t>
            </a:r>
            <a:r>
              <a:rPr lang="en-US" dirty="0" smtClean="0">
                <a:solidFill>
                  <a:schemeClr val="accent1"/>
                </a:solidFill>
                <a:effectLst>
                  <a:outerShdw blurRad="38100" dist="38100" dir="2700000" algn="tl">
                    <a:srgbClr val="000000">
                      <a:alpha val="43137"/>
                    </a:srgbClr>
                  </a:outerShdw>
                </a:effectLst>
                <a:latin typeface="Century Gothic" panose="020B0502020202020204" pitchFamily="34" charset="0"/>
              </a:rPr>
              <a:t> November</a:t>
            </a:r>
            <a:endParaRPr lang="en-US"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512618" y="2530521"/>
            <a:ext cx="11324112" cy="4133515"/>
          </a:xfrm>
        </p:spPr>
        <p:txBody>
          <a:bodyPr>
            <a:normAutofit fontScale="92500" lnSpcReduction="10000"/>
          </a:bodyPr>
          <a:lstStyle/>
          <a:p>
            <a:pPr marL="0" indent="0">
              <a:buNone/>
            </a:pPr>
            <a:r>
              <a:rPr lang="en-GB" sz="2000" dirty="0"/>
              <a:t>God of Love,</a:t>
            </a:r>
          </a:p>
          <a:p>
            <a:pPr marL="0" indent="0">
              <a:buNone/>
            </a:pPr>
            <a:r>
              <a:rPr lang="en-GB" sz="2000" dirty="0"/>
              <a:t>We pray for those who sometimes bully </a:t>
            </a:r>
            <a:r>
              <a:rPr lang="en-GB" sz="2000" dirty="0" smtClean="0"/>
              <a:t>others In </a:t>
            </a:r>
            <a:r>
              <a:rPr lang="en-GB" sz="2000" dirty="0"/>
              <a:t>school, online, or to and from school.</a:t>
            </a:r>
          </a:p>
          <a:p>
            <a:pPr marL="0" indent="0">
              <a:buNone/>
            </a:pPr>
            <a:r>
              <a:rPr lang="en-GB" sz="2000" dirty="0"/>
              <a:t>Give them the grace to understand the harm they are causing, </a:t>
            </a:r>
            <a:r>
              <a:rPr lang="en-GB" sz="2000" dirty="0" smtClean="0"/>
              <a:t> To </a:t>
            </a:r>
            <a:r>
              <a:rPr lang="en-GB" sz="2000" dirty="0"/>
              <a:t>themselves as much as other people.</a:t>
            </a:r>
          </a:p>
          <a:p>
            <a:pPr marL="0" indent="0">
              <a:buNone/>
            </a:pPr>
            <a:r>
              <a:rPr lang="en-GB" sz="2000" dirty="0" smtClean="0"/>
              <a:t>Give </a:t>
            </a:r>
            <a:r>
              <a:rPr lang="en-GB" sz="2000" dirty="0"/>
              <a:t>them the grace to break out of the cycle of </a:t>
            </a:r>
            <a:r>
              <a:rPr lang="en-GB" sz="2000" dirty="0" smtClean="0"/>
              <a:t>bullying, To </a:t>
            </a:r>
            <a:r>
              <a:rPr lang="en-GB" sz="2000" dirty="0"/>
              <a:t>see things from the point of view of those </a:t>
            </a:r>
            <a:r>
              <a:rPr lang="en-GB" sz="2000" dirty="0" smtClean="0"/>
              <a:t>they hurt, To </a:t>
            </a:r>
            <a:r>
              <a:rPr lang="en-GB" sz="2000" dirty="0"/>
              <a:t>have the courage to be reconciled, to say sorry</a:t>
            </a:r>
            <a:r>
              <a:rPr lang="en-GB" sz="2000" dirty="0" smtClean="0"/>
              <a:t>.</a:t>
            </a:r>
          </a:p>
          <a:p>
            <a:pPr marL="0" indent="0">
              <a:buNone/>
            </a:pPr>
            <a:r>
              <a:rPr lang="en-GB" dirty="0">
                <a:latin typeface="Century Gothic" panose="020B0502020202020204" pitchFamily="34" charset="0"/>
              </a:rPr>
              <a:t>God of peace</a:t>
            </a:r>
            <a:r>
              <a:rPr lang="en-GB" dirty="0" smtClean="0">
                <a:latin typeface="Century Gothic" panose="020B0502020202020204" pitchFamily="34" charset="0"/>
              </a:rPr>
              <a:t>,</a:t>
            </a:r>
            <a:endParaRPr lang="en-GB" dirty="0">
              <a:latin typeface="Century Gothic" panose="020B0502020202020204" pitchFamily="34" charset="0"/>
            </a:endParaRPr>
          </a:p>
          <a:p>
            <a:pPr marL="0" indent="0">
              <a:buNone/>
            </a:pPr>
            <a:r>
              <a:rPr lang="en-GB" dirty="0">
                <a:latin typeface="Century Gothic" panose="020B0502020202020204" pitchFamily="34" charset="0"/>
              </a:rPr>
              <a:t>We pray for those who are sometimes bullied by </a:t>
            </a:r>
            <a:r>
              <a:rPr lang="en-GB" dirty="0" smtClean="0">
                <a:latin typeface="Century Gothic" panose="020B0502020202020204" pitchFamily="34" charset="0"/>
              </a:rPr>
              <a:t>others In </a:t>
            </a:r>
            <a:r>
              <a:rPr lang="en-GB" dirty="0">
                <a:latin typeface="Century Gothic" panose="020B0502020202020204" pitchFamily="34" charset="0"/>
              </a:rPr>
              <a:t>school, online or to and from school.</a:t>
            </a:r>
          </a:p>
          <a:p>
            <a:pPr marL="0" indent="0">
              <a:buNone/>
            </a:pPr>
            <a:r>
              <a:rPr lang="en-GB" dirty="0">
                <a:latin typeface="Century Gothic" panose="020B0502020202020204" pitchFamily="34" charset="0"/>
              </a:rPr>
              <a:t>Give them the grace to break out of the cycle of bullying by telling someone they trust what is going on and to </a:t>
            </a:r>
            <a:r>
              <a:rPr lang="en-GB" dirty="0" smtClean="0">
                <a:latin typeface="Century Gothic" panose="020B0502020202020204" pitchFamily="34" charset="0"/>
              </a:rPr>
              <a:t>speak </a:t>
            </a:r>
            <a:r>
              <a:rPr lang="en-GB" dirty="0">
                <a:latin typeface="Century Gothic" panose="020B0502020202020204" pitchFamily="34" charset="0"/>
              </a:rPr>
              <a:t>honestly about how they feel so those who bully will learn and grow.</a:t>
            </a:r>
          </a:p>
          <a:p>
            <a:pPr marL="0" indent="0">
              <a:buNone/>
            </a:pPr>
            <a:r>
              <a:rPr lang="en-GB" dirty="0">
                <a:latin typeface="Century Gothic" panose="020B0502020202020204" pitchFamily="34" charset="0"/>
              </a:rPr>
              <a:t>Amen.</a:t>
            </a:r>
          </a:p>
          <a:p>
            <a:pPr marL="0" indent="0">
              <a:buNone/>
            </a:pPr>
            <a:endParaRPr lang="en-GB" sz="2000" dirty="0"/>
          </a:p>
          <a:p>
            <a:pPr marL="0" indent="0">
              <a:buNone/>
            </a:pPr>
            <a:endParaRPr lang="en-US" sz="20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9651670" y="0"/>
            <a:ext cx="2540330" cy="2493208"/>
          </a:xfrm>
          <a:prstGeom prst="rect">
            <a:avLst/>
          </a:prstGeom>
        </p:spPr>
      </p:pic>
      <p:sp>
        <p:nvSpPr>
          <p:cNvPr id="5" name="TextBox 4"/>
          <p:cNvSpPr txBox="1"/>
          <p:nvPr/>
        </p:nvSpPr>
        <p:spPr>
          <a:xfrm>
            <a:off x="706583" y="1413164"/>
            <a:ext cx="7162800" cy="923330"/>
          </a:xfrm>
          <a:prstGeom prst="rect">
            <a:avLst/>
          </a:prstGeom>
          <a:noFill/>
        </p:spPr>
        <p:txBody>
          <a:bodyPr wrap="square" rtlCol="0">
            <a:spAutoFit/>
          </a:bodyPr>
          <a:lstStyle/>
          <a:p>
            <a:r>
              <a:rPr lang="en-GB" dirty="0" smtClean="0"/>
              <a:t>Watch: ‘One Kind Word’ (Anti-Bullying theme 2021, 1 min)</a:t>
            </a:r>
            <a:endParaRPr lang="en-US" dirty="0" smtClean="0"/>
          </a:p>
          <a:p>
            <a:r>
              <a:rPr lang="en-US" dirty="0" smtClean="0">
                <a:hlinkClick r:id="rId3"/>
              </a:rPr>
              <a:t>https</a:t>
            </a:r>
            <a:r>
              <a:rPr lang="en-US" dirty="0">
                <a:hlinkClick r:id="rId3"/>
              </a:rPr>
              <a:t>://</a:t>
            </a:r>
            <a:r>
              <a:rPr lang="en-US" dirty="0" smtClean="0">
                <a:hlinkClick r:id="rId3"/>
              </a:rPr>
              <a:t>www.youtube.com/watch?v=4vqMM3fcJGE</a:t>
            </a:r>
            <a:endParaRPr lang="en-US" dirty="0" smtClean="0"/>
          </a:p>
          <a:p>
            <a:endParaRPr lang="en-US" dirty="0"/>
          </a:p>
        </p:txBody>
      </p:sp>
    </p:spTree>
    <p:extLst>
      <p:ext uri="{BB962C8B-B14F-4D97-AF65-F5344CB8AC3E}">
        <p14:creationId xmlns:p14="http://schemas.microsoft.com/office/powerpoint/2010/main" val="1550491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6299"/>
            <a:ext cx="12191999" cy="6894420"/>
          </a:xfrm>
          <a:prstGeom prst="rect">
            <a:avLst/>
          </a:prstGeom>
        </p:spPr>
      </p:pic>
      <p:sp>
        <p:nvSpPr>
          <p:cNvPr id="2" name="Title 1"/>
          <p:cNvSpPr>
            <a:spLocks noGrp="1"/>
          </p:cNvSpPr>
          <p:nvPr>
            <p:ph type="title"/>
          </p:nvPr>
        </p:nvSpPr>
        <p:spPr>
          <a:xfrm>
            <a:off x="2613457" y="-6299"/>
            <a:ext cx="9404723" cy="758155"/>
          </a:xfrm>
        </p:spPr>
        <p:txBody>
          <a:bodyPr/>
          <a:lstStyle/>
          <a:p>
            <a:r>
              <a:rPr lang="en-GB" dirty="0" smtClean="0">
                <a:solidFill>
                  <a:schemeClr val="bg1"/>
                </a:solidFill>
                <a:effectLst>
                  <a:outerShdw blurRad="38100" dist="38100" dir="2700000" algn="tl">
                    <a:srgbClr val="000000">
                      <a:alpha val="43137"/>
                    </a:srgbClr>
                  </a:outerShdw>
                </a:effectLst>
                <a:latin typeface="Century Gothic" panose="020B0502020202020204" pitchFamily="34" charset="0"/>
              </a:rPr>
              <a:t>Tuesday 16</a:t>
            </a:r>
            <a:r>
              <a:rPr lang="en-GB"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th</a:t>
            </a:r>
            <a:r>
              <a:rPr lang="en-GB" dirty="0" smtClean="0">
                <a:solidFill>
                  <a:schemeClr val="bg1"/>
                </a:solidFill>
                <a:effectLst>
                  <a:outerShdw blurRad="38100" dist="38100" dir="2700000" algn="tl">
                    <a:srgbClr val="000000">
                      <a:alpha val="43137"/>
                    </a:srgbClr>
                  </a:outerShdw>
                </a:effectLst>
                <a:latin typeface="Century Gothic" panose="020B0502020202020204" pitchFamily="34" charset="0"/>
              </a:rPr>
              <a:t> November</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sz="half" idx="1"/>
          </p:nvPr>
        </p:nvSpPr>
        <p:spPr>
          <a:xfrm>
            <a:off x="374074" y="1482436"/>
            <a:ext cx="11471561" cy="5209309"/>
          </a:xfrm>
        </p:spPr>
        <p:txBody>
          <a:bodyPr>
            <a:normAutofit fontScale="92500" lnSpcReduction="20000"/>
          </a:bodyPr>
          <a:lstStyle/>
          <a:p>
            <a:pPr marL="0" indent="0" algn="ctr">
              <a:buNone/>
            </a:pPr>
            <a:r>
              <a:rPr lang="en-GB" sz="2300" dirty="0" smtClean="0">
                <a:solidFill>
                  <a:schemeClr val="bg1"/>
                </a:solidFill>
                <a:latin typeface="Century Gothic" panose="020B0502020202020204" pitchFamily="34" charset="0"/>
              </a:rPr>
              <a:t>Loving God</a:t>
            </a:r>
          </a:p>
          <a:p>
            <a:pPr marL="0" indent="0" algn="ctr">
              <a:buNone/>
            </a:pPr>
            <a:r>
              <a:rPr lang="en-GB" sz="2300" dirty="0" smtClean="0">
                <a:solidFill>
                  <a:schemeClr val="bg1"/>
                </a:solidFill>
                <a:latin typeface="Century Gothic" panose="020B0502020202020204" pitchFamily="34" charset="0"/>
              </a:rPr>
              <a:t>We </a:t>
            </a:r>
            <a:r>
              <a:rPr lang="en-GB" sz="2300" dirty="0">
                <a:solidFill>
                  <a:schemeClr val="bg1"/>
                </a:solidFill>
                <a:latin typeface="Century Gothic" panose="020B0502020202020204" pitchFamily="34" charset="0"/>
              </a:rPr>
              <a:t>are all equal as human </a:t>
            </a:r>
            <a:r>
              <a:rPr lang="en-GB" sz="2300" dirty="0" smtClean="0">
                <a:solidFill>
                  <a:schemeClr val="bg1"/>
                </a:solidFill>
                <a:latin typeface="Century Gothic" panose="020B0502020202020204" pitchFamily="34" charset="0"/>
              </a:rPr>
              <a:t>beings: sister </a:t>
            </a:r>
            <a:r>
              <a:rPr lang="en-GB" sz="2300" dirty="0">
                <a:solidFill>
                  <a:schemeClr val="bg1"/>
                </a:solidFill>
                <a:latin typeface="Century Gothic" panose="020B0502020202020204" pitchFamily="34" charset="0"/>
              </a:rPr>
              <a:t>and </a:t>
            </a:r>
            <a:r>
              <a:rPr lang="en-GB" sz="2300" dirty="0" smtClean="0">
                <a:solidFill>
                  <a:schemeClr val="bg1"/>
                </a:solidFill>
                <a:latin typeface="Century Gothic" panose="020B0502020202020204" pitchFamily="34" charset="0"/>
              </a:rPr>
              <a:t>brother, employer </a:t>
            </a:r>
            <a:r>
              <a:rPr lang="en-GB" sz="2300" dirty="0">
                <a:solidFill>
                  <a:schemeClr val="bg1"/>
                </a:solidFill>
                <a:latin typeface="Century Gothic" panose="020B0502020202020204" pitchFamily="34" charset="0"/>
              </a:rPr>
              <a:t>and </a:t>
            </a:r>
            <a:r>
              <a:rPr lang="en-GB" sz="2300" dirty="0" smtClean="0">
                <a:solidFill>
                  <a:schemeClr val="bg1"/>
                </a:solidFill>
                <a:latin typeface="Century Gothic" panose="020B0502020202020204" pitchFamily="34" charset="0"/>
              </a:rPr>
              <a:t>employee, teacher and student, equally </a:t>
            </a:r>
            <a:r>
              <a:rPr lang="en-GB" sz="2300" dirty="0">
                <a:solidFill>
                  <a:schemeClr val="bg1"/>
                </a:solidFill>
                <a:latin typeface="Century Gothic" panose="020B0502020202020204" pitchFamily="34" charset="0"/>
              </a:rPr>
              <a:t>loved before God</a:t>
            </a:r>
            <a:r>
              <a:rPr lang="en-GB" sz="2300" dirty="0" smtClean="0">
                <a:solidFill>
                  <a:schemeClr val="bg1"/>
                </a:solidFill>
                <a:latin typeface="Century Gothic" panose="020B0502020202020204" pitchFamily="34" charset="0"/>
              </a:rPr>
              <a:t>.</a:t>
            </a:r>
            <a:endParaRPr lang="en-GB" sz="2300" dirty="0">
              <a:solidFill>
                <a:schemeClr val="bg1"/>
              </a:solidFill>
              <a:latin typeface="Century Gothic" panose="020B0502020202020204" pitchFamily="34" charset="0"/>
            </a:endParaRPr>
          </a:p>
          <a:p>
            <a:pPr marL="0" indent="0" algn="ctr">
              <a:buNone/>
            </a:pPr>
            <a:r>
              <a:rPr lang="en-GB" sz="2300" dirty="0">
                <a:solidFill>
                  <a:schemeClr val="bg1"/>
                </a:solidFill>
                <a:latin typeface="Century Gothic" panose="020B0502020202020204" pitchFamily="34" charset="0"/>
              </a:rPr>
              <a:t>Yet, our system discriminates based </a:t>
            </a:r>
            <a:r>
              <a:rPr lang="en-GB" sz="2300" dirty="0" smtClean="0">
                <a:solidFill>
                  <a:schemeClr val="bg1"/>
                </a:solidFill>
                <a:latin typeface="Century Gothic" panose="020B0502020202020204" pitchFamily="34" charset="0"/>
              </a:rPr>
              <a:t>on education, abilities, race, luck, …</a:t>
            </a:r>
            <a:endParaRPr lang="en-GB" sz="2300" dirty="0">
              <a:solidFill>
                <a:schemeClr val="bg1"/>
              </a:solidFill>
              <a:latin typeface="Century Gothic" panose="020B0502020202020204" pitchFamily="34" charset="0"/>
            </a:endParaRPr>
          </a:p>
          <a:p>
            <a:pPr marL="0" indent="0" algn="ctr">
              <a:buNone/>
            </a:pPr>
            <a:r>
              <a:rPr lang="en-GB" sz="2300" dirty="0" smtClean="0">
                <a:solidFill>
                  <a:schemeClr val="bg1"/>
                </a:solidFill>
                <a:latin typeface="Century Gothic" panose="020B0502020202020204" pitchFamily="34" charset="0"/>
              </a:rPr>
              <a:t>and </a:t>
            </a:r>
            <a:r>
              <a:rPr lang="en-GB" sz="2300" dirty="0">
                <a:solidFill>
                  <a:schemeClr val="bg1"/>
                </a:solidFill>
                <a:latin typeface="Century Gothic" panose="020B0502020202020204" pitchFamily="34" charset="0"/>
              </a:rPr>
              <a:t>many of God’s children are placed into a hierarchy of inequality and discomfort</a:t>
            </a:r>
            <a:r>
              <a:rPr lang="en-GB" sz="2300" dirty="0" smtClean="0">
                <a:solidFill>
                  <a:schemeClr val="bg1"/>
                </a:solidFill>
                <a:latin typeface="Century Gothic" panose="020B0502020202020204" pitchFamily="34" charset="0"/>
              </a:rPr>
              <a:t>.</a:t>
            </a:r>
          </a:p>
          <a:p>
            <a:pPr marL="0" indent="0" algn="ctr">
              <a:buNone/>
            </a:pPr>
            <a:r>
              <a:rPr lang="en-GB" sz="2300" dirty="0">
                <a:solidFill>
                  <a:schemeClr val="bg1"/>
                </a:solidFill>
                <a:latin typeface="Century Gothic" panose="020B0502020202020204" pitchFamily="34" charset="0"/>
              </a:rPr>
              <a:t>We are called to stretch out our arms between the tiny, exclusive </a:t>
            </a:r>
            <a:r>
              <a:rPr lang="en-GB" sz="2300" dirty="0" smtClean="0">
                <a:solidFill>
                  <a:schemeClr val="bg1"/>
                </a:solidFill>
                <a:latin typeface="Century Gothic" panose="020B0502020202020204" pitchFamily="34" charset="0"/>
              </a:rPr>
              <a:t>tip and </a:t>
            </a:r>
            <a:r>
              <a:rPr lang="en-GB" sz="2300" dirty="0">
                <a:solidFill>
                  <a:schemeClr val="bg1"/>
                </a:solidFill>
                <a:latin typeface="Century Gothic" panose="020B0502020202020204" pitchFamily="34" charset="0"/>
              </a:rPr>
              <a:t>the broad, platform of the masses.</a:t>
            </a:r>
          </a:p>
          <a:p>
            <a:pPr marL="0" indent="0" algn="ctr">
              <a:buNone/>
            </a:pPr>
            <a:r>
              <a:rPr lang="en-GB" sz="2300" dirty="0">
                <a:solidFill>
                  <a:schemeClr val="bg1"/>
                </a:solidFill>
                <a:latin typeface="Century Gothic" panose="020B0502020202020204" pitchFamily="34" charset="0"/>
              </a:rPr>
              <a:t>To form a bridge, to create a </a:t>
            </a:r>
            <a:r>
              <a:rPr lang="en-GB" sz="2300" dirty="0" smtClean="0">
                <a:solidFill>
                  <a:schemeClr val="bg1"/>
                </a:solidFill>
                <a:latin typeface="Century Gothic" panose="020B0502020202020204" pitchFamily="34" charset="0"/>
              </a:rPr>
              <a:t>way for </a:t>
            </a:r>
            <a:r>
              <a:rPr lang="en-GB" sz="2300" dirty="0">
                <a:solidFill>
                  <a:schemeClr val="bg1"/>
                </a:solidFill>
                <a:latin typeface="Century Gothic" panose="020B0502020202020204" pitchFamily="34" charset="0"/>
              </a:rPr>
              <a:t>those made unequal to come together as one in equality, in human dignity.</a:t>
            </a:r>
          </a:p>
          <a:p>
            <a:pPr marL="0" indent="0" algn="ctr">
              <a:buNone/>
            </a:pPr>
            <a:r>
              <a:rPr lang="en-GB" sz="2300" dirty="0">
                <a:solidFill>
                  <a:schemeClr val="bg1"/>
                </a:solidFill>
                <a:latin typeface="Century Gothic" panose="020B0502020202020204" pitchFamily="34" charset="0"/>
              </a:rPr>
              <a:t>Loving God, Creator of dignity and all that </a:t>
            </a:r>
            <a:r>
              <a:rPr lang="en-GB" sz="2300" dirty="0" smtClean="0">
                <a:solidFill>
                  <a:schemeClr val="bg1"/>
                </a:solidFill>
                <a:latin typeface="Century Gothic" panose="020B0502020202020204" pitchFamily="34" charset="0"/>
              </a:rPr>
              <a:t>lives, help </a:t>
            </a:r>
            <a:r>
              <a:rPr lang="en-GB" sz="2300" dirty="0">
                <a:solidFill>
                  <a:schemeClr val="bg1"/>
                </a:solidFill>
                <a:latin typeface="Century Gothic" panose="020B0502020202020204" pitchFamily="34" charset="0"/>
              </a:rPr>
              <a:t>us be bridges.</a:t>
            </a:r>
          </a:p>
          <a:p>
            <a:pPr marL="0" indent="0" algn="ctr">
              <a:buNone/>
            </a:pPr>
            <a:r>
              <a:rPr lang="en-GB" sz="2300" dirty="0">
                <a:solidFill>
                  <a:schemeClr val="bg1"/>
                </a:solidFill>
                <a:latin typeface="Century Gothic" panose="020B0502020202020204" pitchFamily="34" charset="0"/>
              </a:rPr>
              <a:t>Help us cry out for respect and value for </a:t>
            </a:r>
            <a:r>
              <a:rPr lang="en-GB" sz="2300" dirty="0" smtClean="0">
                <a:solidFill>
                  <a:schemeClr val="bg1"/>
                </a:solidFill>
                <a:latin typeface="Century Gothic" panose="020B0502020202020204" pitchFamily="34" charset="0"/>
              </a:rPr>
              <a:t>all when </a:t>
            </a:r>
            <a:r>
              <a:rPr lang="en-GB" sz="2300" dirty="0">
                <a:solidFill>
                  <a:schemeClr val="bg1"/>
                </a:solidFill>
                <a:latin typeface="Century Gothic" panose="020B0502020202020204" pitchFamily="34" charset="0"/>
              </a:rPr>
              <a:t>society forgets that at in our most basic </a:t>
            </a:r>
            <a:r>
              <a:rPr lang="en-GB" sz="2300" dirty="0" smtClean="0">
                <a:solidFill>
                  <a:schemeClr val="bg1"/>
                </a:solidFill>
                <a:latin typeface="Century Gothic" panose="020B0502020202020204" pitchFamily="34" charset="0"/>
              </a:rPr>
              <a:t>nature, we </a:t>
            </a:r>
            <a:r>
              <a:rPr lang="en-GB" sz="2300" dirty="0">
                <a:solidFill>
                  <a:schemeClr val="bg1"/>
                </a:solidFill>
                <a:latin typeface="Century Gothic" panose="020B0502020202020204" pitchFamily="34" charset="0"/>
              </a:rPr>
              <a:t>are all God’s children. </a:t>
            </a:r>
            <a:endParaRPr lang="en-GB" sz="2300" dirty="0" smtClean="0">
              <a:solidFill>
                <a:schemeClr val="bg1"/>
              </a:solidFill>
              <a:latin typeface="Century Gothic" panose="020B0502020202020204" pitchFamily="34" charset="0"/>
            </a:endParaRPr>
          </a:p>
          <a:p>
            <a:pPr marL="0" indent="0" algn="ctr">
              <a:buNone/>
            </a:pPr>
            <a:r>
              <a:rPr lang="en-GB" sz="2300" dirty="0" smtClean="0">
                <a:solidFill>
                  <a:schemeClr val="bg1"/>
                </a:solidFill>
                <a:latin typeface="Century Gothic" panose="020B0502020202020204" pitchFamily="34" charset="0"/>
              </a:rPr>
              <a:t>Amen</a:t>
            </a:r>
            <a:r>
              <a:rPr lang="en-GB" sz="2300" dirty="0">
                <a:solidFill>
                  <a:schemeClr val="bg1"/>
                </a:solidFill>
                <a:latin typeface="Century Gothic" panose="020B0502020202020204" pitchFamily="34" charset="0"/>
              </a:rPr>
              <a:t>.</a:t>
            </a:r>
          </a:p>
          <a:p>
            <a:pPr marL="0" indent="0">
              <a:buNone/>
            </a:pPr>
            <a:endParaRPr lang="en-GB" dirty="0">
              <a:solidFill>
                <a:schemeClr val="bg1"/>
              </a:solidFill>
              <a:latin typeface="Century Gothic" panose="020B0502020202020204" pitchFamily="34" charset="0"/>
            </a:endParaRPr>
          </a:p>
          <a:p>
            <a:pPr marL="0" indent="0">
              <a:buNone/>
            </a:pPr>
            <a:r>
              <a:rPr lang="en-GB" sz="1400" dirty="0" smtClean="0">
                <a:solidFill>
                  <a:schemeClr val="bg1"/>
                </a:solidFill>
                <a:latin typeface="Century Gothic" panose="020B0502020202020204" pitchFamily="34" charset="0"/>
              </a:rPr>
              <a:t>(— </a:t>
            </a:r>
            <a:r>
              <a:rPr lang="en-GB" sz="1400" dirty="0">
                <a:solidFill>
                  <a:schemeClr val="bg1"/>
                </a:solidFill>
                <a:latin typeface="Century Gothic" panose="020B0502020202020204" pitchFamily="34" charset="0"/>
              </a:rPr>
              <a:t>By Jill </a:t>
            </a:r>
            <a:r>
              <a:rPr lang="en-GB" sz="1400" dirty="0" err="1">
                <a:solidFill>
                  <a:schemeClr val="bg1"/>
                </a:solidFill>
                <a:latin typeface="Century Gothic" panose="020B0502020202020204" pitchFamily="34" charset="0"/>
              </a:rPr>
              <a:t>Rauh</a:t>
            </a:r>
            <a:r>
              <a:rPr lang="en-GB" sz="1400" dirty="0">
                <a:solidFill>
                  <a:schemeClr val="bg1"/>
                </a:solidFill>
                <a:latin typeface="Century Gothic" panose="020B0502020202020204" pitchFamily="34" charset="0"/>
              </a:rPr>
              <a:t>, Education for </a:t>
            </a:r>
            <a:r>
              <a:rPr lang="en-GB" sz="1400" dirty="0" smtClean="0">
                <a:solidFill>
                  <a:schemeClr val="bg1"/>
                </a:solidFill>
                <a:latin typeface="Century Gothic" panose="020B0502020202020204" pitchFamily="34" charset="0"/>
              </a:rPr>
              <a:t>Justice)</a:t>
            </a:r>
            <a:endParaRPr lang="en-GB" sz="1400" dirty="0">
              <a:solidFill>
                <a:schemeClr val="bg1"/>
              </a:solidFill>
              <a:latin typeface="Century Gothic" panose="020B0502020202020204" pitchFamily="34" charset="0"/>
            </a:endParaRPr>
          </a:p>
          <a:p>
            <a:pPr marL="0" indent="0">
              <a:buNone/>
            </a:pPr>
            <a:endParaRPr lang="en-US" dirty="0"/>
          </a:p>
          <a:p>
            <a:pPr marL="0" indent="0">
              <a:buNone/>
            </a:pPr>
            <a:endParaRPr lang="en-GB" dirty="0">
              <a:latin typeface="Century Gothic" panose="020B0502020202020204" pitchFamily="34" charset="0"/>
            </a:endParaRPr>
          </a:p>
        </p:txBody>
      </p:sp>
    </p:spTree>
    <p:extLst>
      <p:ext uri="{BB962C8B-B14F-4D97-AF65-F5344CB8AC3E}">
        <p14:creationId xmlns:p14="http://schemas.microsoft.com/office/powerpoint/2010/main" val="1103413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
            <a:ext cx="12191999" cy="6858000"/>
          </a:xfrm>
          <a:prstGeom prst="rect">
            <a:avLst/>
          </a:prstGeom>
        </p:spPr>
      </p:pic>
      <p:sp>
        <p:nvSpPr>
          <p:cNvPr id="2" name="Title 1"/>
          <p:cNvSpPr>
            <a:spLocks noGrp="1"/>
          </p:cNvSpPr>
          <p:nvPr>
            <p:ph type="title"/>
          </p:nvPr>
        </p:nvSpPr>
        <p:spPr/>
        <p:txBody>
          <a:bodyPr/>
          <a:lstStyle/>
          <a:p>
            <a:r>
              <a:rPr lang="en-US" dirty="0" smtClean="0">
                <a:solidFill>
                  <a:schemeClr val="accent1"/>
                </a:solidFill>
                <a:effectLst>
                  <a:outerShdw blurRad="38100" dist="38100" dir="2700000" algn="tl">
                    <a:srgbClr val="000000">
                      <a:alpha val="43137"/>
                    </a:srgbClr>
                  </a:outerShdw>
                </a:effectLst>
                <a:latin typeface="Century Gothic" panose="020B0502020202020204" pitchFamily="34" charset="0"/>
              </a:rPr>
              <a:t>Tuesday 16</a:t>
            </a:r>
            <a:r>
              <a:rPr lang="en-US" baseline="30000" dirty="0" smtClean="0">
                <a:solidFill>
                  <a:schemeClr val="accent1"/>
                </a:solidFill>
                <a:effectLst>
                  <a:outerShdw blurRad="38100" dist="38100" dir="2700000" algn="tl">
                    <a:srgbClr val="000000">
                      <a:alpha val="43137"/>
                    </a:srgbClr>
                  </a:outerShdw>
                </a:effectLst>
                <a:latin typeface="Century Gothic" panose="020B0502020202020204" pitchFamily="34" charset="0"/>
              </a:rPr>
              <a:t>th</a:t>
            </a:r>
            <a:r>
              <a:rPr lang="en-US" dirty="0" smtClean="0">
                <a:solidFill>
                  <a:schemeClr val="accent1"/>
                </a:solidFill>
                <a:effectLst>
                  <a:outerShdw blurRad="38100" dist="38100" dir="2700000" algn="tl">
                    <a:srgbClr val="000000">
                      <a:alpha val="43137"/>
                    </a:srgbClr>
                  </a:outerShdw>
                </a:effectLst>
                <a:latin typeface="Century Gothic" panose="020B0502020202020204" pitchFamily="34" charset="0"/>
              </a:rPr>
              <a:t> November</a:t>
            </a:r>
            <a:endParaRPr lang="en-US"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6580908" y="1408663"/>
            <a:ext cx="5486399" cy="5301143"/>
          </a:xfrm>
        </p:spPr>
        <p:txBody>
          <a:bodyPr>
            <a:normAutofit/>
          </a:bodyPr>
          <a:lstStyle/>
          <a:p>
            <a:pPr marL="0" indent="0">
              <a:buNone/>
            </a:pPr>
            <a:r>
              <a:rPr lang="en-GB" dirty="0" smtClean="0">
                <a:solidFill>
                  <a:schemeClr val="bg1"/>
                </a:solidFill>
                <a:latin typeface="Century Gothic" panose="020B0502020202020204" pitchFamily="34" charset="0"/>
              </a:rPr>
              <a:t>Dear </a:t>
            </a:r>
            <a:r>
              <a:rPr lang="en-GB" dirty="0">
                <a:solidFill>
                  <a:schemeClr val="bg1"/>
                </a:solidFill>
                <a:latin typeface="Century Gothic" panose="020B0502020202020204" pitchFamily="34" charset="0"/>
              </a:rPr>
              <a:t>God, Our Father,</a:t>
            </a:r>
          </a:p>
          <a:p>
            <a:pPr marL="0" indent="0">
              <a:buNone/>
            </a:pPr>
            <a:r>
              <a:rPr lang="en-GB" dirty="0">
                <a:solidFill>
                  <a:schemeClr val="bg1"/>
                </a:solidFill>
                <a:latin typeface="Century Gothic" panose="020B0502020202020204" pitchFamily="34" charset="0"/>
              </a:rPr>
              <a:t>We thank you for our lives.</a:t>
            </a:r>
          </a:p>
          <a:p>
            <a:pPr marL="0" indent="0">
              <a:buNone/>
            </a:pPr>
            <a:r>
              <a:rPr lang="en-GB" dirty="0">
                <a:solidFill>
                  <a:schemeClr val="bg1"/>
                </a:solidFill>
                <a:latin typeface="Century Gothic" panose="020B0502020202020204" pitchFamily="34" charset="0"/>
              </a:rPr>
              <a:t>We thank you for making each one of us a unique person.</a:t>
            </a:r>
          </a:p>
          <a:p>
            <a:pPr marL="0" indent="0">
              <a:buNone/>
            </a:pPr>
            <a:r>
              <a:rPr lang="en-GB" dirty="0">
                <a:solidFill>
                  <a:schemeClr val="bg1"/>
                </a:solidFill>
                <a:latin typeface="Century Gothic" panose="020B0502020202020204" pitchFamily="34" charset="0"/>
              </a:rPr>
              <a:t>We thank you for each other.</a:t>
            </a:r>
          </a:p>
          <a:p>
            <a:pPr marL="0" indent="0">
              <a:buNone/>
            </a:pPr>
            <a:r>
              <a:rPr lang="en-GB" dirty="0">
                <a:solidFill>
                  <a:schemeClr val="bg1"/>
                </a:solidFill>
                <a:latin typeface="Century Gothic" panose="020B0502020202020204" pitchFamily="34" charset="0"/>
              </a:rPr>
              <a:t>We thank you for the many gifts you have given us.</a:t>
            </a:r>
          </a:p>
          <a:p>
            <a:pPr marL="0" indent="0">
              <a:buNone/>
            </a:pPr>
            <a:r>
              <a:rPr lang="en-GB" dirty="0">
                <a:solidFill>
                  <a:schemeClr val="bg1"/>
                </a:solidFill>
                <a:latin typeface="Century Gothic" panose="020B0502020202020204" pitchFamily="34" charset="0"/>
              </a:rPr>
              <a:t>Help us to see the gifts of other people.</a:t>
            </a:r>
          </a:p>
          <a:p>
            <a:pPr marL="0" indent="0">
              <a:buNone/>
            </a:pPr>
            <a:r>
              <a:rPr lang="en-GB" dirty="0">
                <a:solidFill>
                  <a:schemeClr val="bg1"/>
                </a:solidFill>
                <a:latin typeface="Century Gothic" panose="020B0502020202020204" pitchFamily="34" charset="0"/>
              </a:rPr>
              <a:t>Help us to share our gifts with each other.</a:t>
            </a:r>
          </a:p>
          <a:p>
            <a:pPr marL="0" indent="0">
              <a:buNone/>
            </a:pPr>
            <a:r>
              <a:rPr lang="en-GB" dirty="0">
                <a:solidFill>
                  <a:schemeClr val="bg1"/>
                </a:solidFill>
                <a:latin typeface="Century Gothic" panose="020B0502020202020204" pitchFamily="34" charset="0"/>
              </a:rPr>
              <a:t>Help us to care for each other the way you care for us.</a:t>
            </a:r>
          </a:p>
          <a:p>
            <a:pPr marL="0" indent="0">
              <a:buNone/>
            </a:pPr>
            <a:r>
              <a:rPr lang="en-GB" dirty="0">
                <a:solidFill>
                  <a:schemeClr val="bg1"/>
                </a:solidFill>
                <a:latin typeface="Century Gothic" panose="020B0502020202020204" pitchFamily="34" charset="0"/>
              </a:rPr>
              <a:t>Amen.</a:t>
            </a:r>
          </a:p>
          <a:p>
            <a:pPr marL="0" indent="0">
              <a:buNone/>
            </a:pPr>
            <a:endParaRPr lang="en-GB" dirty="0">
              <a:latin typeface="Century Gothic" panose="020B0502020202020204" pitchFamily="34" charset="0"/>
            </a:endParaRPr>
          </a:p>
          <a:p>
            <a:pPr marL="0" indent="0">
              <a:buNone/>
            </a:pPr>
            <a:endParaRPr lang="en-US" sz="2000" dirty="0">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336407" y="3602182"/>
            <a:ext cx="2936113" cy="2951017"/>
          </a:xfrm>
          <a:prstGeom prst="rect">
            <a:avLst/>
          </a:prstGeom>
        </p:spPr>
      </p:pic>
    </p:spTree>
    <p:extLst>
      <p:ext uri="{BB962C8B-B14F-4D97-AF65-F5344CB8AC3E}">
        <p14:creationId xmlns:p14="http://schemas.microsoft.com/office/powerpoint/2010/main" val="4170501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838" y="175627"/>
            <a:ext cx="9404723" cy="738773"/>
          </a:xfrm>
        </p:spPr>
        <p:txBody>
          <a:bodyPr/>
          <a:lstStyle/>
          <a:p>
            <a:r>
              <a:rPr lang="en-US" dirty="0" smtClean="0">
                <a:solidFill>
                  <a:schemeClr val="accent1"/>
                </a:solidFill>
                <a:effectLst>
                  <a:outerShdw blurRad="38100" dist="38100" dir="2700000" algn="tl">
                    <a:srgbClr val="000000">
                      <a:alpha val="43137"/>
                    </a:srgbClr>
                  </a:outerShdw>
                </a:effectLst>
                <a:latin typeface="Century Gothic" panose="020B0502020202020204" pitchFamily="34" charset="0"/>
              </a:rPr>
              <a:t>Wednesday 17</a:t>
            </a:r>
            <a:r>
              <a:rPr lang="en-US" baseline="30000" dirty="0" smtClean="0">
                <a:solidFill>
                  <a:schemeClr val="accent1"/>
                </a:solidFill>
                <a:effectLst>
                  <a:outerShdw blurRad="38100" dist="38100" dir="2700000" algn="tl">
                    <a:srgbClr val="000000">
                      <a:alpha val="43137"/>
                    </a:srgbClr>
                  </a:outerShdw>
                </a:effectLst>
                <a:latin typeface="Century Gothic" panose="020B0502020202020204" pitchFamily="34" charset="0"/>
              </a:rPr>
              <a:t>th</a:t>
            </a:r>
            <a:r>
              <a:rPr lang="en-US" dirty="0" smtClean="0">
                <a:solidFill>
                  <a:schemeClr val="accent1"/>
                </a:solidFill>
                <a:effectLst>
                  <a:outerShdw blurRad="38100" dist="38100" dir="2700000" algn="tl">
                    <a:srgbClr val="000000">
                      <a:alpha val="43137"/>
                    </a:srgbClr>
                  </a:outerShdw>
                </a:effectLst>
                <a:latin typeface="Century Gothic" panose="020B0502020202020204" pitchFamily="34" charset="0"/>
              </a:rPr>
              <a:t> November</a:t>
            </a:r>
            <a:endParaRPr lang="en-US"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4073235" y="1177637"/>
            <a:ext cx="7980219" cy="5500254"/>
          </a:xfrm>
        </p:spPr>
        <p:txBody>
          <a:bodyPr>
            <a:normAutofit fontScale="85000" lnSpcReduction="20000"/>
          </a:bodyPr>
          <a:lstStyle/>
          <a:p>
            <a:pPr marL="0" indent="0">
              <a:buNone/>
            </a:pPr>
            <a:r>
              <a:rPr lang="en-GB" sz="2100" dirty="0">
                <a:latin typeface="Century Gothic" panose="020B0502020202020204" pitchFamily="34" charset="0"/>
              </a:rPr>
              <a:t>We pray for workers </a:t>
            </a:r>
            <a:r>
              <a:rPr lang="en-GB" sz="2100" dirty="0" smtClean="0">
                <a:latin typeface="Century Gothic" panose="020B0502020202020204" pitchFamily="34" charset="0"/>
              </a:rPr>
              <a:t>everywhere, that </a:t>
            </a:r>
            <a:r>
              <a:rPr lang="en-GB" sz="2100" dirty="0">
                <a:latin typeface="Century Gothic" panose="020B0502020202020204" pitchFamily="34" charset="0"/>
              </a:rPr>
              <a:t>they will be able to take </a:t>
            </a:r>
            <a:r>
              <a:rPr lang="en-GB" sz="2100" dirty="0" smtClean="0">
                <a:latin typeface="Century Gothic" panose="020B0502020202020204" pitchFamily="34" charset="0"/>
              </a:rPr>
              <a:t>pride in </a:t>
            </a:r>
            <a:r>
              <a:rPr lang="en-GB" sz="2100" dirty="0">
                <a:latin typeface="Century Gothic" panose="020B0502020202020204" pitchFamily="34" charset="0"/>
              </a:rPr>
              <a:t>the work they </a:t>
            </a:r>
            <a:r>
              <a:rPr lang="en-GB" sz="2100" dirty="0" smtClean="0">
                <a:latin typeface="Century Gothic" panose="020B0502020202020204" pitchFamily="34" charset="0"/>
              </a:rPr>
              <a:t>do, be </a:t>
            </a:r>
            <a:r>
              <a:rPr lang="en-GB" sz="2100" dirty="0">
                <a:latin typeface="Century Gothic" panose="020B0502020202020204" pitchFamily="34" charset="0"/>
              </a:rPr>
              <a:t>treated with </a:t>
            </a:r>
            <a:r>
              <a:rPr lang="en-GB" sz="2100" dirty="0" smtClean="0">
                <a:latin typeface="Century Gothic" panose="020B0502020202020204" pitchFamily="34" charset="0"/>
              </a:rPr>
              <a:t>dignity and </a:t>
            </a:r>
            <a:r>
              <a:rPr lang="en-GB" sz="2100" dirty="0">
                <a:latin typeface="Century Gothic" panose="020B0502020202020204" pitchFamily="34" charset="0"/>
              </a:rPr>
              <a:t>receive a fair </a:t>
            </a:r>
            <a:r>
              <a:rPr lang="en-GB" sz="2100" dirty="0" smtClean="0">
                <a:latin typeface="Century Gothic" panose="020B0502020202020204" pitchFamily="34" charset="0"/>
              </a:rPr>
              <a:t>wage in </a:t>
            </a:r>
            <a:r>
              <a:rPr lang="en-GB" sz="2100" dirty="0">
                <a:latin typeface="Century Gothic" panose="020B0502020202020204" pitchFamily="34" charset="0"/>
              </a:rPr>
              <a:t>return for their </a:t>
            </a:r>
            <a:r>
              <a:rPr lang="en-GB" sz="2100" dirty="0" smtClean="0">
                <a:latin typeface="Century Gothic" panose="020B0502020202020204" pitchFamily="34" charset="0"/>
              </a:rPr>
              <a:t>labour</a:t>
            </a:r>
            <a:r>
              <a:rPr lang="en-GB" sz="2100" dirty="0">
                <a:latin typeface="Century Gothic" panose="020B0502020202020204" pitchFamily="34" charset="0"/>
              </a:rPr>
              <a:t>.</a:t>
            </a:r>
          </a:p>
          <a:p>
            <a:pPr marL="0" indent="0">
              <a:buNone/>
            </a:pPr>
            <a:r>
              <a:rPr lang="en-GB" sz="2100" b="1" dirty="0" smtClean="0">
                <a:latin typeface="Century Gothic" panose="020B0502020202020204" pitchFamily="34" charset="0"/>
              </a:rPr>
              <a:t>Lord in your mercy, hear our prayer.</a:t>
            </a:r>
            <a:endParaRPr lang="en-GB" sz="2100" b="1" dirty="0">
              <a:latin typeface="Century Gothic" panose="020B0502020202020204" pitchFamily="34" charset="0"/>
            </a:endParaRPr>
          </a:p>
          <a:p>
            <a:pPr marL="0" indent="0">
              <a:buNone/>
            </a:pPr>
            <a:r>
              <a:rPr lang="en-GB" sz="2100" dirty="0">
                <a:latin typeface="Century Gothic" panose="020B0502020202020204" pitchFamily="34" charset="0"/>
              </a:rPr>
              <a:t>We pray for </a:t>
            </a:r>
            <a:r>
              <a:rPr lang="en-GB" sz="2100" dirty="0" smtClean="0">
                <a:latin typeface="Century Gothic" panose="020B0502020202020204" pitchFamily="34" charset="0"/>
              </a:rPr>
              <a:t>employers, that </a:t>
            </a:r>
            <a:r>
              <a:rPr lang="en-GB" sz="2100" dirty="0">
                <a:latin typeface="Century Gothic" panose="020B0502020202020204" pitchFamily="34" charset="0"/>
              </a:rPr>
              <a:t>they will be </a:t>
            </a:r>
            <a:r>
              <a:rPr lang="en-GB" sz="2100" dirty="0" smtClean="0">
                <a:latin typeface="Century Gothic" panose="020B0502020202020204" pitchFamily="34" charset="0"/>
              </a:rPr>
              <a:t>motivated by </a:t>
            </a:r>
            <a:r>
              <a:rPr lang="en-GB" sz="2100" dirty="0">
                <a:latin typeface="Century Gothic" panose="020B0502020202020204" pitchFamily="34" charset="0"/>
              </a:rPr>
              <a:t>compassion and a </a:t>
            </a:r>
            <a:r>
              <a:rPr lang="en-GB" sz="2100" dirty="0" smtClean="0">
                <a:latin typeface="Century Gothic" panose="020B0502020202020204" pitchFamily="34" charset="0"/>
              </a:rPr>
              <a:t>concern for </a:t>
            </a:r>
            <a:r>
              <a:rPr lang="en-GB" sz="2100" dirty="0">
                <a:latin typeface="Century Gothic" panose="020B0502020202020204" pitchFamily="34" charset="0"/>
              </a:rPr>
              <a:t>the common </a:t>
            </a:r>
            <a:r>
              <a:rPr lang="en-GB" sz="2100" dirty="0" smtClean="0">
                <a:latin typeface="Century Gothic" panose="020B0502020202020204" pitchFamily="34" charset="0"/>
              </a:rPr>
              <a:t>good leading </a:t>
            </a:r>
            <a:r>
              <a:rPr lang="en-GB" sz="2100" dirty="0">
                <a:latin typeface="Century Gothic" panose="020B0502020202020204" pitchFamily="34" charset="0"/>
              </a:rPr>
              <a:t>them to value </a:t>
            </a:r>
            <a:r>
              <a:rPr lang="en-GB" sz="2100" dirty="0" smtClean="0">
                <a:latin typeface="Century Gothic" panose="020B0502020202020204" pitchFamily="34" charset="0"/>
              </a:rPr>
              <a:t>people more </a:t>
            </a:r>
            <a:r>
              <a:rPr lang="en-GB" sz="2100" dirty="0">
                <a:latin typeface="Century Gothic" panose="020B0502020202020204" pitchFamily="34" charset="0"/>
              </a:rPr>
              <a:t>than profit.</a:t>
            </a:r>
          </a:p>
          <a:p>
            <a:pPr marL="0" indent="0">
              <a:buNone/>
            </a:pPr>
            <a:r>
              <a:rPr lang="en-GB" sz="2100" b="1" dirty="0">
                <a:latin typeface="Century Gothic" panose="020B0502020202020204" pitchFamily="34" charset="0"/>
              </a:rPr>
              <a:t>Lord in your mercy, hear our prayer.</a:t>
            </a:r>
          </a:p>
          <a:p>
            <a:pPr marL="0" indent="0">
              <a:buNone/>
            </a:pPr>
            <a:endParaRPr lang="en-GB" sz="2100" dirty="0">
              <a:latin typeface="Century Gothic" panose="020B0502020202020204" pitchFamily="34" charset="0"/>
            </a:endParaRPr>
          </a:p>
          <a:p>
            <a:pPr marL="0" indent="0">
              <a:buNone/>
            </a:pPr>
            <a:r>
              <a:rPr lang="en-GB" sz="2100" dirty="0">
                <a:latin typeface="Century Gothic" panose="020B0502020202020204" pitchFamily="34" charset="0"/>
              </a:rPr>
              <a:t>We pray for decision </a:t>
            </a:r>
            <a:r>
              <a:rPr lang="en-GB" sz="2100" dirty="0" smtClean="0">
                <a:latin typeface="Century Gothic" panose="020B0502020202020204" pitchFamily="34" charset="0"/>
              </a:rPr>
              <a:t>makers and </a:t>
            </a:r>
            <a:r>
              <a:rPr lang="en-GB" sz="2100" dirty="0">
                <a:latin typeface="Century Gothic" panose="020B0502020202020204" pitchFamily="34" charset="0"/>
              </a:rPr>
              <a:t>world </a:t>
            </a:r>
            <a:r>
              <a:rPr lang="en-GB" sz="2100" dirty="0" smtClean="0">
                <a:latin typeface="Century Gothic" panose="020B0502020202020204" pitchFamily="34" charset="0"/>
              </a:rPr>
              <a:t>leaders, that </a:t>
            </a:r>
            <a:r>
              <a:rPr lang="en-GB" sz="2100" dirty="0">
                <a:latin typeface="Century Gothic" panose="020B0502020202020204" pitchFamily="34" charset="0"/>
              </a:rPr>
              <a:t>they will use the </a:t>
            </a:r>
            <a:r>
              <a:rPr lang="en-GB" sz="2100" dirty="0" smtClean="0">
                <a:latin typeface="Century Gothic" panose="020B0502020202020204" pitchFamily="34" charset="0"/>
              </a:rPr>
              <a:t>power they </a:t>
            </a:r>
            <a:r>
              <a:rPr lang="en-GB" sz="2100" dirty="0">
                <a:latin typeface="Century Gothic" panose="020B0502020202020204" pitchFamily="34" charset="0"/>
              </a:rPr>
              <a:t>have for the good of all peoples.</a:t>
            </a:r>
          </a:p>
          <a:p>
            <a:pPr marL="0" indent="0">
              <a:buNone/>
            </a:pPr>
            <a:r>
              <a:rPr lang="en-GB" sz="2100" b="1" dirty="0">
                <a:latin typeface="Century Gothic" panose="020B0502020202020204" pitchFamily="34" charset="0"/>
              </a:rPr>
              <a:t>Lord in your mercy, hear our prayer.</a:t>
            </a:r>
          </a:p>
          <a:p>
            <a:pPr marL="0" indent="0">
              <a:buNone/>
            </a:pPr>
            <a:endParaRPr lang="en-GB" sz="2100" dirty="0">
              <a:latin typeface="Century Gothic" panose="020B0502020202020204" pitchFamily="34" charset="0"/>
            </a:endParaRPr>
          </a:p>
          <a:p>
            <a:pPr marL="0" indent="0">
              <a:buNone/>
            </a:pPr>
            <a:r>
              <a:rPr lang="en-GB" sz="2100" dirty="0" smtClean="0">
                <a:latin typeface="Century Gothic" panose="020B0502020202020204" pitchFamily="34" charset="0"/>
              </a:rPr>
              <a:t>We </a:t>
            </a:r>
            <a:r>
              <a:rPr lang="en-GB" sz="2100" dirty="0">
                <a:latin typeface="Century Gothic" panose="020B0502020202020204" pitchFamily="34" charset="0"/>
              </a:rPr>
              <a:t>pray for </a:t>
            </a:r>
            <a:r>
              <a:rPr lang="en-GB" sz="2100" dirty="0" smtClean="0">
                <a:latin typeface="Century Gothic" panose="020B0502020202020204" pitchFamily="34" charset="0"/>
              </a:rPr>
              <a:t>ourselves, that </a:t>
            </a:r>
            <a:r>
              <a:rPr lang="en-GB" sz="2100" dirty="0">
                <a:latin typeface="Century Gothic" panose="020B0502020202020204" pitchFamily="34" charset="0"/>
              </a:rPr>
              <a:t>we may take </a:t>
            </a:r>
            <a:r>
              <a:rPr lang="en-GB" sz="2100" dirty="0" smtClean="0">
                <a:latin typeface="Century Gothic" panose="020B0502020202020204" pitchFamily="34" charset="0"/>
              </a:rPr>
              <a:t>time to </a:t>
            </a:r>
            <a:r>
              <a:rPr lang="en-GB" sz="2100" dirty="0">
                <a:latin typeface="Century Gothic" panose="020B0502020202020204" pitchFamily="34" charset="0"/>
              </a:rPr>
              <a:t>reflect on our own </a:t>
            </a:r>
            <a:r>
              <a:rPr lang="en-GB" sz="2100" dirty="0" smtClean="0">
                <a:latin typeface="Century Gothic" panose="020B0502020202020204" pitchFamily="34" charset="0"/>
              </a:rPr>
              <a:t>talents and </a:t>
            </a:r>
            <a:r>
              <a:rPr lang="en-GB" sz="2100" dirty="0">
                <a:latin typeface="Century Gothic" panose="020B0502020202020204" pitchFamily="34" charset="0"/>
              </a:rPr>
              <a:t>share our gifts to </a:t>
            </a:r>
            <a:r>
              <a:rPr lang="en-GB" sz="2100" dirty="0" smtClean="0">
                <a:latin typeface="Century Gothic" panose="020B0502020202020204" pitchFamily="34" charset="0"/>
              </a:rPr>
              <a:t>benefit our </a:t>
            </a:r>
            <a:r>
              <a:rPr lang="en-GB" sz="2100" dirty="0">
                <a:latin typeface="Century Gothic" panose="020B0502020202020204" pitchFamily="34" charset="0"/>
              </a:rPr>
              <a:t>community and wider world.</a:t>
            </a:r>
          </a:p>
          <a:p>
            <a:pPr marL="0" indent="0">
              <a:buNone/>
            </a:pPr>
            <a:r>
              <a:rPr lang="en-GB" sz="2100" b="1" dirty="0">
                <a:latin typeface="Century Gothic" panose="020B0502020202020204" pitchFamily="34" charset="0"/>
              </a:rPr>
              <a:t>Lord in your mercy, hear our prayer.</a:t>
            </a:r>
          </a:p>
          <a:p>
            <a:pPr marL="0" indent="0">
              <a:buNone/>
            </a:pPr>
            <a:endParaRPr lang="en-GB" dirty="0">
              <a:latin typeface="Century Gothic" panose="020B0502020202020204" pitchFamily="34" charset="0"/>
            </a:endParaRPr>
          </a:p>
          <a:p>
            <a:pPr marL="0" indent="0">
              <a:buNone/>
            </a:pPr>
            <a:r>
              <a:rPr lang="en-GB" sz="1600" dirty="0" smtClean="0">
                <a:latin typeface="Century Gothic" panose="020B0502020202020204" pitchFamily="34" charset="0"/>
              </a:rPr>
              <a:t>(— </a:t>
            </a:r>
            <a:r>
              <a:rPr lang="en-GB" sz="1600" dirty="0">
                <a:latin typeface="Century Gothic" panose="020B0502020202020204" pitchFamily="34" charset="0"/>
              </a:rPr>
              <a:t>By Sophie </a:t>
            </a:r>
            <a:r>
              <a:rPr lang="en-GB" sz="1600" dirty="0" err="1">
                <a:latin typeface="Century Gothic" panose="020B0502020202020204" pitchFamily="34" charset="0"/>
              </a:rPr>
              <a:t>Stanes</a:t>
            </a:r>
            <a:r>
              <a:rPr lang="en-GB" sz="1600" dirty="0">
                <a:latin typeface="Century Gothic" panose="020B0502020202020204" pitchFamily="34" charset="0"/>
              </a:rPr>
              <a:t>, </a:t>
            </a:r>
            <a:r>
              <a:rPr lang="en-GB" sz="1600" dirty="0" smtClean="0">
                <a:latin typeface="Century Gothic" panose="020B0502020202020204" pitchFamily="34" charset="0"/>
              </a:rPr>
              <a:t>CAFOD)</a:t>
            </a:r>
            <a:endParaRPr lang="en-GB" sz="16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63551" y="1267100"/>
            <a:ext cx="3796145" cy="5027933"/>
          </a:xfrm>
          <a:prstGeom prst="rect">
            <a:avLst/>
          </a:prstGeom>
        </p:spPr>
      </p:pic>
    </p:spTree>
    <p:extLst>
      <p:ext uri="{BB962C8B-B14F-4D97-AF65-F5344CB8AC3E}">
        <p14:creationId xmlns:p14="http://schemas.microsoft.com/office/powerpoint/2010/main" val="55446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effectLst>
                  <a:outerShdw blurRad="38100" dist="38100" dir="2700000" algn="tl">
                    <a:srgbClr val="000000">
                      <a:alpha val="43137"/>
                    </a:srgbClr>
                  </a:outerShdw>
                </a:effectLst>
                <a:latin typeface="Century Gothic" panose="020B0502020202020204" pitchFamily="34" charset="0"/>
              </a:rPr>
              <a:t>Wednesday 17</a:t>
            </a:r>
            <a:r>
              <a:rPr lang="en-GB" baseline="30000" dirty="0" smtClean="0">
                <a:solidFill>
                  <a:schemeClr val="accent1"/>
                </a:solidFill>
                <a:effectLst>
                  <a:outerShdw blurRad="38100" dist="38100" dir="2700000" algn="tl">
                    <a:srgbClr val="000000">
                      <a:alpha val="43137"/>
                    </a:srgbClr>
                  </a:outerShdw>
                </a:effectLst>
                <a:latin typeface="Century Gothic" panose="020B0502020202020204" pitchFamily="34" charset="0"/>
              </a:rPr>
              <a:t>th</a:t>
            </a:r>
            <a:r>
              <a:rPr lang="en-GB" dirty="0" smtClean="0">
                <a:solidFill>
                  <a:schemeClr val="accent1"/>
                </a:solidFill>
                <a:effectLst>
                  <a:outerShdw blurRad="38100" dist="38100" dir="2700000" algn="tl">
                    <a:srgbClr val="000000">
                      <a:alpha val="43137"/>
                    </a:srgbClr>
                  </a:outerShdw>
                </a:effectLst>
                <a:latin typeface="Century Gothic" panose="020B0502020202020204" pitchFamily="34" charset="0"/>
              </a:rPr>
              <a:t> November</a:t>
            </a:r>
            <a:endParaRPr lang="en-US"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3576730" y="1624648"/>
            <a:ext cx="7943850" cy="3213822"/>
          </a:xfrm>
        </p:spPr>
        <p:txBody>
          <a:bodyPr>
            <a:noAutofit/>
          </a:bodyPr>
          <a:lstStyle/>
          <a:p>
            <a:pPr marL="0" indent="0">
              <a:buNone/>
            </a:pPr>
            <a:r>
              <a:rPr lang="en-GB" dirty="0" smtClean="0">
                <a:latin typeface="Century Gothic" panose="020B0502020202020204" pitchFamily="34" charset="0"/>
              </a:rPr>
              <a:t>Dear Lord,</a:t>
            </a:r>
          </a:p>
          <a:p>
            <a:pPr marL="0" indent="0">
              <a:buNone/>
            </a:pPr>
            <a:r>
              <a:rPr lang="en-GB" dirty="0" smtClean="0">
                <a:latin typeface="Century Gothic" panose="020B0502020202020204" pitchFamily="34" charset="0"/>
              </a:rPr>
              <a:t>We ask that you would help us to make sure everyone belongs, in our thoughts, in our words and in our actions. We were all made in the image of You. You love us as we are your creation. May we always remember that you are in all of us. Teach us to accept and include everyone we meet, appreciate any differences; welcome all, no matter what they look like or where they live. We ask this through your Son, Jesus Christ, our friend and teacher, who receives all, loves all and embraces all.</a:t>
            </a:r>
          </a:p>
          <a:p>
            <a:pPr marL="0" indent="0">
              <a:buNone/>
            </a:pPr>
            <a:r>
              <a:rPr lang="en-GB" dirty="0" smtClean="0">
                <a:latin typeface="Century Gothic" panose="020B0502020202020204" pitchFamily="34" charset="0"/>
              </a:rPr>
              <a:t>Amen.</a:t>
            </a:r>
            <a:endParaRPr lang="en-GB"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312642" y="1853248"/>
            <a:ext cx="2930619" cy="2828927"/>
          </a:xfrm>
          <a:prstGeom prst="rect">
            <a:avLst/>
          </a:prstGeom>
        </p:spPr>
      </p:pic>
      <p:pic>
        <p:nvPicPr>
          <p:cNvPr id="7" name="Picture 6"/>
          <p:cNvPicPr>
            <a:picLocks noChangeAspect="1"/>
          </p:cNvPicPr>
          <p:nvPr/>
        </p:nvPicPr>
        <p:blipFill>
          <a:blip r:embed="rId3"/>
          <a:stretch>
            <a:fillRect/>
          </a:stretch>
        </p:blipFill>
        <p:spPr>
          <a:xfrm>
            <a:off x="8858250" y="4660194"/>
            <a:ext cx="3333750" cy="2197806"/>
          </a:xfrm>
          <a:prstGeom prst="rect">
            <a:avLst/>
          </a:prstGeom>
        </p:spPr>
      </p:pic>
    </p:spTree>
    <p:extLst>
      <p:ext uri="{BB962C8B-B14F-4D97-AF65-F5344CB8AC3E}">
        <p14:creationId xmlns:p14="http://schemas.microsoft.com/office/powerpoint/2010/main" val="2694141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3" y="452718"/>
            <a:ext cx="6664036" cy="1400530"/>
          </a:xfrm>
        </p:spPr>
        <p:txBody>
          <a:bodyPr/>
          <a:lstStyle/>
          <a:p>
            <a:r>
              <a:rPr lang="en-US" dirty="0" smtClean="0">
                <a:solidFill>
                  <a:schemeClr val="accent1"/>
                </a:solidFill>
                <a:effectLst>
                  <a:outerShdw blurRad="38100" dist="38100" dir="2700000" algn="tl">
                    <a:srgbClr val="000000">
                      <a:alpha val="43137"/>
                    </a:srgbClr>
                  </a:outerShdw>
                </a:effectLst>
                <a:latin typeface="Century Gothic" panose="020B0502020202020204" pitchFamily="34" charset="0"/>
              </a:rPr>
              <a:t>Thursday 18</a:t>
            </a:r>
            <a:r>
              <a:rPr lang="en-US" baseline="30000" dirty="0" smtClean="0">
                <a:solidFill>
                  <a:schemeClr val="accent1"/>
                </a:solidFill>
                <a:effectLst>
                  <a:outerShdw blurRad="38100" dist="38100" dir="2700000" algn="tl">
                    <a:srgbClr val="000000">
                      <a:alpha val="43137"/>
                    </a:srgbClr>
                  </a:outerShdw>
                </a:effectLst>
                <a:latin typeface="Century Gothic" panose="020B0502020202020204" pitchFamily="34" charset="0"/>
              </a:rPr>
              <a:t>th</a:t>
            </a:r>
            <a:r>
              <a:rPr lang="en-US" dirty="0" smtClean="0">
                <a:solidFill>
                  <a:schemeClr val="accent1"/>
                </a:solidFill>
                <a:effectLst>
                  <a:outerShdw blurRad="38100" dist="38100" dir="2700000" algn="tl">
                    <a:srgbClr val="000000">
                      <a:alpha val="43137"/>
                    </a:srgbClr>
                  </a:outerShdw>
                </a:effectLst>
                <a:latin typeface="Century Gothic" panose="020B0502020202020204" pitchFamily="34" charset="0"/>
              </a:rPr>
              <a:t> November</a:t>
            </a:r>
            <a:endParaRPr lang="en-US"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5" name="Content Placeholder 4"/>
          <p:cNvSpPr>
            <a:spLocks noGrp="1"/>
          </p:cNvSpPr>
          <p:nvPr>
            <p:ph sz="half" idx="1"/>
          </p:nvPr>
        </p:nvSpPr>
        <p:spPr>
          <a:xfrm>
            <a:off x="99299" y="1853248"/>
            <a:ext cx="7229755" cy="4731929"/>
          </a:xfrm>
        </p:spPr>
        <p:txBody>
          <a:bodyPr>
            <a:normAutofit/>
          </a:bodyPr>
          <a:lstStyle/>
          <a:p>
            <a:pPr marL="0" lvl="0" indent="0" defTabSz="914400">
              <a:spcBef>
                <a:spcPts val="0"/>
              </a:spcBef>
              <a:buClrTx/>
              <a:buSzTx/>
              <a:buNone/>
            </a:pPr>
            <a:r>
              <a:rPr lang="en-GB" sz="2000" dirty="0">
                <a:solidFill>
                  <a:prstClr val="white"/>
                </a:solidFill>
                <a:latin typeface="Century Gothic" panose="020B0502020202020204" pitchFamily="34" charset="0"/>
                <a:ea typeface="+mn-ea"/>
                <a:cs typeface="+mn-cs"/>
              </a:rPr>
              <a:t>God of faith, we believe in you.</a:t>
            </a:r>
          </a:p>
          <a:p>
            <a:pPr marL="0" lvl="0" indent="0" defTabSz="914400">
              <a:spcBef>
                <a:spcPts val="0"/>
              </a:spcBef>
              <a:buClrTx/>
              <a:buSzTx/>
              <a:buNone/>
            </a:pPr>
            <a:r>
              <a:rPr lang="en-GB" sz="2000" dirty="0">
                <a:solidFill>
                  <a:prstClr val="white"/>
                </a:solidFill>
                <a:latin typeface="Century Gothic" panose="020B0502020202020204" pitchFamily="34" charset="0"/>
                <a:ea typeface="+mn-ea"/>
                <a:cs typeface="+mn-cs"/>
              </a:rPr>
              <a:t>God of hope, we place our trust in you.</a:t>
            </a:r>
          </a:p>
          <a:p>
            <a:pPr marL="0" lvl="0" indent="0" defTabSz="914400">
              <a:spcBef>
                <a:spcPts val="0"/>
              </a:spcBef>
              <a:buClrTx/>
              <a:buSzTx/>
              <a:buNone/>
            </a:pPr>
            <a:r>
              <a:rPr lang="en-GB" sz="2000" dirty="0">
                <a:solidFill>
                  <a:prstClr val="white"/>
                </a:solidFill>
                <a:latin typeface="Century Gothic" panose="020B0502020202020204" pitchFamily="34" charset="0"/>
                <a:ea typeface="+mn-ea"/>
                <a:cs typeface="+mn-cs"/>
              </a:rPr>
              <a:t>God of love, we give you our hearts, our minds, our souls.</a:t>
            </a:r>
          </a:p>
          <a:p>
            <a:pPr marL="0" lvl="0" indent="0" defTabSz="914400">
              <a:spcBef>
                <a:spcPts val="0"/>
              </a:spcBef>
              <a:buClrTx/>
              <a:buSzTx/>
              <a:buNone/>
            </a:pPr>
            <a:r>
              <a:rPr lang="en-GB" sz="2000" dirty="0">
                <a:solidFill>
                  <a:prstClr val="white"/>
                </a:solidFill>
                <a:latin typeface="Century Gothic" panose="020B0502020202020204" pitchFamily="34" charset="0"/>
                <a:ea typeface="+mn-ea"/>
                <a:cs typeface="+mn-cs"/>
              </a:rPr>
              <a:t>We are your people, members of your family.</a:t>
            </a:r>
          </a:p>
          <a:p>
            <a:pPr marL="0" lvl="0" indent="0" defTabSz="914400">
              <a:spcBef>
                <a:spcPts val="0"/>
              </a:spcBef>
              <a:buClrTx/>
              <a:buSzTx/>
              <a:buNone/>
            </a:pPr>
            <a:r>
              <a:rPr lang="en-GB" sz="2000" dirty="0">
                <a:solidFill>
                  <a:prstClr val="white"/>
                </a:solidFill>
                <a:latin typeface="Century Gothic" panose="020B0502020202020204" pitchFamily="34" charset="0"/>
                <a:ea typeface="+mn-ea"/>
                <a:cs typeface="+mn-cs"/>
              </a:rPr>
              <a:t>We are brothers and sisters, living in every part of your world.</a:t>
            </a:r>
          </a:p>
          <a:p>
            <a:pPr marL="0" lvl="0" indent="0" defTabSz="914400">
              <a:spcBef>
                <a:spcPts val="0"/>
              </a:spcBef>
              <a:buClrTx/>
              <a:buSzTx/>
              <a:buNone/>
            </a:pPr>
            <a:r>
              <a:rPr lang="en-GB" sz="2000" dirty="0">
                <a:solidFill>
                  <a:prstClr val="white"/>
                </a:solidFill>
                <a:latin typeface="Century Gothic" panose="020B0502020202020204" pitchFamily="34" charset="0"/>
                <a:ea typeface="+mn-ea"/>
                <a:cs typeface="+mn-cs"/>
              </a:rPr>
              <a:t>You ask us to believe in each other, as you believe in us.</a:t>
            </a:r>
          </a:p>
          <a:p>
            <a:pPr marL="0" lvl="0" indent="0" defTabSz="914400">
              <a:spcBef>
                <a:spcPts val="0"/>
              </a:spcBef>
              <a:buClrTx/>
              <a:buSzTx/>
              <a:buNone/>
            </a:pPr>
            <a:r>
              <a:rPr lang="en-GB" sz="2000" dirty="0">
                <a:solidFill>
                  <a:prstClr val="white"/>
                </a:solidFill>
                <a:latin typeface="Century Gothic" panose="020B0502020202020204" pitchFamily="34" charset="0"/>
                <a:ea typeface="+mn-ea"/>
                <a:cs typeface="+mn-cs"/>
              </a:rPr>
              <a:t>You as us to trust in each other, as you trust in us.</a:t>
            </a:r>
          </a:p>
          <a:p>
            <a:pPr marL="0" lvl="0" indent="0" defTabSz="914400">
              <a:spcBef>
                <a:spcPts val="0"/>
              </a:spcBef>
              <a:buClrTx/>
              <a:buSzTx/>
              <a:buNone/>
            </a:pPr>
            <a:r>
              <a:rPr lang="en-GB" sz="2000" dirty="0">
                <a:solidFill>
                  <a:prstClr val="white"/>
                </a:solidFill>
                <a:latin typeface="Century Gothic" panose="020B0502020202020204" pitchFamily="34" charset="0"/>
                <a:ea typeface="+mn-ea"/>
                <a:cs typeface="+mn-cs"/>
              </a:rPr>
              <a:t>Help us to build a world filled with your goodness and your care.</a:t>
            </a:r>
          </a:p>
          <a:p>
            <a:pPr marL="0" lvl="0" indent="0" defTabSz="914400">
              <a:spcBef>
                <a:spcPts val="0"/>
              </a:spcBef>
              <a:buClrTx/>
              <a:buSzTx/>
              <a:buNone/>
            </a:pPr>
            <a:r>
              <a:rPr lang="en-GB" sz="2000" dirty="0">
                <a:solidFill>
                  <a:prstClr val="white"/>
                </a:solidFill>
                <a:latin typeface="Century Gothic" panose="020B0502020202020204" pitchFamily="34" charset="0"/>
                <a:ea typeface="+mn-ea"/>
                <a:cs typeface="+mn-cs"/>
              </a:rPr>
              <a:t>Help us to see the needs of all our brothers and sisters, and respond generously.</a:t>
            </a:r>
          </a:p>
          <a:p>
            <a:pPr marL="0" lvl="0" indent="0" defTabSz="914400">
              <a:spcBef>
                <a:spcPts val="0"/>
              </a:spcBef>
              <a:buClrTx/>
              <a:buSzTx/>
              <a:buNone/>
            </a:pPr>
            <a:r>
              <a:rPr lang="en-GB" sz="2000" dirty="0">
                <a:solidFill>
                  <a:prstClr val="white"/>
                </a:solidFill>
                <a:latin typeface="Century Gothic" panose="020B0502020202020204" pitchFamily="34" charset="0"/>
                <a:ea typeface="+mn-ea"/>
                <a:cs typeface="+mn-cs"/>
              </a:rPr>
              <a:t>Help us to be a light for the world.</a:t>
            </a:r>
          </a:p>
          <a:p>
            <a:pPr marL="0" lvl="0" indent="0" defTabSz="914400">
              <a:spcBef>
                <a:spcPts val="0"/>
              </a:spcBef>
              <a:buClrTx/>
              <a:buSzTx/>
              <a:buNone/>
            </a:pPr>
            <a:r>
              <a:rPr lang="en-GB" sz="2000" dirty="0">
                <a:solidFill>
                  <a:prstClr val="white"/>
                </a:solidFill>
                <a:latin typeface="Century Gothic" panose="020B0502020202020204" pitchFamily="34" charset="0"/>
                <a:ea typeface="+mn-ea"/>
                <a:cs typeface="+mn-cs"/>
              </a:rPr>
              <a:t>Amen.</a:t>
            </a:r>
          </a:p>
          <a:p>
            <a:pPr marL="0" lvl="0" indent="0" defTabSz="914400">
              <a:spcBef>
                <a:spcPts val="0"/>
              </a:spcBef>
              <a:buClrTx/>
              <a:buSzTx/>
              <a:buNone/>
            </a:pPr>
            <a:endParaRPr lang="en-GB" dirty="0">
              <a:solidFill>
                <a:prstClr val="white"/>
              </a:solidFill>
              <a:latin typeface="Century Gothic" panose="020B0502020202020204" pitchFamily="34" charset="0"/>
              <a:ea typeface="+mn-ea"/>
              <a:cs typeface="+mn-cs"/>
            </a:endParaRPr>
          </a:p>
        </p:txBody>
      </p:sp>
      <p:pic>
        <p:nvPicPr>
          <p:cNvPr id="4" name="Picture 3"/>
          <p:cNvPicPr>
            <a:picLocks noChangeAspect="1"/>
          </p:cNvPicPr>
          <p:nvPr/>
        </p:nvPicPr>
        <p:blipFill>
          <a:blip r:embed="rId2"/>
          <a:stretch>
            <a:fillRect/>
          </a:stretch>
        </p:blipFill>
        <p:spPr>
          <a:xfrm>
            <a:off x="7329054" y="0"/>
            <a:ext cx="4862945" cy="6858000"/>
          </a:xfrm>
          <a:prstGeom prst="rect">
            <a:avLst/>
          </a:prstGeom>
        </p:spPr>
      </p:pic>
    </p:spTree>
    <p:extLst>
      <p:ext uri="{BB962C8B-B14F-4D97-AF65-F5344CB8AC3E}">
        <p14:creationId xmlns:p14="http://schemas.microsoft.com/office/powerpoint/2010/main" val="50089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bg2">
                <a:shade val="45000"/>
                <a:satMod val="135000"/>
              </a:schemeClr>
              <a:prstClr val="white"/>
            </a:duotone>
          </a:blip>
          <a:stretch>
            <a:fillRect/>
          </a:stretch>
        </p:blipFill>
        <p:spPr>
          <a:xfrm>
            <a:off x="4733636" y="0"/>
            <a:ext cx="7458364" cy="6858000"/>
          </a:xfrm>
          <a:prstGeom prst="rect">
            <a:avLst/>
          </a:prstGeom>
        </p:spPr>
      </p:pic>
      <p:sp>
        <p:nvSpPr>
          <p:cNvPr id="2" name="Title 1"/>
          <p:cNvSpPr>
            <a:spLocks noGrp="1"/>
          </p:cNvSpPr>
          <p:nvPr>
            <p:ph type="title"/>
          </p:nvPr>
        </p:nvSpPr>
        <p:spPr/>
        <p:txBody>
          <a:bodyPr/>
          <a:lstStyle/>
          <a:p>
            <a:r>
              <a:rPr lang="en-GB" dirty="0" smtClean="0">
                <a:solidFill>
                  <a:schemeClr val="accent1"/>
                </a:solidFill>
                <a:effectLst>
                  <a:outerShdw blurRad="38100" dist="38100" dir="2700000" algn="tl">
                    <a:srgbClr val="000000">
                      <a:alpha val="43137"/>
                    </a:srgbClr>
                  </a:outerShdw>
                </a:effectLst>
                <a:latin typeface="Century Gothic" panose="020B0502020202020204" pitchFamily="34" charset="0"/>
              </a:rPr>
              <a:t>Thursday 18</a:t>
            </a:r>
            <a:r>
              <a:rPr lang="en-GB" baseline="30000" dirty="0" smtClean="0">
                <a:solidFill>
                  <a:schemeClr val="accent1"/>
                </a:solidFill>
                <a:effectLst>
                  <a:outerShdw blurRad="38100" dist="38100" dir="2700000" algn="tl">
                    <a:srgbClr val="000000">
                      <a:alpha val="43137"/>
                    </a:srgbClr>
                  </a:outerShdw>
                </a:effectLst>
                <a:latin typeface="Century Gothic" panose="020B0502020202020204" pitchFamily="34" charset="0"/>
              </a:rPr>
              <a:t>th</a:t>
            </a:r>
            <a:r>
              <a:rPr lang="en-GB" dirty="0" smtClean="0">
                <a:solidFill>
                  <a:schemeClr val="accent1"/>
                </a:solidFill>
                <a:effectLst>
                  <a:outerShdw blurRad="38100" dist="38100" dir="2700000" algn="tl">
                    <a:srgbClr val="000000">
                      <a:alpha val="43137"/>
                    </a:srgbClr>
                  </a:outerShdw>
                </a:effectLst>
                <a:latin typeface="Century Gothic" panose="020B0502020202020204" pitchFamily="34" charset="0"/>
              </a:rPr>
              <a:t> November</a:t>
            </a:r>
            <a:endParaRPr lang="en-US"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348343" y="2002971"/>
            <a:ext cx="5345876" cy="1045029"/>
          </a:xfrm>
        </p:spPr>
        <p:txBody>
          <a:bodyPr>
            <a:normAutofit/>
          </a:bodyPr>
          <a:lstStyle/>
          <a:p>
            <a:pPr marL="0" indent="0">
              <a:buNone/>
            </a:pPr>
            <a:r>
              <a:rPr lang="en-GB" dirty="0">
                <a:solidFill>
                  <a:schemeClr val="bg1"/>
                </a:solidFill>
              </a:rPr>
              <a:t>The FCJ values of Companionship,  Dignity, Excellence, Justice, Gentleness and Hope are antidotes against bullying</a:t>
            </a:r>
            <a:r>
              <a:rPr lang="en-GB" dirty="0" smtClean="0">
                <a:solidFill>
                  <a:schemeClr val="bg1"/>
                </a:solidFill>
              </a:rPr>
              <a:t>.</a:t>
            </a:r>
          </a:p>
          <a:p>
            <a:pPr marL="0" indent="0">
              <a:buNone/>
            </a:pPr>
            <a:endParaRPr lang="en-GB" dirty="0">
              <a:solidFill>
                <a:schemeClr val="bg1"/>
              </a:solidFill>
            </a:endParaRPr>
          </a:p>
          <a:p>
            <a:pPr marL="0" indent="0">
              <a:buNone/>
            </a:pPr>
            <a:endParaRPr lang="en-GB" dirty="0"/>
          </a:p>
          <a:p>
            <a:pPr marL="0" indent="0">
              <a:buNone/>
            </a:pPr>
            <a:endParaRPr lang="en-US" dirty="0" smtClean="0">
              <a:latin typeface="Century Gothic" panose="020B0502020202020204" pitchFamily="34" charset="0"/>
            </a:endParaRPr>
          </a:p>
        </p:txBody>
      </p:sp>
      <p:pic>
        <p:nvPicPr>
          <p:cNvPr id="6" name="Picture 5"/>
          <p:cNvPicPr>
            <a:picLocks noChangeAspect="1"/>
          </p:cNvPicPr>
          <p:nvPr/>
        </p:nvPicPr>
        <p:blipFill>
          <a:blip r:embed="rId3"/>
          <a:stretch>
            <a:fillRect/>
          </a:stretch>
        </p:blipFill>
        <p:spPr>
          <a:xfrm>
            <a:off x="10050835" y="4736122"/>
            <a:ext cx="2141166" cy="2112993"/>
          </a:xfrm>
          <a:prstGeom prst="rect">
            <a:avLst/>
          </a:prstGeom>
        </p:spPr>
      </p:pic>
      <p:sp>
        <p:nvSpPr>
          <p:cNvPr id="8" name="TextBox 7"/>
          <p:cNvSpPr txBox="1"/>
          <p:nvPr/>
        </p:nvSpPr>
        <p:spPr>
          <a:xfrm>
            <a:off x="174546" y="3590456"/>
            <a:ext cx="8110472" cy="3139321"/>
          </a:xfrm>
          <a:prstGeom prst="rect">
            <a:avLst/>
          </a:prstGeom>
          <a:noFill/>
        </p:spPr>
        <p:txBody>
          <a:bodyPr wrap="square" rtlCol="0">
            <a:spAutoFit/>
          </a:bodyPr>
          <a:lstStyle/>
          <a:p>
            <a:r>
              <a:rPr lang="en-GB" sz="2200" dirty="0">
                <a:solidFill>
                  <a:schemeClr val="bg1"/>
                </a:solidFill>
              </a:rPr>
              <a:t>Lord,</a:t>
            </a:r>
          </a:p>
          <a:p>
            <a:r>
              <a:rPr lang="en-GB" sz="2200" dirty="0">
                <a:solidFill>
                  <a:schemeClr val="bg1"/>
                </a:solidFill>
              </a:rPr>
              <a:t>The new day lies open before us; let us pray with one heart and mind. As we rejoice in the gift of this new day, may the light of your presence set our hearts on fire with love for you. Give us the gift of gentleness and kindness, and help us to treat everybody we meet today with love and respect. </a:t>
            </a:r>
            <a:endParaRPr lang="en-GB" sz="2200" dirty="0" smtClean="0">
              <a:solidFill>
                <a:schemeClr val="bg1"/>
              </a:solidFill>
            </a:endParaRPr>
          </a:p>
          <a:p>
            <a:r>
              <a:rPr lang="en-GB" sz="2200" dirty="0" smtClean="0">
                <a:solidFill>
                  <a:schemeClr val="bg1"/>
                </a:solidFill>
              </a:rPr>
              <a:t>We </a:t>
            </a:r>
            <a:r>
              <a:rPr lang="en-GB" sz="2200" dirty="0">
                <a:solidFill>
                  <a:schemeClr val="bg1"/>
                </a:solidFill>
              </a:rPr>
              <a:t>make this prayer through Christ our Lord. </a:t>
            </a:r>
            <a:endParaRPr lang="en-GB" sz="2200" dirty="0" smtClean="0">
              <a:solidFill>
                <a:schemeClr val="bg1"/>
              </a:solidFill>
            </a:endParaRPr>
          </a:p>
          <a:p>
            <a:r>
              <a:rPr lang="en-GB" sz="2200" dirty="0" smtClean="0">
                <a:solidFill>
                  <a:schemeClr val="bg1"/>
                </a:solidFill>
              </a:rPr>
              <a:t>Amen</a:t>
            </a:r>
            <a:r>
              <a:rPr lang="en-GB" sz="2000" dirty="0">
                <a:solidFill>
                  <a:schemeClr val="bg1"/>
                </a:solidFill>
              </a:rPr>
              <a:t>.</a:t>
            </a:r>
          </a:p>
        </p:txBody>
      </p:sp>
    </p:spTree>
    <p:extLst>
      <p:ext uri="{BB962C8B-B14F-4D97-AF65-F5344CB8AC3E}">
        <p14:creationId xmlns:p14="http://schemas.microsoft.com/office/powerpoint/2010/main" val="2363616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1473</TotalTime>
  <Words>1394</Words>
  <Application>Microsoft Office PowerPoint</Application>
  <PresentationFormat>Widescreen</PresentationFormat>
  <Paragraphs>97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PowerPoint Presentation</vt:lpstr>
      <vt:lpstr>Monday 15th November</vt:lpstr>
      <vt:lpstr>Monday 15th November</vt:lpstr>
      <vt:lpstr>Tuesday 16th November</vt:lpstr>
      <vt:lpstr>Tuesday 16th November</vt:lpstr>
      <vt:lpstr>Wednesday 17th November</vt:lpstr>
      <vt:lpstr>Wednesday 17th November</vt:lpstr>
      <vt:lpstr>Thursday 18th November</vt:lpstr>
      <vt:lpstr>Thursday 18th November</vt:lpstr>
      <vt:lpstr>Friday 19th November</vt:lpstr>
      <vt:lpstr>Friday 19th November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Els Claessens</dc:creator>
  <cp:lastModifiedBy>Els Claessens</cp:lastModifiedBy>
  <cp:revision>42</cp:revision>
  <dcterms:created xsi:type="dcterms:W3CDTF">2019-10-22T09:18:33Z</dcterms:created>
  <dcterms:modified xsi:type="dcterms:W3CDTF">2021-11-08T10:30:47Z</dcterms:modified>
</cp:coreProperties>
</file>