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2" r:id="rId4"/>
    <p:sldId id="265" r:id="rId5"/>
    <p:sldId id="267" r:id="rId6"/>
    <p:sldId id="269" r:id="rId7"/>
    <p:sldId id="270" r:id="rId8"/>
    <p:sldId id="273"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FF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DD140-E29D-4308-8F51-4413A7B08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25A8DC03-F2BE-47F2-975B-7F50B77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99665037-676C-46BA-A6EB-D3233D54E5F1}"/>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9D2A80CD-4439-450B-9E2F-9971B6C67F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622C42CE-15A7-47F2-821A-5A4852A12C79}"/>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330973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CA4A1-3025-4F64-B1A3-3E0D029E647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43AAA2C8-679F-4E53-ACA7-61DE03C7F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9EFA09A-C62F-49B2-B6EF-8AA5DB0DDFF4}"/>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008B62C1-7190-4C5E-8225-DDA2BCDA01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7A9F18B2-A223-4BDD-80A3-F21F054FA1EC}"/>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306808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D34D9D-91EB-43E8-9A1A-D3649F21BB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E84AA2A7-4F9D-4E28-B9B9-001C77B65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77468F93-6293-48A7-9911-EDC5D994DA2C}"/>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A57AEBC8-5563-4D65-8CB5-F2A19944A32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2AE605C-A84C-4CD0-931F-6FF0F1218C71}"/>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407328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9FEDF-9A14-4C9A-9F3B-F2A6DEB6870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F6BA920D-43BC-4740-9AA8-6F76BB44F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1A4E4836-A6EE-4449-A9B5-2C683CAE41DF}"/>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F87BC4C4-18D9-4967-9C79-FA4D4D28C9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EADE4D68-036E-487F-B9CE-6A1867A2AAE1}"/>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2193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583A8-A0CF-4D75-8D5D-DEFF591A7E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654DE844-C84F-4A0C-A837-FCE2956B2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E95517-4994-4DE0-AEB7-A94E551273D8}"/>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0FD6A97F-3997-472F-BBAF-4E31CBFAC1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BDF35931-D1EF-4AC3-B19D-FB67AA4967E0}"/>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319841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8645B-985C-42D3-AEBE-F29024A4116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B3856612-EBBA-4C38-BF46-B1B1D1E55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BFD44F7E-7E24-47DE-8C64-821F3577B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BE7F635E-45B6-446E-8985-1376077D3E5E}"/>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6" name="Footer Placeholder 5">
            <a:extLst>
              <a:ext uri="{FF2B5EF4-FFF2-40B4-BE49-F238E27FC236}">
                <a16:creationId xmlns:a16="http://schemas.microsoft.com/office/drawing/2014/main" xmlns="" id="{C4BE5329-4A85-4DC9-93BE-E9D77CD3664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85912B5B-2198-45A9-BB67-314BE58094F7}"/>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250192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3EF-DE27-4382-A32F-7CB3F7C4352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42640D6B-A09D-42BF-BDC5-BBA405920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E9F6895-E3FD-4954-A519-C75D032F3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8BB378EF-D899-47B9-81AF-83A0DC3B4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FB16891-A821-4353-918C-B3EF4B5A6C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EFA59EE0-010F-4979-8F43-3A11068B6D41}"/>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8" name="Footer Placeholder 7">
            <a:extLst>
              <a:ext uri="{FF2B5EF4-FFF2-40B4-BE49-F238E27FC236}">
                <a16:creationId xmlns:a16="http://schemas.microsoft.com/office/drawing/2014/main" xmlns="" id="{60D0CC36-FB3D-4FD6-A0AF-46F5CB8C5CB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F533A2C8-FBC5-4BBB-9888-90CD82560215}"/>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97695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7019E-E198-429E-BFF5-68193557ECE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F3560E22-33FE-4E86-B076-40B4138EC446}"/>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4" name="Footer Placeholder 3">
            <a:extLst>
              <a:ext uri="{FF2B5EF4-FFF2-40B4-BE49-F238E27FC236}">
                <a16:creationId xmlns:a16="http://schemas.microsoft.com/office/drawing/2014/main" xmlns="" id="{9FF908E7-C043-49EC-BA0C-2EBFBF08B1F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AE5E4A81-265E-4023-81F1-4056BA63E183}"/>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135640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9C55071-CF76-4E8F-B562-52FCABB058DA}"/>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3" name="Footer Placeholder 2">
            <a:extLst>
              <a:ext uri="{FF2B5EF4-FFF2-40B4-BE49-F238E27FC236}">
                <a16:creationId xmlns:a16="http://schemas.microsoft.com/office/drawing/2014/main" xmlns="" id="{3FF4A2F0-DBCF-425E-84EF-FA44FDF2D47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189DC77B-87F2-4C06-8E18-93E2F2FFE73C}"/>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123764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8FD35-5D71-4BD2-980A-4648AC3C4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02AFC396-5F15-42BF-9AF9-3B354C5B1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C3C77AEE-E903-4188-B607-0D7133E1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68F84C2-C40F-422D-98ED-36EF188398DB}"/>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6" name="Footer Placeholder 5">
            <a:extLst>
              <a:ext uri="{FF2B5EF4-FFF2-40B4-BE49-F238E27FC236}">
                <a16:creationId xmlns:a16="http://schemas.microsoft.com/office/drawing/2014/main" xmlns="" id="{0776788E-4D71-45CC-8717-C0E4B51FA58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6012F0D7-FD36-4360-A4AE-3B210CBD8239}"/>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242288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8B50-E2FF-4FD9-B701-4854605E3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2F581CAE-1421-45FD-9476-0ED6EDD98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458E7C5C-1347-4F97-8D23-D777C9BD2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C6D573-D2AD-4846-85DC-0AB7BBA58A9F}"/>
              </a:ext>
            </a:extLst>
          </p:cNvPr>
          <p:cNvSpPr>
            <a:spLocks noGrp="1"/>
          </p:cNvSpPr>
          <p:nvPr>
            <p:ph type="dt" sz="half" idx="10"/>
          </p:nvPr>
        </p:nvSpPr>
        <p:spPr/>
        <p:txBody>
          <a:bodyPr/>
          <a:lstStyle/>
          <a:p>
            <a:fld id="{4BA3CDC6-B027-4D14-91EA-A76670D0B8EF}" type="datetimeFigureOut">
              <a:rPr lang="en-IE" smtClean="0"/>
              <a:t>31/05/2020</a:t>
            </a:fld>
            <a:endParaRPr lang="en-IE"/>
          </a:p>
        </p:txBody>
      </p:sp>
      <p:sp>
        <p:nvSpPr>
          <p:cNvPr id="6" name="Footer Placeholder 5">
            <a:extLst>
              <a:ext uri="{FF2B5EF4-FFF2-40B4-BE49-F238E27FC236}">
                <a16:creationId xmlns:a16="http://schemas.microsoft.com/office/drawing/2014/main" xmlns="" id="{05BEED10-0AC9-4C96-91A0-38FAE45DAE9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CC257EB6-9AAC-46C4-8A47-A108CB738394}"/>
              </a:ext>
            </a:extLst>
          </p:cNvPr>
          <p:cNvSpPr>
            <a:spLocks noGrp="1"/>
          </p:cNvSpPr>
          <p:nvPr>
            <p:ph type="sldNum" sz="quarter" idx="12"/>
          </p:nvPr>
        </p:nvSpPr>
        <p:spPr/>
        <p:txBody>
          <a:bodyPr/>
          <a:lstStyle/>
          <a:p>
            <a:fld id="{2328374F-1A44-4230-8759-FCDA457236C7}" type="slidenum">
              <a:rPr lang="en-IE" smtClean="0"/>
              <a:t>‹#›</a:t>
            </a:fld>
            <a:endParaRPr lang="en-IE"/>
          </a:p>
        </p:txBody>
      </p:sp>
    </p:spTree>
    <p:extLst>
      <p:ext uri="{BB962C8B-B14F-4D97-AF65-F5344CB8AC3E}">
        <p14:creationId xmlns:p14="http://schemas.microsoft.com/office/powerpoint/2010/main" val="236491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E1944D-AA21-410C-8E6A-50534B12F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3FC73BAC-5CBA-42D3-8BB0-F514281A7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FED7CC4C-F999-4159-851B-9EF742CD1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3CDC6-B027-4D14-91EA-A76670D0B8EF}" type="datetimeFigureOut">
              <a:rPr lang="en-IE" smtClean="0"/>
              <a:t>31/05/2020</a:t>
            </a:fld>
            <a:endParaRPr lang="en-IE"/>
          </a:p>
        </p:txBody>
      </p:sp>
      <p:sp>
        <p:nvSpPr>
          <p:cNvPr id="5" name="Footer Placeholder 4">
            <a:extLst>
              <a:ext uri="{FF2B5EF4-FFF2-40B4-BE49-F238E27FC236}">
                <a16:creationId xmlns:a16="http://schemas.microsoft.com/office/drawing/2014/main" xmlns="" id="{927D7A03-5674-4DD9-8BC3-6A4333D30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853399D7-434A-4D1B-8080-014610D1D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8374F-1A44-4230-8759-FCDA457236C7}" type="slidenum">
              <a:rPr lang="en-IE" smtClean="0"/>
              <a:t>‹#›</a:t>
            </a:fld>
            <a:endParaRPr lang="en-IE"/>
          </a:p>
        </p:txBody>
      </p:sp>
    </p:spTree>
    <p:extLst>
      <p:ext uri="{BB962C8B-B14F-4D97-AF65-F5344CB8AC3E}">
        <p14:creationId xmlns:p14="http://schemas.microsoft.com/office/powerpoint/2010/main" val="96425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4CC2FFF-A9BC-4F88-9537-2F5E7325CCC0}"/>
              </a:ext>
            </a:extLst>
          </p:cNvPr>
          <p:cNvSpPr txBox="1"/>
          <p:nvPr/>
        </p:nvSpPr>
        <p:spPr>
          <a:xfrm>
            <a:off x="482605" y="3710613"/>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W/C 1</a:t>
            </a:r>
            <a:r>
              <a:rPr lang="en-US" sz="3600" b="1" baseline="30000" dirty="0">
                <a:latin typeface="+mj-lt"/>
                <a:ea typeface="+mj-ea"/>
                <a:cs typeface="+mj-cs"/>
              </a:rPr>
              <a:t>st</a:t>
            </a:r>
            <a:r>
              <a:rPr lang="en-US" sz="3600" b="1" dirty="0">
                <a:latin typeface="+mj-lt"/>
                <a:ea typeface="+mj-ea"/>
                <a:cs typeface="+mj-cs"/>
              </a:rPr>
              <a:t> June 2020</a:t>
            </a:r>
          </a:p>
        </p:txBody>
      </p:sp>
      <p:pic>
        <p:nvPicPr>
          <p:cNvPr id="9" name="Picture 8">
            <a:extLst>
              <a:ext uri="{FF2B5EF4-FFF2-40B4-BE49-F238E27FC236}">
                <a16:creationId xmlns:a16="http://schemas.microsoft.com/office/drawing/2014/main" xmlns="" id="{A32249DA-533B-4719-8DC4-16C0CEE38D1F}"/>
              </a:ext>
            </a:extLst>
          </p:cNvPr>
          <p:cNvPicPr>
            <a:picLocks noChangeAspect="1"/>
          </p:cNvPicPr>
          <p:nvPr/>
        </p:nvPicPr>
        <p:blipFill rotWithShape="1">
          <a:blip r:embed="rId2"/>
          <a:srcRect t="21176" b="1541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9952B8E9-6C93-4818-9492-7AF91F968D20}"/>
              </a:ext>
            </a:extLst>
          </p:cNvPr>
          <p:cNvSpPr>
            <a:spLocks noGrp="1"/>
          </p:cNvSpPr>
          <p:nvPr>
            <p:ph idx="1"/>
          </p:nvPr>
        </p:nvSpPr>
        <p:spPr>
          <a:xfrm>
            <a:off x="4223982" y="3752850"/>
            <a:ext cx="7485413" cy="2452687"/>
          </a:xfrm>
        </p:spPr>
        <p:txBody>
          <a:bodyPr vert="horz" lIns="91440" tIns="45720" rIns="91440" bIns="45720" rtlCol="0" anchor="ctr">
            <a:normAutofit/>
          </a:bodyPr>
          <a:lstStyle/>
          <a:p>
            <a:pPr marL="0">
              <a:spcBef>
                <a:spcPts val="0"/>
              </a:spcBef>
              <a:spcAft>
                <a:spcPts val="600"/>
              </a:spcAft>
            </a:pPr>
            <a:r>
              <a:rPr lang="en-US" sz="1800" b="1" dirty="0"/>
              <a:t>This week’s theme is Pentecost. On Sunday 31</a:t>
            </a:r>
            <a:r>
              <a:rPr lang="en-US" sz="1800" b="1" baseline="30000" dirty="0"/>
              <a:t>st</a:t>
            </a:r>
            <a:r>
              <a:rPr lang="en-US" sz="1800" b="1" dirty="0"/>
              <a:t> May, the Church celebrated the feast of Pentecost and this marks the end of the season of Easter.</a:t>
            </a:r>
          </a:p>
          <a:p>
            <a:pPr marL="0">
              <a:spcBef>
                <a:spcPts val="0"/>
              </a:spcBef>
              <a:spcAft>
                <a:spcPts val="600"/>
              </a:spcAft>
            </a:pPr>
            <a:endParaRPr lang="en-US" sz="1800" b="1" dirty="0"/>
          </a:p>
          <a:p>
            <a:pPr marL="0">
              <a:spcBef>
                <a:spcPts val="0"/>
              </a:spcBef>
              <a:spcAft>
                <a:spcPts val="600"/>
              </a:spcAft>
            </a:pPr>
            <a:r>
              <a:rPr lang="en-US" sz="1800" b="1" dirty="0"/>
              <a:t>Pentecost is a very joyful celebration as it celebrates the birthday of the Church, the day the disciples went out to tell everyone about the Good News of Jesus Christ, guided by the Holy Spirit</a:t>
            </a:r>
          </a:p>
          <a:p>
            <a:pPr marL="0">
              <a:spcBef>
                <a:spcPts val="0"/>
              </a:spcBef>
              <a:spcAft>
                <a:spcPts val="600"/>
              </a:spcAft>
            </a:pPr>
            <a:endParaRPr lang="en-US" sz="1800" dirty="0"/>
          </a:p>
        </p:txBody>
      </p:sp>
    </p:spTree>
    <p:extLst>
      <p:ext uri="{BB962C8B-B14F-4D97-AF65-F5344CB8AC3E}">
        <p14:creationId xmlns:p14="http://schemas.microsoft.com/office/powerpoint/2010/main" val="262314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D221CC6-57AD-49B5-AFB9-BE280E676031}"/>
              </a:ext>
            </a:extLst>
          </p:cNvPr>
          <p:cNvPicPr>
            <a:picLocks noChangeAspect="1"/>
          </p:cNvPicPr>
          <p:nvPr/>
        </p:nvPicPr>
        <p:blipFill>
          <a:blip r:embed="rId2"/>
          <a:stretch>
            <a:fillRect/>
          </a:stretch>
        </p:blipFill>
        <p:spPr>
          <a:xfrm>
            <a:off x="10433998" y="86046"/>
            <a:ext cx="1572904" cy="1390008"/>
          </a:xfrm>
          <a:prstGeom prst="rect">
            <a:avLst/>
          </a:prstGeom>
        </p:spPr>
      </p:pic>
      <p:sp>
        <p:nvSpPr>
          <p:cNvPr id="4" name="Rectangle 3">
            <a:extLst>
              <a:ext uri="{FF2B5EF4-FFF2-40B4-BE49-F238E27FC236}">
                <a16:creationId xmlns:a16="http://schemas.microsoft.com/office/drawing/2014/main" xmlns="" id="{09B63ADB-383D-4FD9-B5FE-D7A7CEAA79D0}"/>
              </a:ext>
            </a:extLst>
          </p:cNvPr>
          <p:cNvSpPr/>
          <p:nvPr/>
        </p:nvSpPr>
        <p:spPr>
          <a:xfrm>
            <a:off x="428623" y="965498"/>
            <a:ext cx="10506075" cy="5652830"/>
          </a:xfrm>
          <a:prstGeom prst="rect">
            <a:avLst/>
          </a:prstGeom>
        </p:spPr>
        <p:txBody>
          <a:bodyPr wrap="square">
            <a:spAutoFit/>
          </a:bodyPr>
          <a:lstStyle/>
          <a:p>
            <a:r>
              <a:rPr lang="en-US" sz="2800" b="1" dirty="0">
                <a:solidFill>
                  <a:srgbClr val="000000"/>
                </a:solidFill>
              </a:rPr>
              <a:t>Acts of the Apostles 2:1-31</a:t>
            </a:r>
          </a:p>
          <a:p>
            <a:endParaRPr lang="en-US" sz="2000" dirty="0">
              <a:solidFill>
                <a:srgbClr val="000000"/>
              </a:solidFill>
            </a:endParaRPr>
          </a:p>
          <a:p>
            <a:r>
              <a:rPr lang="en-US" sz="2000" dirty="0">
                <a:solidFill>
                  <a:srgbClr val="000000"/>
                </a:solidFill>
              </a:rPr>
              <a:t>When Pentecost, the fiftieth day after Passover, came, all the believers were together in one place. </a:t>
            </a:r>
            <a:r>
              <a:rPr lang="en-US" sz="2000" b="1" baseline="30000" dirty="0">
                <a:solidFill>
                  <a:srgbClr val="000000"/>
                </a:solidFill>
              </a:rPr>
              <a:t> </a:t>
            </a:r>
            <a:r>
              <a:rPr lang="en-US" sz="2000" dirty="0">
                <a:solidFill>
                  <a:srgbClr val="000000"/>
                </a:solidFill>
              </a:rPr>
              <a:t>Suddenly, a sound like a violently blowing wind came from the sky and filled the whole house where they were staying. Tongues that looked like fire appeared to them. The tongues arranged themselves so that one came to rest on each believer. All the believers were filled with the Holy Spirit and began to speak in other languages as the Spirit gave them the ability to speak.</a:t>
            </a:r>
          </a:p>
          <a:p>
            <a:endParaRPr lang="en-US" sz="2000" b="1" baseline="30000" dirty="0">
              <a:solidFill>
                <a:srgbClr val="000000"/>
              </a:solidFill>
            </a:endParaRPr>
          </a:p>
          <a:p>
            <a:r>
              <a:rPr lang="en-US" sz="2000" dirty="0">
                <a:solidFill>
                  <a:srgbClr val="000000"/>
                </a:solidFill>
              </a:rPr>
              <a:t>Devout Jews from every nation were living in Jerusalem. They gathered when they heard the wind. Each person was startled to recognize their own dialect when the disciples spoke.</a:t>
            </a:r>
          </a:p>
          <a:p>
            <a:r>
              <a:rPr lang="en-US" sz="2000" dirty="0">
                <a:solidFill>
                  <a:srgbClr val="000000"/>
                </a:solidFill>
              </a:rPr>
              <a:t>Stunned and amazed, the people in the crowd said, “All of these men who are speaking are Galileans. Why do we hear them speaking in our native dialects? We’re Parthians, Medes, and Elamites. We’re people from Mesopotamia, Judea, Cappadocia, Pontus, the province of Asia, Phrygia, Pamphylia, Egypt, and the country near Cyrene in Libya. We’re Jewish people, converts to Judaism, and visitors from Rome, Crete, and Arabia. We hear these men in our own languages as they tell about the miracles that God has done.”</a:t>
            </a:r>
          </a:p>
          <a:p>
            <a:r>
              <a:rPr lang="en-US" sz="2000" dirty="0">
                <a:solidFill>
                  <a:srgbClr val="000000"/>
                </a:solidFill>
              </a:rPr>
              <a:t>All of these devout people were stunned and puzzled. They asked each other, “What can this mean?” </a:t>
            </a:r>
            <a:r>
              <a:rPr lang="en-US" sz="2000" b="1" baseline="30000" dirty="0">
                <a:solidFill>
                  <a:srgbClr val="000000"/>
                </a:solidFill>
              </a:rPr>
              <a:t> </a:t>
            </a:r>
            <a:r>
              <a:rPr lang="en-US" sz="2000" dirty="0">
                <a:solidFill>
                  <a:srgbClr val="000000"/>
                </a:solidFill>
              </a:rPr>
              <a:t>Others said jokingly, “They’re drunk on sweet wine.”</a:t>
            </a:r>
          </a:p>
        </p:txBody>
      </p:sp>
      <p:sp>
        <p:nvSpPr>
          <p:cNvPr id="3" name="Title 2"/>
          <p:cNvSpPr>
            <a:spLocks noGrp="1"/>
          </p:cNvSpPr>
          <p:nvPr>
            <p:ph type="title"/>
          </p:nvPr>
        </p:nvSpPr>
        <p:spPr>
          <a:xfrm>
            <a:off x="704850" y="86047"/>
            <a:ext cx="10515600" cy="879452"/>
          </a:xfrm>
        </p:spPr>
        <p:txBody>
          <a:bodyPr/>
          <a:lstStyle/>
          <a:p>
            <a:r>
              <a:rPr lang="en-GB" b="1" dirty="0" smtClean="0">
                <a:solidFill>
                  <a:schemeClr val="accent2">
                    <a:lumMod val="75000"/>
                  </a:schemeClr>
                </a:solidFill>
              </a:rPr>
              <a:t>Monday 1</a:t>
            </a:r>
            <a:r>
              <a:rPr lang="en-GB" b="1" baseline="30000" dirty="0" smtClean="0">
                <a:solidFill>
                  <a:schemeClr val="accent2">
                    <a:lumMod val="75000"/>
                  </a:schemeClr>
                </a:solidFill>
              </a:rPr>
              <a:t>st</a:t>
            </a:r>
            <a:r>
              <a:rPr lang="en-GB" b="1" dirty="0" smtClean="0">
                <a:solidFill>
                  <a:schemeClr val="accent2">
                    <a:lumMod val="75000"/>
                  </a:schemeClr>
                </a:solidFill>
              </a:rPr>
              <a:t> June</a:t>
            </a:r>
            <a:endParaRPr lang="en-GB" b="1" dirty="0">
              <a:solidFill>
                <a:schemeClr val="accent2">
                  <a:lumMod val="75000"/>
                </a:schemeClr>
              </a:solidFill>
            </a:endParaRPr>
          </a:p>
        </p:txBody>
      </p:sp>
    </p:spTree>
    <p:extLst>
      <p:ext uri="{BB962C8B-B14F-4D97-AF65-F5344CB8AC3E}">
        <p14:creationId xmlns:p14="http://schemas.microsoft.com/office/powerpoint/2010/main" val="37307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42908-B1B9-4DC6-8FD0-389E846BA192}"/>
              </a:ext>
            </a:extLst>
          </p:cNvPr>
          <p:cNvSpPr>
            <a:spLocks noGrp="1"/>
          </p:cNvSpPr>
          <p:nvPr>
            <p:ph type="title"/>
          </p:nvPr>
        </p:nvSpPr>
        <p:spPr>
          <a:xfrm>
            <a:off x="819150" y="114300"/>
            <a:ext cx="1933575" cy="690563"/>
          </a:xfrm>
        </p:spPr>
        <p:txBody>
          <a:bodyPr>
            <a:normAutofit/>
          </a:bodyPr>
          <a:lstStyle/>
          <a:p>
            <a:r>
              <a:rPr lang="en-IE" sz="3600" b="1">
                <a:solidFill>
                  <a:schemeClr val="accent2"/>
                </a:solidFill>
              </a:rPr>
              <a:t>Prayer…</a:t>
            </a:r>
            <a:endParaRPr lang="en-IE" sz="3600" b="1" dirty="0">
              <a:solidFill>
                <a:schemeClr val="accent2"/>
              </a:solidFill>
            </a:endParaRPr>
          </a:p>
        </p:txBody>
      </p:sp>
      <p:pic>
        <p:nvPicPr>
          <p:cNvPr id="6" name="Picture 5">
            <a:extLst>
              <a:ext uri="{FF2B5EF4-FFF2-40B4-BE49-F238E27FC236}">
                <a16:creationId xmlns:a16="http://schemas.microsoft.com/office/drawing/2014/main" xmlns="" id="{8ED5C731-C45A-4D35-B8A7-908A61739715}"/>
              </a:ext>
            </a:extLst>
          </p:cNvPr>
          <p:cNvPicPr>
            <a:picLocks noChangeAspect="1"/>
          </p:cNvPicPr>
          <p:nvPr/>
        </p:nvPicPr>
        <p:blipFill>
          <a:blip r:embed="rId2"/>
          <a:stretch>
            <a:fillRect/>
          </a:stretch>
        </p:blipFill>
        <p:spPr>
          <a:xfrm>
            <a:off x="354012" y="4891025"/>
            <a:ext cx="2740342" cy="1852675"/>
          </a:xfrm>
          <a:prstGeom prst="rect">
            <a:avLst/>
          </a:prstGeom>
        </p:spPr>
      </p:pic>
      <p:sp>
        <p:nvSpPr>
          <p:cNvPr id="7" name="Rectangle 6">
            <a:extLst>
              <a:ext uri="{FF2B5EF4-FFF2-40B4-BE49-F238E27FC236}">
                <a16:creationId xmlns:a16="http://schemas.microsoft.com/office/drawing/2014/main" xmlns="" id="{EE42598F-64F7-4A30-A44C-81ED9B49F10C}"/>
              </a:ext>
            </a:extLst>
          </p:cNvPr>
          <p:cNvSpPr/>
          <p:nvPr/>
        </p:nvSpPr>
        <p:spPr>
          <a:xfrm>
            <a:off x="5741988" y="5124864"/>
            <a:ext cx="6096000" cy="1384995"/>
          </a:xfrm>
          <a:prstGeom prst="rect">
            <a:avLst/>
          </a:prstGeom>
        </p:spPr>
        <p:txBody>
          <a:bodyPr>
            <a:spAutoFit/>
          </a:bodyPr>
          <a:lstStyle/>
          <a:p>
            <a:r>
              <a:rPr lang="en-US" sz="2800" b="1" dirty="0">
                <a:solidFill>
                  <a:srgbClr val="333333"/>
                </a:solidFill>
              </a:rPr>
              <a:t>Come, Holy Spirit, fill the hearts of your faithful and enkindle in them the fire of your love.</a:t>
            </a:r>
            <a:endParaRPr lang="en-GB" sz="2800" b="1" dirty="0"/>
          </a:p>
        </p:txBody>
      </p:sp>
      <p:pic>
        <p:nvPicPr>
          <p:cNvPr id="3" name="Picture 2">
            <a:extLst>
              <a:ext uri="{FF2B5EF4-FFF2-40B4-BE49-F238E27FC236}">
                <a16:creationId xmlns:a16="http://schemas.microsoft.com/office/drawing/2014/main" xmlns="" id="{F3FD2444-50EE-4F57-A8F7-902889CA08E2}"/>
              </a:ext>
            </a:extLst>
          </p:cNvPr>
          <p:cNvPicPr>
            <a:picLocks noChangeAspect="1"/>
          </p:cNvPicPr>
          <p:nvPr/>
        </p:nvPicPr>
        <p:blipFill>
          <a:blip r:embed="rId3"/>
          <a:stretch>
            <a:fillRect/>
          </a:stretch>
        </p:blipFill>
        <p:spPr>
          <a:xfrm>
            <a:off x="10444158" y="114300"/>
            <a:ext cx="1572904" cy="1390008"/>
          </a:xfrm>
          <a:prstGeom prst="rect">
            <a:avLst/>
          </a:prstGeom>
        </p:spPr>
      </p:pic>
      <p:sp>
        <p:nvSpPr>
          <p:cNvPr id="8" name="TextBox 7">
            <a:extLst>
              <a:ext uri="{FF2B5EF4-FFF2-40B4-BE49-F238E27FC236}">
                <a16:creationId xmlns:a16="http://schemas.microsoft.com/office/drawing/2014/main" xmlns="" id="{176032C5-6395-4839-8C6D-FDFF92A7CDF0}"/>
              </a:ext>
            </a:extLst>
          </p:cNvPr>
          <p:cNvSpPr txBox="1"/>
          <p:nvPr/>
        </p:nvSpPr>
        <p:spPr>
          <a:xfrm>
            <a:off x="895350" y="1285554"/>
            <a:ext cx="10372725" cy="3046988"/>
          </a:xfrm>
          <a:prstGeom prst="rect">
            <a:avLst/>
          </a:prstGeom>
          <a:noFill/>
          <a:ln w="38100">
            <a:solidFill>
              <a:srgbClr val="FF0000"/>
            </a:solidFill>
          </a:ln>
        </p:spPr>
        <p:txBody>
          <a:bodyPr wrap="square" rtlCol="0">
            <a:spAutoFit/>
          </a:bodyPr>
          <a:lstStyle/>
          <a:p>
            <a:pPr algn="ctr"/>
            <a:r>
              <a:rPr lang="en-GB" sz="3200" i="1" dirty="0"/>
              <a:t>Lord, we thank you for our half term and our time of rest. </a:t>
            </a:r>
            <a:endParaRPr lang="en-GB" sz="3200" dirty="0"/>
          </a:p>
          <a:p>
            <a:pPr algn="ctr"/>
            <a:r>
              <a:rPr lang="en-GB" sz="3200" i="1" dirty="0"/>
              <a:t>We pray as we start the end of our final term that your Holy Spirit will renew us and give us the energy and strength to face whatever comes our way.</a:t>
            </a:r>
            <a:endParaRPr lang="en-GB" sz="3200" dirty="0"/>
          </a:p>
          <a:p>
            <a:pPr algn="ctr"/>
            <a:r>
              <a:rPr lang="en-GB" sz="3200" i="1" dirty="0"/>
              <a:t> Give us a fresh heart this term for you and those around us. </a:t>
            </a:r>
            <a:endParaRPr lang="en-GB" sz="3200" dirty="0"/>
          </a:p>
          <a:p>
            <a:pPr algn="ctr"/>
            <a:r>
              <a:rPr lang="en-GB" sz="3200" i="1" dirty="0"/>
              <a:t>Amen</a:t>
            </a:r>
            <a:endParaRPr lang="en-GB" sz="3200" dirty="0"/>
          </a:p>
        </p:txBody>
      </p:sp>
    </p:spTree>
    <p:extLst>
      <p:ext uri="{BB962C8B-B14F-4D97-AF65-F5344CB8AC3E}">
        <p14:creationId xmlns:p14="http://schemas.microsoft.com/office/powerpoint/2010/main" val="4985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3EA3FA-4F8C-4270-8280-CD5460FDE3B1}"/>
              </a:ext>
            </a:extLst>
          </p:cNvPr>
          <p:cNvSpPr/>
          <p:nvPr/>
        </p:nvSpPr>
        <p:spPr>
          <a:xfrm>
            <a:off x="847724" y="1204942"/>
            <a:ext cx="10277475" cy="2862322"/>
          </a:xfrm>
          <a:prstGeom prst="rect">
            <a:avLst/>
          </a:prstGeom>
        </p:spPr>
        <p:txBody>
          <a:bodyPr wrap="square">
            <a:spAutoFit/>
          </a:bodyPr>
          <a:lstStyle/>
          <a:p>
            <a:pPr algn="ctr"/>
            <a:r>
              <a:rPr lang="en-GB" sz="3600" i="1" dirty="0"/>
              <a:t>The coming of the Holy Spirit at Pentecost made a darkened world alive with the fullness of light and love, calling us to reap together the harvest of life </a:t>
            </a:r>
            <a:endParaRPr lang="en-GB" sz="3600" dirty="0"/>
          </a:p>
          <a:p>
            <a:pPr algn="ctr"/>
            <a:r>
              <a:rPr lang="en-GB" sz="3600" i="1" dirty="0"/>
              <a:t> </a:t>
            </a:r>
            <a:endParaRPr lang="en-GB" sz="3600" dirty="0"/>
          </a:p>
          <a:p>
            <a:pPr algn="ctr"/>
            <a:r>
              <a:rPr lang="en-GB" sz="3600" i="1" dirty="0"/>
              <a:t>FCJ Faithfulness of God Prayer Book </a:t>
            </a:r>
            <a:endParaRPr lang="en-GB" sz="3600" dirty="0"/>
          </a:p>
        </p:txBody>
      </p:sp>
      <p:sp>
        <p:nvSpPr>
          <p:cNvPr id="2" name="TextBox 1">
            <a:extLst>
              <a:ext uri="{FF2B5EF4-FFF2-40B4-BE49-F238E27FC236}">
                <a16:creationId xmlns:a16="http://schemas.microsoft.com/office/drawing/2014/main" xmlns="" id="{FAC1B23F-2A1D-4556-A28F-348AE54D2681}"/>
              </a:ext>
            </a:extLst>
          </p:cNvPr>
          <p:cNvSpPr txBox="1"/>
          <p:nvPr/>
        </p:nvSpPr>
        <p:spPr>
          <a:xfrm>
            <a:off x="3681412" y="234404"/>
            <a:ext cx="5172075" cy="769441"/>
          </a:xfrm>
          <a:prstGeom prst="rect">
            <a:avLst/>
          </a:prstGeom>
          <a:noFill/>
        </p:spPr>
        <p:txBody>
          <a:bodyPr wrap="square" rtlCol="0">
            <a:spAutoFit/>
          </a:bodyPr>
          <a:lstStyle/>
          <a:p>
            <a:r>
              <a:rPr lang="en-GB" sz="4400" dirty="0">
                <a:solidFill>
                  <a:srgbClr val="FF0000"/>
                </a:solidFill>
              </a:rPr>
              <a:t>Tuesday 2</a:t>
            </a:r>
            <a:r>
              <a:rPr lang="en-GB" sz="4400" baseline="30000" dirty="0">
                <a:solidFill>
                  <a:srgbClr val="FF0000"/>
                </a:solidFill>
              </a:rPr>
              <a:t>nd</a:t>
            </a:r>
            <a:r>
              <a:rPr lang="en-GB" sz="4400" dirty="0">
                <a:solidFill>
                  <a:srgbClr val="FF0000"/>
                </a:solidFill>
              </a:rPr>
              <a:t> June</a:t>
            </a:r>
          </a:p>
        </p:txBody>
      </p:sp>
      <p:pic>
        <p:nvPicPr>
          <p:cNvPr id="5" name="Picture 4">
            <a:extLst>
              <a:ext uri="{FF2B5EF4-FFF2-40B4-BE49-F238E27FC236}">
                <a16:creationId xmlns:a16="http://schemas.microsoft.com/office/drawing/2014/main" xmlns="" id="{366475ED-6A4B-47BD-AE71-89F3CC5A7E46}"/>
              </a:ext>
            </a:extLst>
          </p:cNvPr>
          <p:cNvPicPr>
            <a:picLocks noChangeAspect="1"/>
          </p:cNvPicPr>
          <p:nvPr/>
        </p:nvPicPr>
        <p:blipFill>
          <a:blip r:embed="rId2"/>
          <a:stretch>
            <a:fillRect/>
          </a:stretch>
        </p:blipFill>
        <p:spPr>
          <a:xfrm>
            <a:off x="363537" y="4624325"/>
            <a:ext cx="2740342" cy="1852675"/>
          </a:xfrm>
          <a:prstGeom prst="rect">
            <a:avLst/>
          </a:prstGeom>
        </p:spPr>
      </p:pic>
      <p:pic>
        <p:nvPicPr>
          <p:cNvPr id="6" name="Picture 5">
            <a:extLst>
              <a:ext uri="{FF2B5EF4-FFF2-40B4-BE49-F238E27FC236}">
                <a16:creationId xmlns:a16="http://schemas.microsoft.com/office/drawing/2014/main" xmlns="" id="{B567649D-F545-45A4-8164-C4F89F361EE1}"/>
              </a:ext>
            </a:extLst>
          </p:cNvPr>
          <p:cNvPicPr>
            <a:picLocks noChangeAspect="1"/>
          </p:cNvPicPr>
          <p:nvPr/>
        </p:nvPicPr>
        <p:blipFill>
          <a:blip r:embed="rId3"/>
          <a:stretch>
            <a:fillRect/>
          </a:stretch>
        </p:blipFill>
        <p:spPr>
          <a:xfrm>
            <a:off x="10444158" y="114300"/>
            <a:ext cx="1572904" cy="1390008"/>
          </a:xfrm>
          <a:prstGeom prst="rect">
            <a:avLst/>
          </a:prstGeom>
        </p:spPr>
      </p:pic>
    </p:spTree>
    <p:extLst>
      <p:ext uri="{BB962C8B-B14F-4D97-AF65-F5344CB8AC3E}">
        <p14:creationId xmlns:p14="http://schemas.microsoft.com/office/powerpoint/2010/main" val="388715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BA688A-AF35-4532-A73A-96F2F972AF2C}"/>
              </a:ext>
            </a:extLst>
          </p:cNvPr>
          <p:cNvSpPr/>
          <p:nvPr/>
        </p:nvSpPr>
        <p:spPr>
          <a:xfrm>
            <a:off x="676275" y="1687294"/>
            <a:ext cx="5181600" cy="3539430"/>
          </a:xfrm>
          <a:prstGeom prst="rect">
            <a:avLst/>
          </a:prstGeom>
        </p:spPr>
        <p:txBody>
          <a:bodyPr wrap="square">
            <a:spAutoFit/>
          </a:bodyPr>
          <a:lstStyle/>
          <a:p>
            <a:r>
              <a:rPr lang="en-GB" sz="3200" i="1" dirty="0">
                <a:solidFill>
                  <a:srgbClr val="000000"/>
                </a:solidFill>
                <a:ea typeface="Times New Roman" panose="02020603050405020304" pitchFamily="18" charset="0"/>
              </a:rPr>
              <a:t>We receive from the Holy Spirit, gifts and fruits.</a:t>
            </a:r>
          </a:p>
          <a:p>
            <a:endParaRPr lang="en-GB" sz="3200" i="1" dirty="0">
              <a:solidFill>
                <a:srgbClr val="000000"/>
              </a:solidFill>
              <a:ea typeface="Times New Roman" panose="02020603050405020304" pitchFamily="18" charset="0"/>
            </a:endParaRPr>
          </a:p>
          <a:p>
            <a:r>
              <a:rPr lang="en-GB" sz="3200" i="1" dirty="0">
                <a:solidFill>
                  <a:srgbClr val="000000"/>
                </a:solidFill>
                <a:ea typeface="Times New Roman" panose="02020603050405020304" pitchFamily="18" charset="0"/>
              </a:rPr>
              <a:t>What fruit do you need more of today? Ask God specifically to fill you afresh with this gift today.</a:t>
            </a:r>
            <a:endParaRPr lang="en-GB" sz="3200" dirty="0"/>
          </a:p>
        </p:txBody>
      </p:sp>
      <p:pic>
        <p:nvPicPr>
          <p:cNvPr id="3" name="Picture 2">
            <a:extLst>
              <a:ext uri="{FF2B5EF4-FFF2-40B4-BE49-F238E27FC236}">
                <a16:creationId xmlns:a16="http://schemas.microsoft.com/office/drawing/2014/main" xmlns="" id="{587B1836-2E92-40D7-841F-B94260908CD5}"/>
              </a:ext>
            </a:extLst>
          </p:cNvPr>
          <p:cNvPicPr>
            <a:picLocks noChangeAspect="1"/>
          </p:cNvPicPr>
          <p:nvPr/>
        </p:nvPicPr>
        <p:blipFill>
          <a:blip r:embed="rId2"/>
          <a:stretch>
            <a:fillRect/>
          </a:stretch>
        </p:blipFill>
        <p:spPr>
          <a:xfrm>
            <a:off x="6254829" y="0"/>
            <a:ext cx="5473541" cy="6858000"/>
          </a:xfrm>
          <a:prstGeom prst="rect">
            <a:avLst/>
          </a:prstGeom>
        </p:spPr>
      </p:pic>
      <p:sp>
        <p:nvSpPr>
          <p:cNvPr id="4" name="TextBox 3">
            <a:extLst>
              <a:ext uri="{FF2B5EF4-FFF2-40B4-BE49-F238E27FC236}">
                <a16:creationId xmlns:a16="http://schemas.microsoft.com/office/drawing/2014/main" xmlns="" id="{B8B36362-2E0D-4B37-831F-DA3CE3E4F51D}"/>
              </a:ext>
            </a:extLst>
          </p:cNvPr>
          <p:cNvSpPr txBox="1"/>
          <p:nvPr/>
        </p:nvSpPr>
        <p:spPr>
          <a:xfrm>
            <a:off x="838200" y="571500"/>
            <a:ext cx="5181600" cy="707886"/>
          </a:xfrm>
          <a:prstGeom prst="rect">
            <a:avLst/>
          </a:prstGeom>
          <a:noFill/>
        </p:spPr>
        <p:txBody>
          <a:bodyPr wrap="square" rtlCol="0">
            <a:spAutoFit/>
          </a:bodyPr>
          <a:lstStyle/>
          <a:p>
            <a:r>
              <a:rPr lang="en-GB" sz="4000" b="1" dirty="0">
                <a:solidFill>
                  <a:schemeClr val="accent4">
                    <a:lumMod val="60000"/>
                    <a:lumOff val="40000"/>
                  </a:schemeClr>
                </a:solidFill>
              </a:rPr>
              <a:t>Wednesday 3</a:t>
            </a:r>
            <a:r>
              <a:rPr lang="en-GB" sz="4000" b="1" baseline="30000" dirty="0">
                <a:solidFill>
                  <a:schemeClr val="accent4">
                    <a:lumMod val="60000"/>
                    <a:lumOff val="40000"/>
                  </a:schemeClr>
                </a:solidFill>
              </a:rPr>
              <a:t>rd</a:t>
            </a:r>
            <a:r>
              <a:rPr lang="en-GB" sz="4000" b="1" dirty="0">
                <a:solidFill>
                  <a:schemeClr val="accent4">
                    <a:lumMod val="60000"/>
                    <a:lumOff val="40000"/>
                  </a:schemeClr>
                </a:solidFill>
              </a:rPr>
              <a:t> June</a:t>
            </a:r>
          </a:p>
        </p:txBody>
      </p:sp>
      <p:pic>
        <p:nvPicPr>
          <p:cNvPr id="5" name="Picture 4">
            <a:extLst>
              <a:ext uri="{FF2B5EF4-FFF2-40B4-BE49-F238E27FC236}">
                <a16:creationId xmlns:a16="http://schemas.microsoft.com/office/drawing/2014/main" xmlns="" id="{B186C469-9BAB-4444-B107-F6DC782C551E}"/>
              </a:ext>
            </a:extLst>
          </p:cNvPr>
          <p:cNvPicPr>
            <a:picLocks noChangeAspect="1"/>
          </p:cNvPicPr>
          <p:nvPr/>
        </p:nvPicPr>
        <p:blipFill>
          <a:blip r:embed="rId3"/>
          <a:stretch>
            <a:fillRect/>
          </a:stretch>
        </p:blipFill>
        <p:spPr>
          <a:xfrm>
            <a:off x="2642548" y="5010471"/>
            <a:ext cx="1572904" cy="1390008"/>
          </a:xfrm>
          <a:prstGeom prst="rect">
            <a:avLst/>
          </a:prstGeom>
        </p:spPr>
      </p:pic>
    </p:spTree>
    <p:extLst>
      <p:ext uri="{BB962C8B-B14F-4D97-AF65-F5344CB8AC3E}">
        <p14:creationId xmlns:p14="http://schemas.microsoft.com/office/powerpoint/2010/main" val="88938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51A6ED-6243-413E-99DC-92EA9136FBD9}"/>
              </a:ext>
            </a:extLst>
          </p:cNvPr>
          <p:cNvPicPr>
            <a:picLocks noChangeAspect="1"/>
          </p:cNvPicPr>
          <p:nvPr/>
        </p:nvPicPr>
        <p:blipFill>
          <a:blip r:embed="rId2"/>
          <a:stretch>
            <a:fillRect/>
          </a:stretch>
        </p:blipFill>
        <p:spPr>
          <a:xfrm>
            <a:off x="10470828" y="146857"/>
            <a:ext cx="1572904" cy="1390008"/>
          </a:xfrm>
          <a:prstGeom prst="rect">
            <a:avLst/>
          </a:prstGeom>
        </p:spPr>
      </p:pic>
      <p:sp>
        <p:nvSpPr>
          <p:cNvPr id="2" name="Title 1">
            <a:extLst>
              <a:ext uri="{FF2B5EF4-FFF2-40B4-BE49-F238E27FC236}">
                <a16:creationId xmlns:a16="http://schemas.microsoft.com/office/drawing/2014/main" xmlns="" id="{5D342908-B1B9-4DC6-8FD0-389E846BA192}"/>
              </a:ext>
            </a:extLst>
          </p:cNvPr>
          <p:cNvSpPr>
            <a:spLocks noGrp="1"/>
          </p:cNvSpPr>
          <p:nvPr>
            <p:ph type="title"/>
          </p:nvPr>
        </p:nvSpPr>
        <p:spPr>
          <a:xfrm>
            <a:off x="3376612" y="151298"/>
            <a:ext cx="5410200" cy="690563"/>
          </a:xfrm>
        </p:spPr>
        <p:txBody>
          <a:bodyPr>
            <a:normAutofit/>
          </a:bodyPr>
          <a:lstStyle/>
          <a:p>
            <a:pPr algn="ctr"/>
            <a:r>
              <a:rPr lang="en-IE" sz="3600" b="1" dirty="0">
                <a:solidFill>
                  <a:schemeClr val="accent2"/>
                </a:solidFill>
              </a:rPr>
              <a:t>Thursday 4</a:t>
            </a:r>
            <a:r>
              <a:rPr lang="en-IE" sz="3600" b="1" baseline="30000" dirty="0">
                <a:solidFill>
                  <a:schemeClr val="accent2"/>
                </a:solidFill>
              </a:rPr>
              <a:t>th</a:t>
            </a:r>
            <a:r>
              <a:rPr lang="en-IE" sz="3600" b="1" dirty="0">
                <a:solidFill>
                  <a:schemeClr val="accent2"/>
                </a:solidFill>
              </a:rPr>
              <a:t> June</a:t>
            </a:r>
          </a:p>
        </p:txBody>
      </p:sp>
      <p:pic>
        <p:nvPicPr>
          <p:cNvPr id="6" name="Picture 5">
            <a:extLst>
              <a:ext uri="{FF2B5EF4-FFF2-40B4-BE49-F238E27FC236}">
                <a16:creationId xmlns:a16="http://schemas.microsoft.com/office/drawing/2014/main" xmlns="" id="{8ED5C731-C45A-4D35-B8A7-908A61739715}"/>
              </a:ext>
            </a:extLst>
          </p:cNvPr>
          <p:cNvPicPr>
            <a:picLocks noChangeAspect="1"/>
          </p:cNvPicPr>
          <p:nvPr/>
        </p:nvPicPr>
        <p:blipFill>
          <a:blip r:embed="rId3"/>
          <a:stretch>
            <a:fillRect/>
          </a:stretch>
        </p:blipFill>
        <p:spPr>
          <a:xfrm>
            <a:off x="466725" y="4878789"/>
            <a:ext cx="2614612" cy="1767672"/>
          </a:xfrm>
          <a:prstGeom prst="rect">
            <a:avLst/>
          </a:prstGeom>
        </p:spPr>
      </p:pic>
      <p:sp>
        <p:nvSpPr>
          <p:cNvPr id="7" name="Rectangle 6">
            <a:extLst>
              <a:ext uri="{FF2B5EF4-FFF2-40B4-BE49-F238E27FC236}">
                <a16:creationId xmlns:a16="http://schemas.microsoft.com/office/drawing/2014/main" xmlns="" id="{EE42598F-64F7-4A30-A44C-81ED9B49F10C}"/>
              </a:ext>
            </a:extLst>
          </p:cNvPr>
          <p:cNvSpPr/>
          <p:nvPr/>
        </p:nvSpPr>
        <p:spPr>
          <a:xfrm>
            <a:off x="5629275" y="4888319"/>
            <a:ext cx="6096000" cy="1569660"/>
          </a:xfrm>
          <a:prstGeom prst="rect">
            <a:avLst/>
          </a:prstGeom>
        </p:spPr>
        <p:txBody>
          <a:bodyPr>
            <a:spAutoFit/>
          </a:bodyPr>
          <a:lstStyle/>
          <a:p>
            <a:r>
              <a:rPr lang="en-US" sz="3200" b="1" dirty="0">
                <a:solidFill>
                  <a:srgbClr val="333333"/>
                </a:solidFill>
              </a:rPr>
              <a:t>Come, Holy Spirit, fill the hearts of your faithful and enkindle in them the fire of your love.</a:t>
            </a:r>
            <a:endParaRPr lang="en-GB" sz="3200" b="1" dirty="0"/>
          </a:p>
        </p:txBody>
      </p:sp>
      <p:sp>
        <p:nvSpPr>
          <p:cNvPr id="8" name="TextBox 7">
            <a:extLst>
              <a:ext uri="{FF2B5EF4-FFF2-40B4-BE49-F238E27FC236}">
                <a16:creationId xmlns:a16="http://schemas.microsoft.com/office/drawing/2014/main" xmlns="" id="{176032C5-6395-4839-8C6D-FDFF92A7CDF0}"/>
              </a:ext>
            </a:extLst>
          </p:cNvPr>
          <p:cNvSpPr txBox="1"/>
          <p:nvPr/>
        </p:nvSpPr>
        <p:spPr>
          <a:xfrm>
            <a:off x="1095375" y="1095375"/>
            <a:ext cx="9972675" cy="3539430"/>
          </a:xfrm>
          <a:prstGeom prst="rect">
            <a:avLst/>
          </a:prstGeom>
          <a:noFill/>
          <a:ln w="38100">
            <a:solidFill>
              <a:srgbClr val="FF0000"/>
            </a:solidFill>
          </a:ln>
        </p:spPr>
        <p:txBody>
          <a:bodyPr wrap="square" rtlCol="0">
            <a:spAutoFit/>
          </a:bodyPr>
          <a:lstStyle/>
          <a:p>
            <a:pPr algn="ctr"/>
            <a:r>
              <a:rPr lang="en-GB" sz="3200" i="1" dirty="0"/>
              <a:t>God of power, </a:t>
            </a:r>
            <a:r>
              <a:rPr lang="en-GB" sz="3200" dirty="0"/>
              <a:t/>
            </a:r>
            <a:br>
              <a:rPr lang="en-GB" sz="3200" dirty="0"/>
            </a:br>
            <a:r>
              <a:rPr lang="en-GB" sz="3200" i="1" dirty="0"/>
              <a:t>may the boldness of your Spirit transform us,</a:t>
            </a:r>
            <a:r>
              <a:rPr lang="en-GB" sz="3200" dirty="0"/>
              <a:t/>
            </a:r>
            <a:br>
              <a:rPr lang="en-GB" sz="3200" dirty="0"/>
            </a:br>
            <a:r>
              <a:rPr lang="en-GB" sz="3200" i="1" dirty="0"/>
              <a:t>may the gentleness of your Spirit lead us,</a:t>
            </a:r>
            <a:r>
              <a:rPr lang="en-GB" sz="3200" dirty="0"/>
              <a:t/>
            </a:r>
            <a:br>
              <a:rPr lang="en-GB" sz="3200" dirty="0"/>
            </a:br>
            <a:r>
              <a:rPr lang="en-GB" sz="3200" i="1" dirty="0"/>
              <a:t>may the gifts of your Spirit</a:t>
            </a:r>
            <a:r>
              <a:rPr lang="en-GB" sz="3200" dirty="0"/>
              <a:t/>
            </a:r>
            <a:br>
              <a:rPr lang="en-GB" sz="3200" dirty="0"/>
            </a:br>
            <a:r>
              <a:rPr lang="en-GB" sz="3200" i="1" dirty="0"/>
              <a:t>be our goal and our strength,</a:t>
            </a:r>
            <a:r>
              <a:rPr lang="en-GB" sz="3200" dirty="0"/>
              <a:t/>
            </a:r>
            <a:br>
              <a:rPr lang="en-GB" sz="3200" dirty="0"/>
            </a:br>
            <a:r>
              <a:rPr lang="en-GB" sz="3200" i="1" dirty="0"/>
              <a:t>now and always. </a:t>
            </a:r>
            <a:endParaRPr lang="en-GB" sz="3200" dirty="0"/>
          </a:p>
          <a:p>
            <a:pPr algn="ctr"/>
            <a:r>
              <a:rPr lang="en-GB" sz="3200" i="1" dirty="0"/>
              <a:t>Amen</a:t>
            </a:r>
            <a:endParaRPr lang="en-GB" sz="3200" dirty="0"/>
          </a:p>
        </p:txBody>
      </p:sp>
    </p:spTree>
    <p:extLst>
      <p:ext uri="{BB962C8B-B14F-4D97-AF65-F5344CB8AC3E}">
        <p14:creationId xmlns:p14="http://schemas.microsoft.com/office/powerpoint/2010/main" val="243981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t Boniface quotes">
            <a:extLst>
              <a:ext uri="{FF2B5EF4-FFF2-40B4-BE49-F238E27FC236}">
                <a16:creationId xmlns:a16="http://schemas.microsoft.com/office/drawing/2014/main" xmlns="" id="{CCD50616-39EE-49FA-ACBD-68A1F04B226A}"/>
              </a:ext>
            </a:extLst>
          </p:cNvPr>
          <p:cNvPicPr/>
          <p:nvPr/>
        </p:nvPicPr>
        <p:blipFill rotWithShape="1">
          <a:blip r:embed="rId2">
            <a:extLst>
              <a:ext uri="{28A0092B-C50C-407E-A947-70E740481C1C}">
                <a14:useLocalDpi xmlns:a14="http://schemas.microsoft.com/office/drawing/2010/main" val="0"/>
              </a:ext>
            </a:extLst>
          </a:blip>
          <a:srcRect t="21233" b="15069"/>
          <a:stretch/>
        </p:blipFill>
        <p:spPr bwMode="auto">
          <a:xfrm>
            <a:off x="427346" y="1609083"/>
            <a:ext cx="7019925" cy="4725042"/>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xmlns="" id="{DF0A6EA1-1DFD-403A-900B-C89AEF7C6912}"/>
              </a:ext>
            </a:extLst>
          </p:cNvPr>
          <p:cNvSpPr txBox="1"/>
          <p:nvPr/>
        </p:nvSpPr>
        <p:spPr>
          <a:xfrm>
            <a:off x="2000250" y="371475"/>
            <a:ext cx="7820025" cy="707886"/>
          </a:xfrm>
          <a:prstGeom prst="rect">
            <a:avLst/>
          </a:prstGeom>
          <a:noFill/>
        </p:spPr>
        <p:txBody>
          <a:bodyPr wrap="square" rtlCol="0">
            <a:spAutoFit/>
          </a:bodyPr>
          <a:lstStyle/>
          <a:p>
            <a:pPr algn="ctr"/>
            <a:r>
              <a:rPr lang="en-GB" sz="4000" b="1" dirty="0">
                <a:solidFill>
                  <a:srgbClr val="C00000"/>
                </a:solidFill>
              </a:rPr>
              <a:t>Friday 5</a:t>
            </a:r>
            <a:r>
              <a:rPr lang="en-GB" sz="4000" b="1" baseline="30000" dirty="0">
                <a:solidFill>
                  <a:srgbClr val="C00000"/>
                </a:solidFill>
              </a:rPr>
              <a:t>th</a:t>
            </a:r>
            <a:r>
              <a:rPr lang="en-GB" sz="4000" b="1" dirty="0">
                <a:solidFill>
                  <a:srgbClr val="C00000"/>
                </a:solidFill>
              </a:rPr>
              <a:t> June </a:t>
            </a:r>
          </a:p>
        </p:txBody>
      </p:sp>
      <p:pic>
        <p:nvPicPr>
          <p:cNvPr id="5" name="Picture 4">
            <a:extLst>
              <a:ext uri="{FF2B5EF4-FFF2-40B4-BE49-F238E27FC236}">
                <a16:creationId xmlns:a16="http://schemas.microsoft.com/office/drawing/2014/main" xmlns="" id="{490E0AFB-5246-4F1D-8359-773CCB2CC28A}"/>
              </a:ext>
            </a:extLst>
          </p:cNvPr>
          <p:cNvPicPr>
            <a:picLocks noChangeAspect="1"/>
          </p:cNvPicPr>
          <p:nvPr/>
        </p:nvPicPr>
        <p:blipFill>
          <a:blip r:embed="rId3"/>
          <a:stretch>
            <a:fillRect/>
          </a:stretch>
        </p:blipFill>
        <p:spPr>
          <a:xfrm>
            <a:off x="10191750" y="219075"/>
            <a:ext cx="1572904" cy="1390008"/>
          </a:xfrm>
          <a:prstGeom prst="rect">
            <a:avLst/>
          </a:prstGeom>
        </p:spPr>
      </p:pic>
      <p:sp>
        <p:nvSpPr>
          <p:cNvPr id="7" name="TextBox 6">
            <a:extLst>
              <a:ext uri="{FF2B5EF4-FFF2-40B4-BE49-F238E27FC236}">
                <a16:creationId xmlns:a16="http://schemas.microsoft.com/office/drawing/2014/main" xmlns="" id="{E959754F-4EC8-43C9-8154-825D2159B8BE}"/>
              </a:ext>
            </a:extLst>
          </p:cNvPr>
          <p:cNvSpPr txBox="1"/>
          <p:nvPr/>
        </p:nvSpPr>
        <p:spPr>
          <a:xfrm>
            <a:off x="8058150" y="2201889"/>
            <a:ext cx="3600450" cy="3539430"/>
          </a:xfrm>
          <a:prstGeom prst="rect">
            <a:avLst/>
          </a:prstGeom>
          <a:noFill/>
        </p:spPr>
        <p:txBody>
          <a:bodyPr wrap="square" rtlCol="0">
            <a:spAutoFit/>
          </a:bodyPr>
          <a:lstStyle/>
          <a:p>
            <a:r>
              <a:rPr lang="en-GB" sz="2800" dirty="0"/>
              <a:t>St Boniface was an English monk (672-754 AD) and is known as the Apostle of Germany because </a:t>
            </a:r>
            <a:r>
              <a:rPr lang="en-GB" sz="2800" b="1" i="1" dirty="0"/>
              <a:t>he</a:t>
            </a:r>
            <a:r>
              <a:rPr lang="en-GB" sz="2800" dirty="0"/>
              <a:t> organised the Church there in the 8th century </a:t>
            </a:r>
          </a:p>
        </p:txBody>
      </p:sp>
    </p:spTree>
    <p:extLst>
      <p:ext uri="{BB962C8B-B14F-4D97-AF65-F5344CB8AC3E}">
        <p14:creationId xmlns:p14="http://schemas.microsoft.com/office/powerpoint/2010/main" val="18668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Friday 5</a:t>
            </a:r>
            <a:r>
              <a:rPr lang="en-GB" b="1" baseline="30000" dirty="0">
                <a:solidFill>
                  <a:srgbClr val="C00000"/>
                </a:solidFill>
              </a:rPr>
              <a:t>th</a:t>
            </a:r>
            <a:r>
              <a:rPr lang="en-GB" b="1" dirty="0">
                <a:solidFill>
                  <a:srgbClr val="C00000"/>
                </a:solidFill>
              </a:rPr>
              <a:t> </a:t>
            </a:r>
            <a:r>
              <a:rPr lang="en-GB" b="1" dirty="0" smtClean="0">
                <a:solidFill>
                  <a:srgbClr val="C00000"/>
                </a:solidFill>
              </a:rPr>
              <a:t>June: </a:t>
            </a:r>
            <a:r>
              <a:rPr lang="en-GB" b="1" dirty="0" err="1" smtClean="0">
                <a:solidFill>
                  <a:srgbClr val="C00000"/>
                </a:solidFill>
              </a:rPr>
              <a:t>Examen</a:t>
            </a:r>
            <a:r>
              <a:rPr lang="en-GB" b="1" dirty="0">
                <a:solidFill>
                  <a:srgbClr val="C00000"/>
                </a:solidFill>
              </a:rPr>
              <a:t/>
            </a:r>
            <a:br>
              <a:rPr lang="en-GB" b="1" dirty="0">
                <a:solidFill>
                  <a:srgbClr val="C00000"/>
                </a:solidFill>
              </a:rPr>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Be silent and place yourself in God’s loving presence. Think about the good things that have</a:t>
            </a:r>
          </a:p>
          <a:p>
            <a:pPr marL="0" indent="0">
              <a:buNone/>
            </a:pPr>
            <a:r>
              <a:rPr lang="en-GB" dirty="0"/>
              <a:t>happened this week and give thanks.​</a:t>
            </a:r>
          </a:p>
          <a:p>
            <a:pPr marL="0" indent="0">
              <a:buNone/>
            </a:pPr>
            <a:endParaRPr lang="en-GB" dirty="0"/>
          </a:p>
          <a:p>
            <a:pPr marL="0" indent="0">
              <a:buNone/>
            </a:pPr>
            <a:r>
              <a:rPr lang="en-GB" dirty="0"/>
              <a:t>Who have you left a good memory with this week?</a:t>
            </a:r>
          </a:p>
          <a:p>
            <a:pPr marL="0" indent="0">
              <a:buNone/>
            </a:pPr>
            <a:endParaRPr lang="en-GB" dirty="0"/>
          </a:p>
          <a:p>
            <a:pPr marL="0" indent="0">
              <a:buNone/>
            </a:pPr>
            <a:r>
              <a:rPr lang="en-GB" dirty="0"/>
              <a:t>Look back over your week. Where have you felt joy and what has been difficult and challenged</a:t>
            </a:r>
          </a:p>
          <a:p>
            <a:pPr marL="0" indent="0">
              <a:buNone/>
            </a:pPr>
            <a:r>
              <a:rPr lang="en-GB" dirty="0"/>
              <a:t>you?  </a:t>
            </a:r>
            <a:r>
              <a:rPr lang="en-GB" dirty="0" smtClean="0"/>
              <a:t>In </a:t>
            </a:r>
            <a:r>
              <a:rPr lang="en-GB" dirty="0"/>
              <a:t>the quiet of your heart, </a:t>
            </a:r>
            <a:r>
              <a:rPr lang="en-GB" dirty="0" smtClean="0"/>
              <a:t>tell God </a:t>
            </a:r>
            <a:r>
              <a:rPr lang="en-GB" dirty="0"/>
              <a:t>about your experiences.​ Give thanks for who you are.</a:t>
            </a:r>
          </a:p>
          <a:p>
            <a:pPr marL="0" indent="0">
              <a:buNone/>
            </a:pPr>
            <a:endParaRPr lang="en-GB" dirty="0"/>
          </a:p>
          <a:p>
            <a:pPr marL="0" indent="0">
              <a:buNone/>
            </a:pPr>
            <a:r>
              <a:rPr lang="en-GB" dirty="0"/>
              <a:t>As you look ahead, with what spirit will you enter next week?</a:t>
            </a:r>
          </a:p>
          <a:p>
            <a:pPr marL="0" indent="0">
              <a:buNone/>
            </a:pPr>
            <a:endParaRPr lang="en-GB" dirty="0"/>
          </a:p>
          <a:p>
            <a:pPr marL="0" indent="0">
              <a:buNone/>
            </a:pPr>
            <a:r>
              <a:rPr lang="en-GB" dirty="0"/>
              <a:t>Ask God to help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326" y="292530"/>
            <a:ext cx="157321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15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A0F39-84F9-480B-B6B1-C885B3815AE7}"/>
              </a:ext>
            </a:extLst>
          </p:cNvPr>
          <p:cNvSpPr/>
          <p:nvPr/>
        </p:nvSpPr>
        <p:spPr>
          <a:xfrm>
            <a:off x="419099" y="1443841"/>
            <a:ext cx="10925175" cy="4154984"/>
          </a:xfrm>
          <a:prstGeom prst="rect">
            <a:avLst/>
          </a:prstGeom>
        </p:spPr>
        <p:txBody>
          <a:bodyPr wrap="square">
            <a:spAutoFit/>
          </a:bodyPr>
          <a:lstStyle/>
          <a:p>
            <a:pPr algn="just">
              <a:spcAft>
                <a:spcPts val="0"/>
              </a:spcAft>
            </a:pPr>
            <a:r>
              <a:rPr lang="en-GB" sz="2400" b="1" u="sng" dirty="0">
                <a:solidFill>
                  <a:srgbClr val="000000"/>
                </a:solidFill>
                <a:latin typeface="Segoe Script" panose="030B0504020000000003" pitchFamily="66" charset="0"/>
                <a:ea typeface="Times New Roman" panose="02020603050405020304" pitchFamily="18" charset="0"/>
              </a:rPr>
              <a:t>Thought for the Weekend</a:t>
            </a:r>
            <a:r>
              <a:rPr lang="en-GB" sz="2400" b="1" u="sng" dirty="0">
                <a:solidFill>
                  <a:srgbClr val="000000"/>
                </a:solidFill>
                <a:latin typeface="Comic Sans MS" panose="030F0702030302020204" pitchFamily="66" charset="0"/>
                <a:ea typeface="Times New Roman" panose="02020603050405020304" pitchFamily="18" charset="0"/>
              </a:rPr>
              <a:t>:</a:t>
            </a:r>
            <a:endParaRPr lang="en-GB" sz="2800" dirty="0">
              <a:latin typeface="Times New Roman" panose="02020603050405020304" pitchFamily="18" charset="0"/>
              <a:ea typeface="Times New Roman" panose="02020603050405020304" pitchFamily="18" charset="0"/>
            </a:endParaRPr>
          </a:p>
          <a:p>
            <a:pPr algn="ctr">
              <a:spcAft>
                <a:spcPts val="0"/>
              </a:spcAft>
            </a:pPr>
            <a:r>
              <a:rPr lang="en-GB" sz="2400" i="1" dirty="0">
                <a:solidFill>
                  <a:srgbClr val="000000"/>
                </a:solidFill>
                <a:latin typeface="Arial" panose="020B0604020202020204" pitchFamily="34" charset="0"/>
                <a:ea typeface="Times New Roman" panose="02020603050405020304" pitchFamily="18" charset="0"/>
              </a:rPr>
              <a:t>On Trinity Sunday in 1817 Marie Madeline made her vow of chastity.  She said ‘Quite suddenly and unexpectedly it was made known to me that God wished me to make the vow of chastity there and then, in his presence. What was asked of me appeared so clear and positive, that in spite of the strong natural aversion I had felt up till then, I no longer had the slightest objection... I readily and joyfully made the vow.’</a:t>
            </a:r>
            <a:endParaRPr lang="en-GB" sz="2800" dirty="0">
              <a:latin typeface="Times New Roman" panose="02020603050405020304" pitchFamily="18" charset="0"/>
              <a:ea typeface="Times New Roman" panose="02020603050405020304" pitchFamily="18" charset="0"/>
            </a:endParaRPr>
          </a:p>
          <a:p>
            <a:pPr algn="ctr">
              <a:spcAft>
                <a:spcPts val="0"/>
              </a:spcAft>
            </a:pPr>
            <a:r>
              <a:rPr lang="en-GB" sz="2400" i="1" dirty="0">
                <a:solidFill>
                  <a:srgbClr val="000000"/>
                </a:solidFill>
                <a:latin typeface="Arial" panose="020B0604020202020204" pitchFamily="34" charset="0"/>
                <a:ea typeface="Times New Roman" panose="02020603050405020304" pitchFamily="18" charset="0"/>
              </a:rPr>
              <a:t> </a:t>
            </a:r>
            <a:endParaRPr lang="en-GB" sz="2800" dirty="0">
              <a:latin typeface="Times New Roman" panose="02020603050405020304" pitchFamily="18" charset="0"/>
              <a:ea typeface="Times New Roman" panose="02020603050405020304" pitchFamily="18" charset="0"/>
            </a:endParaRPr>
          </a:p>
          <a:p>
            <a:pPr algn="ctr"/>
            <a:r>
              <a:rPr lang="en-GB" sz="2400" i="1" dirty="0">
                <a:solidFill>
                  <a:schemeClr val="accent2">
                    <a:lumMod val="50000"/>
                  </a:schemeClr>
                </a:solidFill>
                <a:latin typeface="Arial" panose="020B0604020202020204" pitchFamily="34" charset="0"/>
                <a:ea typeface="Times New Roman" panose="02020603050405020304" pitchFamily="18" charset="0"/>
              </a:rPr>
              <a:t>What beautiful words… how will you be inspired by God today? What promise is God asking you to make him today, it could be small or big, but no matter what, say your yes readily and joyfully!</a:t>
            </a:r>
            <a:endParaRPr lang="en-GB" sz="2400" dirty="0">
              <a:solidFill>
                <a:schemeClr val="accent2">
                  <a:lumMod val="50000"/>
                </a:schemeClr>
              </a:solidFill>
            </a:endParaRPr>
          </a:p>
        </p:txBody>
      </p:sp>
      <p:pic>
        <p:nvPicPr>
          <p:cNvPr id="3" name="Picture 2">
            <a:extLst>
              <a:ext uri="{FF2B5EF4-FFF2-40B4-BE49-F238E27FC236}">
                <a16:creationId xmlns:a16="http://schemas.microsoft.com/office/drawing/2014/main" xmlns="" id="{ED3F2AB0-480B-41FF-A640-CCE0A97E8225}"/>
              </a:ext>
            </a:extLst>
          </p:cNvPr>
          <p:cNvPicPr>
            <a:picLocks noChangeAspect="1"/>
          </p:cNvPicPr>
          <p:nvPr/>
        </p:nvPicPr>
        <p:blipFill>
          <a:blip r:embed="rId2"/>
          <a:stretch>
            <a:fillRect/>
          </a:stretch>
        </p:blipFill>
        <p:spPr>
          <a:xfrm>
            <a:off x="10191750" y="219075"/>
            <a:ext cx="1572904" cy="1390008"/>
          </a:xfrm>
          <a:prstGeom prst="rect">
            <a:avLst/>
          </a:prstGeom>
        </p:spPr>
      </p:pic>
    </p:spTree>
    <p:extLst>
      <p:ext uri="{BB962C8B-B14F-4D97-AF65-F5344CB8AC3E}">
        <p14:creationId xmlns:p14="http://schemas.microsoft.com/office/powerpoint/2010/main" val="189786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482</Words>
  <Application>Microsoft Office PowerPoint</Application>
  <PresentationFormat>Custom</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Monday 1st June</vt:lpstr>
      <vt:lpstr>Prayer…</vt:lpstr>
      <vt:lpstr>PowerPoint Presentation</vt:lpstr>
      <vt:lpstr>PowerPoint Presentation</vt:lpstr>
      <vt:lpstr>Thursday 4th June</vt:lpstr>
      <vt:lpstr>PowerPoint Presentation</vt:lpstr>
      <vt:lpstr>Friday 5th June: Examen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Lucas</dc:creator>
  <cp:lastModifiedBy>Els</cp:lastModifiedBy>
  <cp:revision>35</cp:revision>
  <dcterms:created xsi:type="dcterms:W3CDTF">2020-04-14T08:35:41Z</dcterms:created>
  <dcterms:modified xsi:type="dcterms:W3CDTF">2020-05-31T18:23:13Z</dcterms:modified>
</cp:coreProperties>
</file>