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75" r:id="rId3"/>
    <p:sldId id="269" r:id="rId4"/>
    <p:sldId id="260" r:id="rId5"/>
    <p:sldId id="272" r:id="rId6"/>
    <p:sldId id="268" r:id="rId7"/>
    <p:sldId id="261" r:id="rId8"/>
    <p:sldId id="277" r:id="rId9"/>
    <p:sldId id="278" r:id="rId10"/>
    <p:sldId id="273"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69" d="100"/>
          <a:sy n="69" d="100"/>
        </p:scale>
        <p:origin x="6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D63305-A26C-4479-9A65-9743F268FB32}"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DCB0D-FBB9-4816-ACB6-2360772DAEC9}" type="slidenum">
              <a:rPr lang="en-US" smtClean="0"/>
              <a:t>‹#›</a:t>
            </a:fld>
            <a:endParaRPr lang="en-US"/>
          </a:p>
        </p:txBody>
      </p:sp>
    </p:spTree>
    <p:extLst>
      <p:ext uri="{BB962C8B-B14F-4D97-AF65-F5344CB8AC3E}">
        <p14:creationId xmlns:p14="http://schemas.microsoft.com/office/powerpoint/2010/main" val="390216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9F88AE-E458-4216-ACC1-FC39A0BB5C18}" type="slidenum">
              <a:rPr lang="en-GB" smtClean="0"/>
              <a:t>5</a:t>
            </a:fld>
            <a:endParaRPr lang="en-GB"/>
          </a:p>
        </p:txBody>
      </p:sp>
    </p:spTree>
    <p:extLst>
      <p:ext uri="{BB962C8B-B14F-4D97-AF65-F5344CB8AC3E}">
        <p14:creationId xmlns:p14="http://schemas.microsoft.com/office/powerpoint/2010/main" val="251727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288313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25398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532563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5761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42593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562841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64432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47774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402512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422372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23867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D48776-B067-4E2E-BACB-69499B456340}"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15368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D48776-B067-4E2E-BACB-69499B456340}" type="datetimeFigureOut">
              <a:rPr lang="en-US" smtClean="0"/>
              <a:t>6/24/2022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543457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366238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71719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8D48776-B067-4E2E-BACB-69499B456340}" type="datetimeFigureOut">
              <a:rPr lang="en-US" smtClean="0"/>
              <a:t>6/24/2022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118866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8D48776-B067-4E2E-BACB-69499B456340}" type="datetimeFigureOut">
              <a:rPr lang="en-US" smtClean="0"/>
              <a:t>6/24/2022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0D0A94-C6CE-40FF-B31B-5F6F3EFA65E8}" type="slidenum">
              <a:rPr lang="en-US" smtClean="0"/>
              <a:t>‹#›</a:t>
            </a:fld>
            <a:endParaRPr lang="en-US"/>
          </a:p>
        </p:txBody>
      </p:sp>
    </p:spTree>
    <p:extLst>
      <p:ext uri="{BB962C8B-B14F-4D97-AF65-F5344CB8AC3E}">
        <p14:creationId xmlns:p14="http://schemas.microsoft.com/office/powerpoint/2010/main" val="201145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8D48776-B067-4E2E-BACB-69499B456340}" type="datetimeFigureOut">
              <a:rPr lang="en-US" smtClean="0"/>
              <a:t>6/24/2022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D0D0A94-C6CE-40FF-B31B-5F6F3EFA65E8}" type="slidenum">
              <a:rPr lang="en-US" smtClean="0"/>
              <a:t>‹#›</a:t>
            </a:fld>
            <a:endParaRPr lang="en-US"/>
          </a:p>
        </p:txBody>
      </p:sp>
    </p:spTree>
    <p:extLst>
      <p:ext uri="{BB962C8B-B14F-4D97-AF65-F5344CB8AC3E}">
        <p14:creationId xmlns:p14="http://schemas.microsoft.com/office/powerpoint/2010/main" val="360089669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m4-dnOrdJr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13975" y="1094509"/>
            <a:ext cx="5133702" cy="1160180"/>
          </a:xfrm>
        </p:spPr>
        <p:txBody>
          <a:bodyPr/>
          <a:lstStyle/>
          <a:p>
            <a:r>
              <a:rPr lang="en-GB" dirty="0" smtClean="0">
                <a:effectLst>
                  <a:outerShdw blurRad="38100" dist="38100" dir="2700000" algn="tl">
                    <a:srgbClr val="000000">
                      <a:alpha val="43137"/>
                    </a:srgbClr>
                  </a:outerShdw>
                </a:effectLst>
                <a:latin typeface="Century Gothic" panose="020B0502020202020204" pitchFamily="34" charset="0"/>
              </a:rPr>
              <a:t>GRATITUDE</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6826590" y="2409448"/>
            <a:ext cx="5021087" cy="1380736"/>
          </a:xfrm>
        </p:spPr>
        <p:txBody>
          <a:bodyPr>
            <a:normAutofit/>
          </a:bodyPr>
          <a:lstStyle/>
          <a:p>
            <a:r>
              <a:rPr lang="en-GB" sz="2400" dirty="0">
                <a:latin typeface="Century Gothic" panose="020B0502020202020204" pitchFamily="34" charset="0"/>
              </a:rPr>
              <a:t>This week we give thanks for all the good we have </a:t>
            </a:r>
            <a:r>
              <a:rPr lang="en-GB" sz="2400" dirty="0" smtClean="0">
                <a:latin typeface="Century Gothic" panose="020B0502020202020204" pitchFamily="34" charset="0"/>
              </a:rPr>
              <a:t>received</a:t>
            </a:r>
            <a:endParaRPr lang="en-GB" dirty="0" smtClean="0">
              <a:latin typeface="Century Gothic" panose="020B0502020202020204" pitchFamily="34" charset="0"/>
            </a:endParaRPr>
          </a:p>
        </p:txBody>
      </p:sp>
      <p:sp>
        <p:nvSpPr>
          <p:cNvPr id="7" name="Rectangle 6"/>
          <p:cNvSpPr/>
          <p:nvPr/>
        </p:nvSpPr>
        <p:spPr>
          <a:xfrm>
            <a:off x="6179128" y="6199632"/>
            <a:ext cx="6404517" cy="461665"/>
          </a:xfrm>
          <a:prstGeom prst="rect">
            <a:avLst/>
          </a:prstGeom>
        </p:spPr>
        <p:txBody>
          <a:bodyPr wrap="square">
            <a:spAutoFit/>
          </a:bodyPr>
          <a:lstStyle/>
          <a:p>
            <a:pPr algn="ctr"/>
            <a:r>
              <a:rPr lang="en-GB" sz="2400" dirty="0" smtClean="0"/>
              <a:t>Week commencing </a:t>
            </a:r>
            <a:r>
              <a:rPr lang="en-GB" sz="2400" dirty="0"/>
              <a:t>4</a:t>
            </a:r>
            <a:r>
              <a:rPr lang="en-GB" sz="2400" baseline="30000" dirty="0" smtClean="0"/>
              <a:t>th</a:t>
            </a:r>
            <a:r>
              <a:rPr lang="en-GB" sz="2400" dirty="0" smtClean="0"/>
              <a:t> July 2022</a:t>
            </a:r>
            <a:endParaRPr lang="en-GB" sz="2400" dirty="0"/>
          </a:p>
        </p:txBody>
      </p:sp>
      <p:pic>
        <p:nvPicPr>
          <p:cNvPr id="8" name="Picture 7"/>
          <p:cNvPicPr>
            <a:picLocks noChangeAspect="1"/>
          </p:cNvPicPr>
          <p:nvPr/>
        </p:nvPicPr>
        <p:blipFill>
          <a:blip r:embed="rId2"/>
          <a:stretch>
            <a:fillRect/>
          </a:stretch>
        </p:blipFill>
        <p:spPr>
          <a:xfrm>
            <a:off x="0" y="0"/>
            <a:ext cx="6498899" cy="6858594"/>
          </a:xfrm>
          <a:prstGeom prst="rect">
            <a:avLst/>
          </a:prstGeom>
        </p:spPr>
      </p:pic>
      <p:sp>
        <p:nvSpPr>
          <p:cNvPr id="9" name="TextBox 8"/>
          <p:cNvSpPr txBox="1"/>
          <p:nvPr/>
        </p:nvSpPr>
        <p:spPr>
          <a:xfrm>
            <a:off x="7093527" y="4253345"/>
            <a:ext cx="4754150" cy="1754326"/>
          </a:xfrm>
          <a:prstGeom prst="rect">
            <a:avLst/>
          </a:prstGeom>
          <a:noFill/>
        </p:spPr>
        <p:txBody>
          <a:bodyPr wrap="square" rtlCol="0">
            <a:spAutoFit/>
          </a:bodyPr>
          <a:lstStyle/>
          <a:p>
            <a:r>
              <a:rPr lang="en-GB" sz="2400" i="1" dirty="0"/>
              <a:t>If the only prayer you ever say in your entire life is Thank You that will be enough</a:t>
            </a:r>
            <a:r>
              <a:rPr lang="en-GB" sz="2400" i="1" dirty="0" smtClean="0"/>
              <a:t>.</a:t>
            </a:r>
          </a:p>
          <a:p>
            <a:endParaRPr lang="en-GB" dirty="0"/>
          </a:p>
          <a:p>
            <a:r>
              <a:rPr lang="en-GB" i="1" dirty="0"/>
              <a:t>Meister </a:t>
            </a:r>
            <a:r>
              <a:rPr lang="en-GB" i="1" dirty="0" smtClean="0"/>
              <a:t>Eckhart (13</a:t>
            </a:r>
            <a:r>
              <a:rPr lang="en-GB" i="1" baseline="30000" dirty="0" smtClean="0"/>
              <a:t>th</a:t>
            </a:r>
            <a:r>
              <a:rPr lang="en-GB" i="1" dirty="0" smtClean="0"/>
              <a:t> Century)</a:t>
            </a:r>
            <a:endParaRPr lang="en-GB" dirty="0"/>
          </a:p>
        </p:txBody>
      </p:sp>
    </p:spTree>
    <p:extLst>
      <p:ext uri="{BB962C8B-B14F-4D97-AF65-F5344CB8AC3E}">
        <p14:creationId xmlns:p14="http://schemas.microsoft.com/office/powerpoint/2010/main" val="40801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6C68-9793-4B92-A4F3-8D67370AEBFA}"/>
              </a:ext>
            </a:extLst>
          </p:cNvPr>
          <p:cNvSpPr txBox="1">
            <a:spLocks/>
          </p:cNvSpPr>
          <p:nvPr/>
        </p:nvSpPr>
        <p:spPr>
          <a:xfrm>
            <a:off x="9199418" y="147314"/>
            <a:ext cx="2867891" cy="562074"/>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smtClean="0"/>
              <a:t>Friday 8</a:t>
            </a:r>
            <a:r>
              <a:rPr lang="en-GB" sz="3200" baseline="30000" dirty="0" smtClean="0"/>
              <a:t>th</a:t>
            </a:r>
            <a:r>
              <a:rPr lang="en-GB" sz="3200" dirty="0" smtClean="0"/>
              <a:t> July</a:t>
            </a:r>
            <a:endParaRPr lang="en-GB" sz="3200" dirty="0"/>
          </a:p>
        </p:txBody>
      </p:sp>
      <p:sp>
        <p:nvSpPr>
          <p:cNvPr id="4" name="Content Placeholder 2"/>
          <p:cNvSpPr txBox="1">
            <a:spLocks/>
          </p:cNvSpPr>
          <p:nvPr/>
        </p:nvSpPr>
        <p:spPr>
          <a:xfrm>
            <a:off x="289991" y="709388"/>
            <a:ext cx="9075681" cy="4555339"/>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GB" dirty="0" smtClean="0"/>
              <a:t>Dear God,</a:t>
            </a:r>
          </a:p>
          <a:p>
            <a:pPr marL="0" indent="0">
              <a:buFont typeface="Wingdings 3" charset="2"/>
              <a:buNone/>
            </a:pPr>
            <a:r>
              <a:rPr lang="en-GB" dirty="0" smtClean="0"/>
              <a:t>We thank you for all that we have enjoyed at Upton this year.  The lessons, our teachers, the clubs and the excursions, the food in the dining room, the beautiful environment, the support we received during lockdown and the joy of friendship.  </a:t>
            </a:r>
          </a:p>
          <a:p>
            <a:pPr marL="0" indent="0">
              <a:buFont typeface="Wingdings 3" charset="2"/>
              <a:buNone/>
            </a:pPr>
            <a:r>
              <a:rPr lang="en-GB" dirty="0" smtClean="0"/>
              <a:t>We thank you that we have been given the chance to make a difference in the world by fundraising and donating to many good and worthwhile causes. May we never stop trying to find ways to make the world a better place.</a:t>
            </a:r>
          </a:p>
          <a:p>
            <a:pPr marL="0" indent="0">
              <a:buFont typeface="Wingdings 3" charset="2"/>
              <a:buNone/>
            </a:pPr>
            <a:r>
              <a:rPr lang="en-GB" dirty="0" smtClean="0"/>
              <a:t>Help us never to take for granted the many gifts we have been given and the richness of the lives that we live. </a:t>
            </a:r>
          </a:p>
          <a:p>
            <a:pPr marL="0" indent="0">
              <a:buFont typeface="Wingdings 3" charset="2"/>
              <a:buNone/>
            </a:pPr>
            <a:r>
              <a:rPr lang="en-GB" dirty="0" smtClean="0"/>
              <a:t>We make this prayer through Christ our Lord.</a:t>
            </a:r>
          </a:p>
          <a:p>
            <a:pPr marL="0" indent="0">
              <a:buFont typeface="Wingdings 3" charset="2"/>
              <a:buNone/>
            </a:pPr>
            <a:r>
              <a:rPr lang="en-GB" dirty="0" smtClean="0"/>
              <a:t>Amen.</a:t>
            </a:r>
          </a:p>
          <a:p>
            <a:pPr marL="0" indent="0">
              <a:buFont typeface="Wingdings 3" charset="2"/>
              <a:buNone/>
            </a:pPr>
            <a:endParaRPr lang="en-GB" dirty="0" smtClean="0"/>
          </a:p>
          <a:p>
            <a:pPr marL="0" indent="0">
              <a:buFont typeface="Wingdings 3" charset="2"/>
              <a:buNone/>
            </a:pPr>
            <a:endParaRPr lang="en-GB" dirty="0" smtClean="0"/>
          </a:p>
          <a:p>
            <a:pPr marL="0" indent="0">
              <a:buFont typeface="Wingdings 3" charset="2"/>
              <a:buNone/>
            </a:pPr>
            <a:endParaRPr lang="en-US" dirty="0"/>
          </a:p>
        </p:txBody>
      </p:sp>
      <p:pic>
        <p:nvPicPr>
          <p:cNvPr id="3" name="Picture 2"/>
          <p:cNvPicPr>
            <a:picLocks noChangeAspect="1"/>
          </p:cNvPicPr>
          <p:nvPr/>
        </p:nvPicPr>
        <p:blipFill>
          <a:blip r:embed="rId2"/>
          <a:stretch>
            <a:fillRect/>
          </a:stretch>
        </p:blipFill>
        <p:spPr>
          <a:xfrm>
            <a:off x="7509165" y="3917781"/>
            <a:ext cx="4682836" cy="2940219"/>
          </a:xfrm>
          <a:prstGeom prst="rect">
            <a:avLst/>
          </a:prstGeom>
        </p:spPr>
      </p:pic>
    </p:spTree>
    <p:extLst>
      <p:ext uri="{BB962C8B-B14F-4D97-AF65-F5344CB8AC3E}">
        <p14:creationId xmlns:p14="http://schemas.microsoft.com/office/powerpoint/2010/main" val="347392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
            <a:ext cx="12191999" cy="7411453"/>
          </a:xfrm>
          <a:prstGeom prst="rect">
            <a:avLst/>
          </a:prstGeom>
        </p:spPr>
      </p:pic>
      <p:sp>
        <p:nvSpPr>
          <p:cNvPr id="6" name="Title 5"/>
          <p:cNvSpPr>
            <a:spLocks noGrp="1"/>
          </p:cNvSpPr>
          <p:nvPr>
            <p:ph type="title"/>
          </p:nvPr>
        </p:nvSpPr>
        <p:spPr>
          <a:xfrm>
            <a:off x="195942" y="272716"/>
            <a:ext cx="11434779" cy="609599"/>
          </a:xfrm>
        </p:spPr>
        <p:txBody>
          <a:bodyPr>
            <a:normAutofit fontScale="90000"/>
          </a:bodyPr>
          <a:lstStyle/>
          <a:p>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Friday </a:t>
            </a:r>
            <a:r>
              <a:rPr lang="en-GB" dirty="0">
                <a:solidFill>
                  <a:schemeClr val="bg1"/>
                </a:solidFill>
                <a:effectLst>
                  <a:outerShdw blurRad="38100" dist="38100" dir="2700000" algn="tl">
                    <a:srgbClr val="000000">
                      <a:alpha val="43137"/>
                    </a:srgbClr>
                  </a:outerShdw>
                </a:effectLst>
                <a:latin typeface="Century Gothic" panose="020B0502020202020204" pitchFamily="34" charset="0"/>
              </a:rPr>
              <a:t>8</a:t>
            </a:r>
            <a:r>
              <a:rPr lang="en-GB"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GB" dirty="0" smtClean="0">
                <a:solidFill>
                  <a:schemeClr val="bg1"/>
                </a:solidFill>
                <a:effectLst>
                  <a:outerShdw blurRad="38100" dist="38100" dir="2700000" algn="tl">
                    <a:srgbClr val="000000">
                      <a:alpha val="43137"/>
                    </a:srgbClr>
                  </a:outerShdw>
                </a:effectLst>
                <a:latin typeface="Century Gothic" panose="020B0502020202020204" pitchFamily="34" charset="0"/>
              </a:rPr>
              <a:t> July:</a:t>
            </a:r>
            <a:endParaRPr lang="en-US"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195943" y="1227222"/>
            <a:ext cx="11848011" cy="4181120"/>
          </a:xfrm>
        </p:spPr>
        <p:txBody>
          <a:bodyPr>
            <a:normAutofit fontScale="92500" lnSpcReduction="10000"/>
          </a:bodyPr>
          <a:lstStyle/>
          <a:p>
            <a:pPr marL="0" indent="0" algn="ctr">
              <a:buNone/>
            </a:pPr>
            <a:r>
              <a:rPr lang="en-GB" sz="2200" dirty="0">
                <a:solidFill>
                  <a:schemeClr val="bg1"/>
                </a:solidFill>
                <a:latin typeface="Century Gothic" panose="020B0502020202020204" pitchFamily="34" charset="0"/>
              </a:rPr>
              <a:t>Be silent and place yourself in God’s loving presence. Think about the good things that have</a:t>
            </a:r>
          </a:p>
          <a:p>
            <a:pPr marL="0" indent="0" algn="ctr">
              <a:buNone/>
            </a:pPr>
            <a:r>
              <a:rPr lang="en-GB" sz="2200" dirty="0">
                <a:solidFill>
                  <a:schemeClr val="bg1"/>
                </a:solidFill>
                <a:latin typeface="Century Gothic" panose="020B0502020202020204" pitchFamily="34" charset="0"/>
              </a:rPr>
              <a:t>happened this week and give thanks.​</a:t>
            </a:r>
          </a:p>
          <a:p>
            <a:pPr marL="0" indent="0" algn="ctr">
              <a:buNone/>
            </a:pPr>
            <a:endParaRPr lang="en-GB" sz="2200" dirty="0">
              <a:solidFill>
                <a:schemeClr val="bg1"/>
              </a:solidFill>
              <a:latin typeface="Century Gothic" panose="020B0502020202020204" pitchFamily="34" charset="0"/>
            </a:endParaRPr>
          </a:p>
          <a:p>
            <a:pPr marL="0" indent="0" algn="ctr">
              <a:buNone/>
            </a:pPr>
            <a:r>
              <a:rPr lang="en-GB" sz="2200" dirty="0">
                <a:solidFill>
                  <a:schemeClr val="bg1"/>
                </a:solidFill>
                <a:latin typeface="Century Gothic" panose="020B0502020202020204" pitchFamily="34" charset="0"/>
              </a:rPr>
              <a:t>Who have you left a good memory with this week?</a:t>
            </a:r>
          </a:p>
          <a:p>
            <a:pPr marL="0" indent="0" algn="ctr">
              <a:buNone/>
            </a:pPr>
            <a:endParaRPr lang="en-GB" sz="2200" dirty="0">
              <a:solidFill>
                <a:schemeClr val="bg1"/>
              </a:solidFill>
              <a:latin typeface="Century Gothic" panose="020B0502020202020204" pitchFamily="34" charset="0"/>
            </a:endParaRPr>
          </a:p>
          <a:p>
            <a:pPr marL="0" indent="0" algn="ctr">
              <a:buNone/>
            </a:pPr>
            <a:r>
              <a:rPr lang="en-GB" sz="2200" dirty="0">
                <a:solidFill>
                  <a:schemeClr val="bg1"/>
                </a:solidFill>
                <a:latin typeface="Century Gothic" panose="020B0502020202020204" pitchFamily="34" charset="0"/>
              </a:rPr>
              <a:t>Look back over your week. </a:t>
            </a:r>
            <a:r>
              <a:rPr lang="en-GB" sz="2200" dirty="0" smtClean="0">
                <a:solidFill>
                  <a:schemeClr val="bg1"/>
                </a:solidFill>
                <a:latin typeface="Century Gothic" panose="020B0502020202020204" pitchFamily="34" charset="0"/>
              </a:rPr>
              <a:t>What were the joys, what were the challenges</a:t>
            </a:r>
          </a:p>
          <a:p>
            <a:pPr marL="0" indent="0" algn="ctr">
              <a:buNone/>
            </a:pPr>
            <a:endParaRPr lang="en-GB" sz="2200" dirty="0">
              <a:solidFill>
                <a:schemeClr val="bg1"/>
              </a:solidFill>
              <a:latin typeface="Century Gothic" panose="020B0502020202020204" pitchFamily="34" charset="0"/>
            </a:endParaRPr>
          </a:p>
          <a:p>
            <a:pPr marL="0" indent="0" algn="ctr">
              <a:buNone/>
            </a:pPr>
            <a:r>
              <a:rPr lang="en-GB" sz="2200" dirty="0">
                <a:solidFill>
                  <a:schemeClr val="bg1"/>
                </a:solidFill>
                <a:latin typeface="Century Gothic" panose="020B0502020202020204" pitchFamily="34" charset="0"/>
              </a:rPr>
              <a:t>As you look ahead, with what spirit will you enter next week?</a:t>
            </a:r>
          </a:p>
          <a:p>
            <a:pPr marL="0" indent="0" algn="ctr">
              <a:buNone/>
            </a:pPr>
            <a:endParaRPr lang="en-GB" sz="2200" dirty="0">
              <a:solidFill>
                <a:schemeClr val="bg1"/>
              </a:solidFill>
              <a:latin typeface="Century Gothic" panose="020B0502020202020204" pitchFamily="34" charset="0"/>
            </a:endParaRPr>
          </a:p>
          <a:p>
            <a:pPr marL="0" indent="0" algn="ctr">
              <a:buNone/>
            </a:pPr>
            <a:r>
              <a:rPr lang="en-GB" sz="2200" dirty="0">
                <a:solidFill>
                  <a:schemeClr val="bg1"/>
                </a:solidFill>
                <a:latin typeface="Century Gothic" panose="020B0502020202020204" pitchFamily="34" charset="0"/>
              </a:rPr>
              <a:t>Ask God to help you.</a:t>
            </a:r>
            <a:endParaRPr lang="en-US" sz="22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9235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6909" y="179538"/>
            <a:ext cx="3165126" cy="665589"/>
          </a:xfrm>
        </p:spPr>
        <p:txBody>
          <a:bodyPr/>
          <a:lstStyle/>
          <a:p>
            <a:r>
              <a:rPr lang="en-US" sz="2800" dirty="0" smtClean="0">
                <a:effectLst>
                  <a:outerShdw blurRad="38100" dist="38100" dir="2700000" algn="tl">
                    <a:srgbClr val="000000">
                      <a:alpha val="43137"/>
                    </a:srgbClr>
                  </a:outerShdw>
                </a:effectLst>
                <a:latin typeface="Century Gothic" panose="020B0502020202020204" pitchFamily="34" charset="0"/>
              </a:rPr>
              <a:t>Monday 4</a:t>
            </a:r>
            <a:r>
              <a:rPr lang="en-US" sz="2800" baseline="30000" dirty="0" smtClean="0">
                <a:effectLst>
                  <a:outerShdw blurRad="38100" dist="38100" dir="2700000" algn="tl">
                    <a:srgbClr val="000000">
                      <a:alpha val="43137"/>
                    </a:srgbClr>
                  </a:outerShdw>
                </a:effectLst>
                <a:latin typeface="Century Gothic" panose="020B0502020202020204" pitchFamily="34" charset="0"/>
              </a:rPr>
              <a:t>th</a:t>
            </a:r>
            <a:r>
              <a:rPr lang="en-US" sz="2800" dirty="0" smtClean="0">
                <a:effectLst>
                  <a:outerShdw blurRad="38100" dist="38100" dir="2700000" algn="tl">
                    <a:srgbClr val="000000">
                      <a:alpha val="43137"/>
                    </a:srgbClr>
                  </a:outerShdw>
                </a:effectLst>
                <a:latin typeface="Century Gothic" panose="020B0502020202020204" pitchFamily="34" charset="0"/>
              </a:rPr>
              <a:t> July</a:t>
            </a:r>
            <a:endParaRPr lang="en-US" sz="2800"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4294910" y="1357745"/>
            <a:ext cx="7481454" cy="4581525"/>
          </a:xfrm>
        </p:spPr>
        <p:txBody>
          <a:bodyPr>
            <a:normAutofit fontScale="92500" lnSpcReduction="10000"/>
          </a:bodyPr>
          <a:lstStyle/>
          <a:p>
            <a:pPr marL="0" indent="0">
              <a:buNone/>
            </a:pPr>
            <a:r>
              <a:rPr lang="en-GB" dirty="0" smtClean="0">
                <a:latin typeface="Century Gothic" panose="020B0502020202020204" pitchFamily="34" charset="0"/>
              </a:rPr>
              <a:t>After </a:t>
            </a:r>
            <a:r>
              <a:rPr lang="en-GB" dirty="0">
                <a:latin typeface="Century Gothic" panose="020B0502020202020204" pitchFamily="34" charset="0"/>
              </a:rPr>
              <a:t>this the Lord appointed seventy-two others and sent them out ahead of him in pairs, to all the towns and places he himself would be visiting. </a:t>
            </a:r>
            <a:r>
              <a:rPr lang="en-GB" dirty="0" smtClean="0">
                <a:latin typeface="Century Gothic" panose="020B0502020202020204" pitchFamily="34" charset="0"/>
              </a:rPr>
              <a:t>And </a:t>
            </a:r>
            <a:r>
              <a:rPr lang="en-GB" dirty="0">
                <a:latin typeface="Century Gothic" panose="020B0502020202020204" pitchFamily="34" charset="0"/>
              </a:rPr>
              <a:t>he said to them, 'The harvest is rich but the labourers are few, so ask the Lord of the harvest to send labourers to do his harvesting. </a:t>
            </a:r>
            <a:r>
              <a:rPr lang="en-GB" dirty="0" smtClean="0">
                <a:latin typeface="Century Gothic" panose="020B0502020202020204" pitchFamily="34" charset="0"/>
              </a:rPr>
              <a:t>Start </a:t>
            </a:r>
            <a:r>
              <a:rPr lang="en-GB" dirty="0">
                <a:latin typeface="Century Gothic" panose="020B0502020202020204" pitchFamily="34" charset="0"/>
              </a:rPr>
              <a:t>off now, but look, I am sending you out like lambs among wolves. </a:t>
            </a:r>
            <a:r>
              <a:rPr lang="en-GB" dirty="0" smtClean="0">
                <a:latin typeface="Century Gothic" panose="020B0502020202020204" pitchFamily="34" charset="0"/>
              </a:rPr>
              <a:t>Take </a:t>
            </a:r>
            <a:r>
              <a:rPr lang="en-GB" dirty="0">
                <a:latin typeface="Century Gothic" panose="020B0502020202020204" pitchFamily="34" charset="0"/>
              </a:rPr>
              <a:t>no purse with you, no haversack, no sandals. Salute no one on the road. </a:t>
            </a:r>
            <a:r>
              <a:rPr lang="en-GB" dirty="0" smtClean="0">
                <a:latin typeface="Century Gothic" panose="020B0502020202020204" pitchFamily="34" charset="0"/>
              </a:rPr>
              <a:t>Whatever </a:t>
            </a:r>
            <a:r>
              <a:rPr lang="en-GB" dirty="0">
                <a:latin typeface="Century Gothic" panose="020B0502020202020204" pitchFamily="34" charset="0"/>
              </a:rPr>
              <a:t>house you enter, let your first words be, "Peace to this house!" </a:t>
            </a:r>
            <a:r>
              <a:rPr lang="en-GB" dirty="0" smtClean="0">
                <a:latin typeface="Century Gothic" panose="020B0502020202020204" pitchFamily="34" charset="0"/>
              </a:rPr>
              <a:t>And </a:t>
            </a:r>
            <a:r>
              <a:rPr lang="en-GB" dirty="0">
                <a:latin typeface="Century Gothic" panose="020B0502020202020204" pitchFamily="34" charset="0"/>
              </a:rPr>
              <a:t>if a man of peace lives there, your peace will go and rest on him; if not, it will come back to you. </a:t>
            </a:r>
            <a:r>
              <a:rPr lang="en-GB" dirty="0" smtClean="0">
                <a:latin typeface="Century Gothic" panose="020B0502020202020204" pitchFamily="34" charset="0"/>
              </a:rPr>
              <a:t>Stay </a:t>
            </a:r>
            <a:r>
              <a:rPr lang="en-GB" dirty="0">
                <a:latin typeface="Century Gothic" panose="020B0502020202020204" pitchFamily="34" charset="0"/>
              </a:rPr>
              <a:t>in the same house, taking what food and drink they have to offer, for the labourer deserves his wages; do not move from house to house. </a:t>
            </a:r>
            <a:r>
              <a:rPr lang="en-GB" dirty="0" smtClean="0">
                <a:latin typeface="Century Gothic" panose="020B0502020202020204" pitchFamily="34" charset="0"/>
              </a:rPr>
              <a:t>Whenever </a:t>
            </a:r>
            <a:r>
              <a:rPr lang="en-GB" dirty="0">
                <a:latin typeface="Century Gothic" panose="020B0502020202020204" pitchFamily="34" charset="0"/>
              </a:rPr>
              <a:t>you go into a town where they make you welcome, eat what is put before you</a:t>
            </a:r>
            <a:r>
              <a:rPr lang="en-GB" dirty="0" smtClean="0">
                <a:latin typeface="Century Gothic" panose="020B0502020202020204" pitchFamily="34" charset="0"/>
              </a:rPr>
              <a:t>. </a:t>
            </a:r>
            <a:r>
              <a:rPr lang="en-GB" dirty="0">
                <a:latin typeface="Century Gothic" panose="020B0502020202020204" pitchFamily="34" charset="0"/>
              </a:rPr>
              <a:t>Cure those in it who are sick, and say, "The kingdom of God is very near to you</a:t>
            </a:r>
            <a:r>
              <a:rPr lang="en-GB" dirty="0" smtClean="0">
                <a:latin typeface="Century Gothic" panose="020B0502020202020204" pitchFamily="34" charset="0"/>
              </a:rPr>
              <a:t>."</a:t>
            </a:r>
            <a:endParaRPr lang="en-GB" dirty="0">
              <a:latin typeface="Century Gothic" panose="020B0502020202020204" pitchFamily="34" charset="0"/>
            </a:endParaRPr>
          </a:p>
        </p:txBody>
      </p:sp>
      <p:sp>
        <p:nvSpPr>
          <p:cNvPr id="4" name="TextBox 3"/>
          <p:cNvSpPr txBox="1"/>
          <p:nvPr/>
        </p:nvSpPr>
        <p:spPr>
          <a:xfrm>
            <a:off x="535564" y="179538"/>
            <a:ext cx="5777346" cy="523220"/>
          </a:xfrm>
          <a:prstGeom prst="rect">
            <a:avLst/>
          </a:prstGeom>
          <a:noFill/>
        </p:spPr>
        <p:txBody>
          <a:bodyPr wrap="square" rtlCol="0">
            <a:spAutoFit/>
          </a:bodyPr>
          <a:lstStyle/>
          <a:p>
            <a:r>
              <a:rPr lang="en-GB" sz="2800" b="1" dirty="0" smtClean="0">
                <a:solidFill>
                  <a:srgbClr val="92D050"/>
                </a:solidFill>
              </a:rPr>
              <a:t>SUNDAY READING: Luke 10, 1-9</a:t>
            </a:r>
            <a:endParaRPr lang="en-GB" sz="2800" b="1" dirty="0">
              <a:solidFill>
                <a:srgbClr val="92D050"/>
              </a:solidFill>
            </a:endParaRPr>
          </a:p>
        </p:txBody>
      </p:sp>
      <p:pic>
        <p:nvPicPr>
          <p:cNvPr id="6" name="Picture 5"/>
          <p:cNvPicPr>
            <a:picLocks noChangeAspect="1"/>
          </p:cNvPicPr>
          <p:nvPr/>
        </p:nvPicPr>
        <p:blipFill>
          <a:blip r:embed="rId2"/>
          <a:stretch>
            <a:fillRect/>
          </a:stretch>
        </p:blipFill>
        <p:spPr>
          <a:xfrm>
            <a:off x="535564" y="1246908"/>
            <a:ext cx="3495675" cy="4581525"/>
          </a:xfrm>
          <a:prstGeom prst="rect">
            <a:avLst/>
          </a:prstGeom>
          <a:ln>
            <a:noFill/>
          </a:ln>
          <a:effectLst>
            <a:softEdge rad="112500"/>
          </a:effectLst>
        </p:spPr>
      </p:pic>
      <p:sp>
        <p:nvSpPr>
          <p:cNvPr id="7" name="TextBox 6"/>
          <p:cNvSpPr txBox="1"/>
          <p:nvPr/>
        </p:nvSpPr>
        <p:spPr>
          <a:xfrm>
            <a:off x="706582" y="6054436"/>
            <a:ext cx="10958945" cy="646331"/>
          </a:xfrm>
          <a:prstGeom prst="rect">
            <a:avLst/>
          </a:prstGeom>
          <a:noFill/>
        </p:spPr>
        <p:txBody>
          <a:bodyPr wrap="square" rtlCol="0">
            <a:spAutoFit/>
          </a:bodyPr>
          <a:lstStyle/>
          <a:p>
            <a:r>
              <a:rPr lang="en-GB" dirty="0" smtClean="0"/>
              <a:t>Pause for thought: do you think it’s foolish to take few things and trust in God’s providence and the kindness of strangers or would you be willing to take such a risk?</a:t>
            </a:r>
            <a:endParaRPr lang="en-GB" dirty="0"/>
          </a:p>
        </p:txBody>
      </p:sp>
    </p:spTree>
    <p:extLst>
      <p:ext uri="{BB962C8B-B14F-4D97-AF65-F5344CB8AC3E}">
        <p14:creationId xmlns:p14="http://schemas.microsoft.com/office/powerpoint/2010/main" val="2015228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548" y="96411"/>
            <a:ext cx="9404723" cy="956534"/>
          </a:xfrm>
        </p:spPr>
        <p:txBody>
          <a:bodyPr/>
          <a:lstStyle/>
          <a:p>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Monday 4</a:t>
            </a:r>
            <a:r>
              <a:rPr lang="en-US" b="1" baseline="30000" dirty="0" smtClean="0">
                <a:solidFill>
                  <a:srgbClr val="92D050"/>
                </a:solidFill>
                <a:effectLst>
                  <a:outerShdw blurRad="38100" dist="38100" dir="2700000" algn="tl">
                    <a:srgbClr val="000000">
                      <a:alpha val="43137"/>
                    </a:srgbClr>
                  </a:outerShdw>
                </a:effectLst>
                <a:latin typeface="Century Gothic" panose="020B0502020202020204" pitchFamily="34" charset="0"/>
              </a:rPr>
              <a:t>th</a:t>
            </a:r>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 July</a:t>
            </a:r>
            <a:endParaRPr lang="en-US"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5264727" y="831842"/>
            <a:ext cx="6747164" cy="5915322"/>
          </a:xfrm>
        </p:spPr>
        <p:txBody>
          <a:bodyPr>
            <a:noAutofit/>
          </a:bodyPr>
          <a:lstStyle/>
          <a:p>
            <a:pPr marL="0" indent="0">
              <a:buNone/>
            </a:pPr>
            <a:r>
              <a:rPr lang="en-US" dirty="0" smtClean="0">
                <a:latin typeface="Century Gothic" panose="020B0502020202020204" pitchFamily="34" charset="0"/>
              </a:rPr>
              <a:t>Loving </a:t>
            </a:r>
            <a:r>
              <a:rPr lang="en-US" dirty="0">
                <a:latin typeface="Century Gothic" panose="020B0502020202020204" pitchFamily="34" charset="0"/>
              </a:rPr>
              <a:t>Lord,</a:t>
            </a:r>
          </a:p>
          <a:p>
            <a:pPr marL="0" indent="0">
              <a:buNone/>
            </a:pPr>
            <a:r>
              <a:rPr lang="en-US" dirty="0">
                <a:latin typeface="Century Gothic" panose="020B0502020202020204" pitchFamily="34" charset="0"/>
              </a:rPr>
              <a:t>As I express my gratitude to you in prayer, may it be a pleasing, joyful sound to you.</a:t>
            </a:r>
          </a:p>
          <a:p>
            <a:pPr marL="0" indent="0">
              <a:buNone/>
            </a:pPr>
            <a:r>
              <a:rPr lang="en-US" dirty="0">
                <a:latin typeface="Century Gothic" panose="020B0502020202020204" pitchFamily="34" charset="0"/>
              </a:rPr>
              <a:t>Thank you, Lord, for your love. It brings me acceptance and significance.</a:t>
            </a:r>
          </a:p>
          <a:p>
            <a:pPr marL="0" indent="0">
              <a:buNone/>
            </a:pPr>
            <a:r>
              <a:rPr lang="en-US" dirty="0">
                <a:latin typeface="Century Gothic" panose="020B0502020202020204" pitchFamily="34" charset="0"/>
              </a:rPr>
              <a:t>Thank you, Lord, for your truth. It brings me guidance and direction.</a:t>
            </a:r>
          </a:p>
          <a:p>
            <a:pPr marL="0" indent="0">
              <a:buNone/>
            </a:pPr>
            <a:r>
              <a:rPr lang="en-US" dirty="0">
                <a:latin typeface="Century Gothic" panose="020B0502020202020204" pitchFamily="34" charset="0"/>
              </a:rPr>
              <a:t>Thank you, Lord, for your mercy. It brings me help and comfort.</a:t>
            </a:r>
          </a:p>
          <a:p>
            <a:pPr marL="0" indent="0">
              <a:buNone/>
            </a:pPr>
            <a:r>
              <a:rPr lang="en-US" dirty="0">
                <a:latin typeface="Century Gothic" panose="020B0502020202020204" pitchFamily="34" charset="0"/>
              </a:rPr>
              <a:t>Thank you, Lord, for your faithfulness. It brings me stability and strength.</a:t>
            </a:r>
          </a:p>
          <a:p>
            <a:pPr marL="0" indent="0">
              <a:buNone/>
            </a:pPr>
            <a:r>
              <a:rPr lang="en-US" dirty="0">
                <a:latin typeface="Century Gothic" panose="020B0502020202020204" pitchFamily="34" charset="0"/>
              </a:rPr>
              <a:t>Thank you, Lord, for your beauty displayed in the earth. It brings me joy and delight.</a:t>
            </a:r>
          </a:p>
          <a:p>
            <a:pPr marL="0" indent="0">
              <a:buNone/>
            </a:pPr>
            <a:r>
              <a:rPr lang="en-US" dirty="0">
                <a:latin typeface="Century Gothic" panose="020B0502020202020204" pitchFamily="34" charset="0"/>
              </a:rPr>
              <a:t>Thank you, Lord, for your way of redemption - the cross. </a:t>
            </a:r>
            <a:r>
              <a:rPr lang="en-US" dirty="0" smtClean="0">
                <a:latin typeface="Century Gothic" panose="020B0502020202020204" pitchFamily="34" charset="0"/>
              </a:rPr>
              <a:t>Amen.</a:t>
            </a:r>
            <a:endParaRPr lang="en-US" dirty="0">
              <a:latin typeface="Century Gothic" panose="020B0502020202020204" pitchFamily="34" charset="0"/>
            </a:endParaRPr>
          </a:p>
          <a:p>
            <a:pPr marL="0" indent="0">
              <a:buNone/>
            </a:pPr>
            <a:r>
              <a:rPr lang="en-US" sz="1200" dirty="0">
                <a:latin typeface="Century Gothic" panose="020B0502020202020204" pitchFamily="34" charset="0"/>
              </a:rPr>
              <a:t>By Beth </a:t>
            </a:r>
            <a:r>
              <a:rPr lang="en-US" sz="1200" dirty="0" err="1">
                <a:latin typeface="Century Gothic" panose="020B0502020202020204" pitchFamily="34" charset="0"/>
              </a:rPr>
              <a:t>McLendon</a:t>
            </a:r>
            <a:r>
              <a:rPr lang="en-US" sz="1200" dirty="0">
                <a:latin typeface="Century Gothic" panose="020B0502020202020204" pitchFamily="34" charset="0"/>
              </a:rPr>
              <a:t> of Inspirational-prayers.com</a:t>
            </a:r>
          </a:p>
        </p:txBody>
      </p:sp>
      <p:pic>
        <p:nvPicPr>
          <p:cNvPr id="4" name="Picture 3"/>
          <p:cNvPicPr>
            <a:picLocks noChangeAspect="1"/>
          </p:cNvPicPr>
          <p:nvPr/>
        </p:nvPicPr>
        <p:blipFill>
          <a:blip r:embed="rId2"/>
          <a:stretch>
            <a:fillRect/>
          </a:stretch>
        </p:blipFill>
        <p:spPr>
          <a:xfrm>
            <a:off x="406038" y="1731924"/>
            <a:ext cx="4572396" cy="4115157"/>
          </a:xfrm>
          <a:prstGeom prst="rect">
            <a:avLst/>
          </a:prstGeom>
        </p:spPr>
      </p:pic>
    </p:spTree>
    <p:extLst>
      <p:ext uri="{BB962C8B-B14F-4D97-AF65-F5344CB8AC3E}">
        <p14:creationId xmlns:p14="http://schemas.microsoft.com/office/powerpoint/2010/main" val="51876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256" y="138546"/>
            <a:ext cx="9404723" cy="769366"/>
          </a:xfrm>
        </p:spPr>
        <p:txBody>
          <a:bodyPr/>
          <a:lstStyle/>
          <a:p>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Tuesday 5</a:t>
            </a:r>
            <a:r>
              <a:rPr lang="en-US" b="1" baseline="30000" dirty="0" smtClean="0">
                <a:solidFill>
                  <a:srgbClr val="92D050"/>
                </a:solidFill>
                <a:effectLst>
                  <a:outerShdw blurRad="38100" dist="38100" dir="2700000" algn="tl">
                    <a:srgbClr val="000000">
                      <a:alpha val="43137"/>
                    </a:srgbClr>
                  </a:outerShdw>
                </a:effectLst>
                <a:latin typeface="Century Gothic" panose="020B0502020202020204" pitchFamily="34" charset="0"/>
              </a:rPr>
              <a:t>th</a:t>
            </a:r>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 July</a:t>
            </a:r>
            <a:endParaRPr lang="en-US"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sp>
        <p:nvSpPr>
          <p:cNvPr id="4" name="Content Placeholder 3"/>
          <p:cNvSpPr>
            <a:spLocks noGrp="1"/>
          </p:cNvSpPr>
          <p:nvPr>
            <p:ph idx="1"/>
          </p:nvPr>
        </p:nvSpPr>
        <p:spPr>
          <a:xfrm>
            <a:off x="193963" y="907912"/>
            <a:ext cx="11998037" cy="5950088"/>
          </a:xfrm>
        </p:spPr>
        <p:txBody>
          <a:bodyPr>
            <a:normAutofit fontScale="85000" lnSpcReduction="10000"/>
          </a:bodyPr>
          <a:lstStyle/>
          <a:p>
            <a:pPr marL="0" indent="0">
              <a:buNone/>
            </a:pPr>
            <a:r>
              <a:rPr lang="en-GB" sz="2400" dirty="0"/>
              <a:t>For the expanding grandeur of creation, worlds known and unknown, galaxies beyond galaxies, filling us with awe and challenging our imaginations:</a:t>
            </a:r>
            <a:br>
              <a:rPr lang="en-GB" sz="2400" dirty="0"/>
            </a:br>
            <a:r>
              <a:rPr lang="en-GB" sz="2400" b="1" dirty="0"/>
              <a:t>We give thanks this day.</a:t>
            </a:r>
            <a:r>
              <a:rPr lang="en-GB" sz="2400" dirty="0"/>
              <a:t/>
            </a:r>
            <a:br>
              <a:rPr lang="en-GB" sz="2400" dirty="0"/>
            </a:br>
            <a:r>
              <a:rPr lang="en-GB" sz="2400" dirty="0"/>
              <a:t>For this fragile planet earth, its times and tides, its sunsets and seasons:</a:t>
            </a:r>
            <a:br>
              <a:rPr lang="en-GB" sz="2400" dirty="0"/>
            </a:br>
            <a:r>
              <a:rPr lang="en-GB" sz="2400" b="1" dirty="0"/>
              <a:t>We give </a:t>
            </a:r>
            <a:r>
              <a:rPr lang="en-GB" sz="2400" b="1" dirty="0">
                <a:effectLst>
                  <a:outerShdw blurRad="38100" dist="38100" dir="2700000" algn="tl">
                    <a:srgbClr val="000000">
                      <a:alpha val="43137"/>
                    </a:srgbClr>
                  </a:outerShdw>
                </a:effectLst>
              </a:rPr>
              <a:t>thanks</a:t>
            </a:r>
            <a:r>
              <a:rPr lang="en-GB" sz="2400" b="1" dirty="0"/>
              <a:t> this day.</a:t>
            </a:r>
            <a:r>
              <a:rPr lang="en-GB" sz="2400" dirty="0"/>
              <a:t/>
            </a:r>
            <a:br>
              <a:rPr lang="en-GB" sz="2400" dirty="0"/>
            </a:br>
            <a:r>
              <a:rPr lang="en-GB" sz="2400" dirty="0"/>
              <a:t>For the joy of human life, its wonders and surprises, its hopes and achievements:</a:t>
            </a:r>
            <a:br>
              <a:rPr lang="en-GB" sz="2400" dirty="0"/>
            </a:br>
            <a:r>
              <a:rPr lang="en-GB" sz="2400" b="1" dirty="0"/>
              <a:t>We give thanks this day.</a:t>
            </a:r>
            <a:r>
              <a:rPr lang="en-GB" sz="2400" dirty="0"/>
              <a:t/>
            </a:r>
            <a:br>
              <a:rPr lang="en-GB" sz="2400" dirty="0"/>
            </a:br>
            <a:r>
              <a:rPr lang="en-GB" sz="2400" dirty="0"/>
              <a:t>For our human community, our common past and future hope, our oneness transcending all separation, our capacity to work for peace and justice in the midst of hostility and oppression:</a:t>
            </a:r>
            <a:br>
              <a:rPr lang="en-GB" sz="2400" dirty="0"/>
            </a:br>
            <a:r>
              <a:rPr lang="en-GB" sz="2400" b="1" dirty="0"/>
              <a:t>We give thanks this day.</a:t>
            </a:r>
            <a:r>
              <a:rPr lang="en-GB" sz="2400" dirty="0"/>
              <a:t/>
            </a:r>
            <a:br>
              <a:rPr lang="en-GB" sz="2400" dirty="0"/>
            </a:br>
            <a:r>
              <a:rPr lang="en-GB" sz="2400" dirty="0"/>
              <a:t>For high hopes and noble causes, for faith without fanaticism, for understanding of views not shared:</a:t>
            </a:r>
            <a:br>
              <a:rPr lang="en-GB" sz="2400" dirty="0"/>
            </a:br>
            <a:r>
              <a:rPr lang="en-GB" sz="2400" b="1" dirty="0"/>
              <a:t>We give thanks this day.</a:t>
            </a:r>
            <a:r>
              <a:rPr lang="en-GB" sz="2400" dirty="0"/>
              <a:t/>
            </a:r>
            <a:br>
              <a:rPr lang="en-GB" sz="2400" dirty="0"/>
            </a:br>
            <a:r>
              <a:rPr lang="en-GB" sz="2400" dirty="0"/>
              <a:t>For all who have </a:t>
            </a:r>
            <a:r>
              <a:rPr lang="en-GB" sz="2400" dirty="0" smtClean="0"/>
              <a:t>laboured </a:t>
            </a:r>
            <a:r>
              <a:rPr lang="en-GB" sz="2400" dirty="0"/>
              <a:t>and suffered for a fairer world, who have lived so that others might live in dignity and freedom:</a:t>
            </a:r>
            <a:br>
              <a:rPr lang="en-GB" sz="2400" dirty="0"/>
            </a:br>
            <a:r>
              <a:rPr lang="en-GB" sz="2400" b="1" dirty="0"/>
              <a:t>We give thanks this day.</a:t>
            </a:r>
            <a:r>
              <a:rPr lang="en-GB" sz="2400" dirty="0"/>
              <a:t/>
            </a:r>
            <a:br>
              <a:rPr lang="en-GB" sz="2400" dirty="0"/>
            </a:br>
            <a:r>
              <a:rPr lang="en-GB" sz="2400" dirty="0"/>
              <a:t>For human liberty and sacred rites; for opportunities to change and grow, to affirm and choose:</a:t>
            </a:r>
            <a:br>
              <a:rPr lang="en-GB" sz="2400" dirty="0"/>
            </a:br>
            <a:r>
              <a:rPr lang="en-GB" sz="2400" b="1" dirty="0"/>
              <a:t>We give thanks this day.</a:t>
            </a:r>
            <a:r>
              <a:rPr lang="en-GB" sz="2400" dirty="0"/>
              <a:t/>
            </a:r>
            <a:br>
              <a:rPr lang="en-GB" sz="2400" dirty="0"/>
            </a:br>
            <a:r>
              <a:rPr lang="en-GB" sz="2400" dirty="0"/>
              <a:t>We pray that we may live not by our fears but by our hopes, not by our words but by our deeds.</a:t>
            </a:r>
            <a:br>
              <a:rPr lang="en-GB" sz="2400" dirty="0"/>
            </a:br>
            <a:r>
              <a:rPr lang="en-GB" sz="2400" b="1" dirty="0"/>
              <a:t>We give thanks this day.</a:t>
            </a:r>
          </a:p>
          <a:p>
            <a:pPr marL="0" indent="0">
              <a:buNone/>
            </a:pPr>
            <a:r>
              <a:rPr lang="en-GB" i="1" dirty="0"/>
              <a:t>- O. Eugene Pickett</a:t>
            </a:r>
            <a:endParaRPr lang="en-GB" dirty="0"/>
          </a:p>
          <a:p>
            <a:pPr marL="0" indent="0">
              <a:buNone/>
            </a:pPr>
            <a:endParaRPr lang="en-GB" dirty="0"/>
          </a:p>
        </p:txBody>
      </p:sp>
    </p:spTree>
    <p:extLst>
      <p:ext uri="{BB962C8B-B14F-4D97-AF65-F5344CB8AC3E}">
        <p14:creationId xmlns:p14="http://schemas.microsoft.com/office/powerpoint/2010/main" val="4170501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Layer>
                </a14:imgProps>
              </a:ext>
            </a:extLst>
          </a:blip>
          <a:stretch>
            <a:fillRect/>
          </a:stretch>
        </p:blipFill>
        <p:spPr>
          <a:xfrm>
            <a:off x="0" y="0"/>
            <a:ext cx="12309342" cy="6858000"/>
          </a:xfrm>
          <a:prstGeom prst="rect">
            <a:avLst/>
          </a:prstGeom>
        </p:spPr>
      </p:pic>
      <p:sp>
        <p:nvSpPr>
          <p:cNvPr id="2" name="Title 1">
            <a:extLst>
              <a:ext uri="{FF2B5EF4-FFF2-40B4-BE49-F238E27FC236}">
                <a16:creationId xmlns:a16="http://schemas.microsoft.com/office/drawing/2014/main" id="{702539EE-DABD-422C-B141-B2228AC25CD2}"/>
              </a:ext>
            </a:extLst>
          </p:cNvPr>
          <p:cNvSpPr txBox="1">
            <a:spLocks/>
          </p:cNvSpPr>
          <p:nvPr/>
        </p:nvSpPr>
        <p:spPr>
          <a:xfrm>
            <a:off x="1981200" y="274638"/>
            <a:ext cx="8229600" cy="562074"/>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3200" b="1" i="1" dirty="0"/>
          </a:p>
        </p:txBody>
      </p:sp>
      <p:sp>
        <p:nvSpPr>
          <p:cNvPr id="3" name="Title 2"/>
          <p:cNvSpPr>
            <a:spLocks noGrp="1"/>
          </p:cNvSpPr>
          <p:nvPr>
            <p:ph type="title"/>
          </p:nvPr>
        </p:nvSpPr>
        <p:spPr>
          <a:xfrm>
            <a:off x="7038109" y="145493"/>
            <a:ext cx="4932218" cy="848397"/>
          </a:xfrm>
        </p:spPr>
        <p:txBody>
          <a:bodyPr/>
          <a:lstStyle/>
          <a:p>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Tuesday 5</a:t>
            </a:r>
            <a:r>
              <a:rPr lang="en-US" b="1" baseline="30000" dirty="0" smtClean="0">
                <a:solidFill>
                  <a:schemeClr val="bg1"/>
                </a:solidFill>
                <a:effectLst>
                  <a:outerShdw blurRad="38100" dist="38100" dir="2700000" algn="tl">
                    <a:srgbClr val="000000">
                      <a:alpha val="43137"/>
                    </a:srgbClr>
                  </a:outerShdw>
                </a:effectLst>
                <a:latin typeface="Century Gothic" panose="020B0502020202020204" pitchFamily="34" charset="0"/>
              </a:rPr>
              <a:t>th</a:t>
            </a:r>
            <a:r>
              <a:rPr lang="en-US" b="1" dirty="0" smtClean="0">
                <a:solidFill>
                  <a:schemeClr val="bg1"/>
                </a:solidFill>
                <a:effectLst>
                  <a:outerShdw blurRad="38100" dist="38100" dir="2700000" algn="tl">
                    <a:srgbClr val="000000">
                      <a:alpha val="43137"/>
                    </a:srgbClr>
                  </a:outerShdw>
                </a:effectLst>
                <a:latin typeface="Century Gothic" panose="020B0502020202020204" pitchFamily="34" charset="0"/>
              </a:rPr>
              <a:t> July</a:t>
            </a:r>
            <a:r>
              <a:rPr lang="en-US" dirty="0"/>
              <a:t/>
            </a:r>
            <a:br>
              <a:rPr lang="en-US" dirty="0"/>
            </a:br>
            <a:endParaRPr lang="en-US" dirty="0"/>
          </a:p>
        </p:txBody>
      </p:sp>
      <p:sp>
        <p:nvSpPr>
          <p:cNvPr id="4" name="TextBox 3"/>
          <p:cNvSpPr txBox="1"/>
          <p:nvPr/>
        </p:nvSpPr>
        <p:spPr>
          <a:xfrm>
            <a:off x="471053" y="555675"/>
            <a:ext cx="7523019" cy="5847755"/>
          </a:xfrm>
          <a:prstGeom prst="rect">
            <a:avLst/>
          </a:prstGeom>
          <a:noFill/>
        </p:spPr>
        <p:txBody>
          <a:bodyPr wrap="square" rtlCol="0">
            <a:spAutoFit/>
          </a:bodyPr>
          <a:lstStyle/>
          <a:p>
            <a:r>
              <a:rPr lang="en-GB" sz="2200" b="1" dirty="0" smtClean="0">
                <a:solidFill>
                  <a:schemeClr val="bg1"/>
                </a:solidFill>
              </a:rPr>
              <a:t>Remembering Others</a:t>
            </a:r>
          </a:p>
          <a:p>
            <a:r>
              <a:rPr lang="en-GB" sz="2200" dirty="0" smtClean="0">
                <a:solidFill>
                  <a:schemeClr val="bg1"/>
                </a:solidFill>
              </a:rPr>
              <a:t>O God, when I have food,</a:t>
            </a:r>
            <a:br>
              <a:rPr lang="en-GB" sz="2200" dirty="0" smtClean="0">
                <a:solidFill>
                  <a:schemeClr val="bg1"/>
                </a:solidFill>
              </a:rPr>
            </a:br>
            <a:r>
              <a:rPr lang="en-GB" sz="2200" dirty="0" smtClean="0">
                <a:solidFill>
                  <a:schemeClr val="bg1"/>
                </a:solidFill>
              </a:rPr>
              <a:t>help me to remember the hungry;</a:t>
            </a:r>
            <a:br>
              <a:rPr lang="en-GB" sz="2200" dirty="0" smtClean="0">
                <a:solidFill>
                  <a:schemeClr val="bg1"/>
                </a:solidFill>
              </a:rPr>
            </a:br>
            <a:r>
              <a:rPr lang="en-GB" sz="2200" dirty="0" smtClean="0">
                <a:solidFill>
                  <a:schemeClr val="bg1"/>
                </a:solidFill>
              </a:rPr>
              <a:t>When I have work,</a:t>
            </a:r>
            <a:br>
              <a:rPr lang="en-GB" sz="2200" dirty="0" smtClean="0">
                <a:solidFill>
                  <a:schemeClr val="bg1"/>
                </a:solidFill>
              </a:rPr>
            </a:br>
            <a:r>
              <a:rPr lang="en-GB" sz="2200" dirty="0" smtClean="0">
                <a:solidFill>
                  <a:schemeClr val="bg1"/>
                </a:solidFill>
              </a:rPr>
              <a:t>help me to remember the jobless;</a:t>
            </a:r>
            <a:br>
              <a:rPr lang="en-GB" sz="2200" dirty="0" smtClean="0">
                <a:solidFill>
                  <a:schemeClr val="bg1"/>
                </a:solidFill>
              </a:rPr>
            </a:br>
            <a:r>
              <a:rPr lang="en-GB" sz="2200" dirty="0" smtClean="0">
                <a:solidFill>
                  <a:schemeClr val="bg1"/>
                </a:solidFill>
              </a:rPr>
              <a:t>When I have a home,</a:t>
            </a:r>
            <a:br>
              <a:rPr lang="en-GB" sz="2200" dirty="0" smtClean="0">
                <a:solidFill>
                  <a:schemeClr val="bg1"/>
                </a:solidFill>
              </a:rPr>
            </a:br>
            <a:r>
              <a:rPr lang="en-GB" sz="2200" dirty="0" smtClean="0">
                <a:solidFill>
                  <a:schemeClr val="bg1"/>
                </a:solidFill>
              </a:rPr>
              <a:t>help me to remember those who have no home at all;</a:t>
            </a:r>
            <a:br>
              <a:rPr lang="en-GB" sz="2200" dirty="0" smtClean="0">
                <a:solidFill>
                  <a:schemeClr val="bg1"/>
                </a:solidFill>
              </a:rPr>
            </a:br>
            <a:r>
              <a:rPr lang="en-GB" sz="2200" dirty="0" smtClean="0">
                <a:solidFill>
                  <a:schemeClr val="bg1"/>
                </a:solidFill>
              </a:rPr>
              <a:t>When I am without pain,</a:t>
            </a:r>
            <a:br>
              <a:rPr lang="en-GB" sz="2200" dirty="0" smtClean="0">
                <a:solidFill>
                  <a:schemeClr val="bg1"/>
                </a:solidFill>
              </a:rPr>
            </a:br>
            <a:r>
              <a:rPr lang="en-GB" sz="2200" dirty="0" smtClean="0">
                <a:solidFill>
                  <a:schemeClr val="bg1"/>
                </a:solidFill>
              </a:rPr>
              <a:t>help me to remember those who suffer,</a:t>
            </a:r>
            <a:br>
              <a:rPr lang="en-GB" sz="2200" dirty="0" smtClean="0">
                <a:solidFill>
                  <a:schemeClr val="bg1"/>
                </a:solidFill>
              </a:rPr>
            </a:br>
            <a:r>
              <a:rPr lang="en-GB" sz="2200" dirty="0" smtClean="0">
                <a:solidFill>
                  <a:schemeClr val="bg1"/>
                </a:solidFill>
              </a:rPr>
              <a:t>And remembering,</a:t>
            </a:r>
            <a:br>
              <a:rPr lang="en-GB" sz="2200" dirty="0" smtClean="0">
                <a:solidFill>
                  <a:schemeClr val="bg1"/>
                </a:solidFill>
              </a:rPr>
            </a:br>
            <a:r>
              <a:rPr lang="en-GB" sz="2200" dirty="0" smtClean="0">
                <a:solidFill>
                  <a:schemeClr val="bg1"/>
                </a:solidFill>
              </a:rPr>
              <a:t>help me to destroy my complacency;</a:t>
            </a:r>
            <a:endParaRPr lang="en-GB" sz="2200" dirty="0">
              <a:solidFill>
                <a:schemeClr val="bg1"/>
              </a:solidFill>
            </a:endParaRPr>
          </a:p>
          <a:p>
            <a:r>
              <a:rPr lang="en-GB" sz="2200" dirty="0" smtClean="0">
                <a:solidFill>
                  <a:schemeClr val="bg1"/>
                </a:solidFill>
              </a:rPr>
              <a:t>Stir my compassion,</a:t>
            </a:r>
            <a:br>
              <a:rPr lang="en-GB" sz="2200" dirty="0" smtClean="0">
                <a:solidFill>
                  <a:schemeClr val="bg1"/>
                </a:solidFill>
              </a:rPr>
            </a:br>
            <a:r>
              <a:rPr lang="en-GB" sz="2200" dirty="0" smtClean="0">
                <a:solidFill>
                  <a:schemeClr val="bg1"/>
                </a:solidFill>
              </a:rPr>
              <a:t>and be concerned enough to help;</a:t>
            </a:r>
            <a:br>
              <a:rPr lang="en-GB" sz="2200" dirty="0" smtClean="0">
                <a:solidFill>
                  <a:schemeClr val="bg1"/>
                </a:solidFill>
              </a:rPr>
            </a:br>
            <a:r>
              <a:rPr lang="en-GB" sz="2200" dirty="0" smtClean="0">
                <a:solidFill>
                  <a:schemeClr val="bg1"/>
                </a:solidFill>
              </a:rPr>
              <a:t>By word and deed,</a:t>
            </a:r>
            <a:br>
              <a:rPr lang="en-GB" sz="2200" dirty="0" smtClean="0">
                <a:solidFill>
                  <a:schemeClr val="bg1"/>
                </a:solidFill>
              </a:rPr>
            </a:br>
            <a:r>
              <a:rPr lang="en-GB" sz="2200" dirty="0" smtClean="0">
                <a:solidFill>
                  <a:schemeClr val="bg1"/>
                </a:solidFill>
              </a:rPr>
              <a:t>those who cry out for what we take for granted.</a:t>
            </a:r>
          </a:p>
          <a:p>
            <a:r>
              <a:rPr lang="en-GB" sz="2200" dirty="0" smtClean="0">
                <a:solidFill>
                  <a:schemeClr val="bg1"/>
                </a:solidFill>
              </a:rPr>
              <a:t>Amen.</a:t>
            </a:r>
            <a:endParaRPr lang="en-GB" sz="2200" dirty="0">
              <a:solidFill>
                <a:schemeClr val="bg1"/>
              </a:solidFill>
            </a:endParaRPr>
          </a:p>
        </p:txBody>
      </p:sp>
    </p:spTree>
    <p:extLst>
      <p:ext uri="{BB962C8B-B14F-4D97-AF65-F5344CB8AC3E}">
        <p14:creationId xmlns:p14="http://schemas.microsoft.com/office/powerpoint/2010/main" val="2579516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390" y="298344"/>
            <a:ext cx="4966410" cy="865438"/>
          </a:xfrm>
        </p:spPr>
        <p:txBody>
          <a:bodyPr/>
          <a:lstStyle/>
          <a:p>
            <a:r>
              <a:rPr lang="en-US" sz="3600" b="1" dirty="0" smtClean="0">
                <a:effectLst>
                  <a:outerShdw blurRad="38100" dist="38100" dir="2700000" algn="tl">
                    <a:srgbClr val="000000">
                      <a:alpha val="43137"/>
                    </a:srgbClr>
                  </a:outerShdw>
                </a:effectLst>
                <a:latin typeface="Century Gothic" panose="020B0502020202020204" pitchFamily="34" charset="0"/>
              </a:rPr>
              <a:t>Wednesday 6</a:t>
            </a:r>
            <a:r>
              <a:rPr lang="en-US" sz="3600" b="1" baseline="30000" dirty="0" smtClean="0">
                <a:effectLst>
                  <a:outerShdw blurRad="38100" dist="38100" dir="2700000" algn="tl">
                    <a:srgbClr val="000000">
                      <a:alpha val="43137"/>
                    </a:srgbClr>
                  </a:outerShdw>
                </a:effectLst>
                <a:latin typeface="Century Gothic" panose="020B0502020202020204" pitchFamily="34" charset="0"/>
              </a:rPr>
              <a:t>th</a:t>
            </a:r>
            <a:r>
              <a:rPr lang="en-US" sz="3600" b="1" dirty="0" smtClean="0">
                <a:effectLst>
                  <a:outerShdw blurRad="38100" dist="38100" dir="2700000" algn="tl">
                    <a:srgbClr val="000000">
                      <a:alpha val="43137"/>
                    </a:srgbClr>
                  </a:outerShdw>
                </a:effectLst>
                <a:latin typeface="Century Gothic" panose="020B0502020202020204" pitchFamily="34" charset="0"/>
              </a:rPr>
              <a:t> July</a:t>
            </a:r>
            <a:endParaRPr lang="en-US" sz="3600" b="1" dirty="0">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6768390" y="1648692"/>
            <a:ext cx="5375565" cy="5109091"/>
          </a:xfrm>
          <a:prstGeom prst="rect">
            <a:avLst/>
          </a:prstGeom>
          <a:noFill/>
        </p:spPr>
        <p:txBody>
          <a:bodyPr wrap="square" rtlCol="0">
            <a:spAutoFit/>
          </a:bodyPr>
          <a:lstStyle/>
          <a:p>
            <a:r>
              <a:rPr lang="en-GB" sz="2200" dirty="0" smtClean="0"/>
              <a:t>Listen to this </a:t>
            </a:r>
            <a:r>
              <a:rPr lang="en-GB" sz="2200" dirty="0" err="1" smtClean="0"/>
              <a:t>Taize</a:t>
            </a:r>
            <a:r>
              <a:rPr lang="en-GB" sz="2200" dirty="0" smtClean="0"/>
              <a:t> song: In the Lord I’ll be ever thankful (3 </a:t>
            </a:r>
            <a:r>
              <a:rPr lang="en-GB" sz="2200" dirty="0" err="1" smtClean="0"/>
              <a:t>mins</a:t>
            </a:r>
            <a:r>
              <a:rPr lang="en-GB" sz="2200" dirty="0" smtClean="0"/>
              <a:t>)</a:t>
            </a:r>
          </a:p>
          <a:p>
            <a:endParaRPr lang="en-GB" sz="2200" dirty="0"/>
          </a:p>
          <a:p>
            <a:r>
              <a:rPr lang="en-GB" sz="2200" dirty="0">
                <a:hlinkClick r:id="rId2"/>
              </a:rPr>
              <a:t>https://</a:t>
            </a:r>
            <a:r>
              <a:rPr lang="en-GB" sz="2200" dirty="0" smtClean="0">
                <a:hlinkClick r:id="rId2"/>
              </a:rPr>
              <a:t>www.youtube.com/watch?v=m4-dnOrdJrs</a:t>
            </a:r>
            <a:endParaRPr lang="en-GB" sz="2200" dirty="0" smtClean="0"/>
          </a:p>
          <a:p>
            <a:endParaRPr lang="en-GB" sz="2200" dirty="0" smtClean="0"/>
          </a:p>
          <a:p>
            <a:r>
              <a:rPr lang="en-GB" sz="2200" dirty="0"/>
              <a:t>In the Lord I'll be ever thankful,</a:t>
            </a:r>
            <a:br>
              <a:rPr lang="en-GB" sz="2200" dirty="0"/>
            </a:br>
            <a:r>
              <a:rPr lang="en-GB" sz="2200" dirty="0"/>
              <a:t>In the Lord I'll rejoice.</a:t>
            </a:r>
            <a:br>
              <a:rPr lang="en-GB" sz="2200" dirty="0"/>
            </a:br>
            <a:r>
              <a:rPr lang="en-GB" sz="2200" dirty="0"/>
              <a:t>Look to God, do not be afraid,</a:t>
            </a:r>
            <a:br>
              <a:rPr lang="en-GB" sz="2200" dirty="0"/>
            </a:br>
            <a:r>
              <a:rPr lang="en-GB" sz="2200" dirty="0"/>
              <a:t>Lift up your voices, the Lord is near;</a:t>
            </a:r>
            <a:br>
              <a:rPr lang="en-GB" sz="2200" dirty="0"/>
            </a:br>
            <a:r>
              <a:rPr lang="en-GB" sz="2200" dirty="0"/>
              <a:t>Lift up your voices the Lord is near.</a:t>
            </a:r>
          </a:p>
          <a:p>
            <a:endParaRPr lang="en-GB" sz="2200" dirty="0"/>
          </a:p>
          <a:p>
            <a:r>
              <a:rPr lang="en-GB" sz="2200" dirty="0" smtClean="0"/>
              <a:t>What are some of the  things you are grateful for?</a:t>
            </a:r>
          </a:p>
          <a:p>
            <a:endParaRPr lang="en-GB" dirty="0"/>
          </a:p>
        </p:txBody>
      </p:sp>
      <p:pic>
        <p:nvPicPr>
          <p:cNvPr id="8" name="Picture 7"/>
          <p:cNvPicPr>
            <a:picLocks noChangeAspect="1"/>
          </p:cNvPicPr>
          <p:nvPr/>
        </p:nvPicPr>
        <p:blipFill>
          <a:blip r:embed="rId3"/>
          <a:stretch>
            <a:fillRect/>
          </a:stretch>
        </p:blipFill>
        <p:spPr>
          <a:xfrm>
            <a:off x="0" y="0"/>
            <a:ext cx="6498899" cy="6858594"/>
          </a:xfrm>
          <a:prstGeom prst="rect">
            <a:avLst/>
          </a:prstGeom>
        </p:spPr>
      </p:pic>
    </p:spTree>
    <p:extLst>
      <p:ext uri="{BB962C8B-B14F-4D97-AF65-F5344CB8AC3E}">
        <p14:creationId xmlns:p14="http://schemas.microsoft.com/office/powerpoint/2010/main" val="1891920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Wednesday </a:t>
            </a:r>
            <a:r>
              <a:rPr lang="en-US" b="1" dirty="0">
                <a:solidFill>
                  <a:srgbClr val="92D050"/>
                </a:solidFill>
                <a:effectLst>
                  <a:outerShdw blurRad="38100" dist="38100" dir="2700000" algn="tl">
                    <a:srgbClr val="000000">
                      <a:alpha val="43137"/>
                    </a:srgbClr>
                  </a:outerShdw>
                </a:effectLst>
                <a:latin typeface="Century Gothic" panose="020B0502020202020204" pitchFamily="34" charset="0"/>
              </a:rPr>
              <a:t>6</a:t>
            </a:r>
            <a:r>
              <a:rPr lang="en-US" b="1" baseline="30000" dirty="0" smtClean="0">
                <a:solidFill>
                  <a:srgbClr val="92D050"/>
                </a:solidFill>
                <a:effectLst>
                  <a:outerShdw blurRad="38100" dist="38100" dir="2700000" algn="tl">
                    <a:srgbClr val="000000">
                      <a:alpha val="43137"/>
                    </a:srgbClr>
                  </a:outerShdw>
                </a:effectLst>
                <a:latin typeface="Century Gothic" panose="020B0502020202020204" pitchFamily="34" charset="0"/>
              </a:rPr>
              <a:t>th</a:t>
            </a:r>
            <a:r>
              <a:rPr lang="en-US" b="1" dirty="0" smtClean="0">
                <a:solidFill>
                  <a:srgbClr val="92D050"/>
                </a:solidFill>
                <a:effectLst>
                  <a:outerShdw blurRad="38100" dist="38100" dir="2700000" algn="tl">
                    <a:srgbClr val="000000">
                      <a:alpha val="43137"/>
                    </a:srgbClr>
                  </a:outerShdw>
                </a:effectLst>
                <a:latin typeface="Century Gothic" panose="020B0502020202020204" pitchFamily="34" charset="0"/>
              </a:rPr>
              <a:t> July</a:t>
            </a:r>
            <a:endParaRPr lang="en-US" b="1" dirty="0">
              <a:solidFill>
                <a:srgbClr val="92D050"/>
              </a:solidFill>
              <a:effectLst>
                <a:outerShdw blurRad="38100" dist="38100" dir="2700000" algn="tl">
                  <a:srgbClr val="000000">
                    <a:alpha val="43137"/>
                  </a:srgbClr>
                </a:outerShdw>
              </a:effectLst>
              <a:latin typeface="Century Gothic" panose="020B0502020202020204" pitchFamily="34" charset="0"/>
            </a:endParaRPr>
          </a:p>
        </p:txBody>
      </p:sp>
      <p:sp>
        <p:nvSpPr>
          <p:cNvPr id="4" name="Content Placeholder 3"/>
          <p:cNvSpPr>
            <a:spLocks noGrp="1"/>
          </p:cNvSpPr>
          <p:nvPr>
            <p:ph sz="half" idx="1"/>
          </p:nvPr>
        </p:nvSpPr>
        <p:spPr>
          <a:xfrm>
            <a:off x="277091" y="1368339"/>
            <a:ext cx="9144000" cy="5171006"/>
          </a:xfrm>
        </p:spPr>
        <p:txBody>
          <a:bodyPr>
            <a:normAutofit fontScale="92500"/>
          </a:bodyPr>
          <a:lstStyle/>
          <a:p>
            <a:pPr marL="0" indent="0">
              <a:spcBef>
                <a:spcPts val="0"/>
              </a:spcBef>
              <a:buNone/>
            </a:pPr>
            <a:r>
              <a:rPr lang="en-GB" dirty="0"/>
              <a:t/>
            </a:r>
            <a:br>
              <a:rPr lang="en-GB" dirty="0"/>
            </a:br>
            <a:r>
              <a:rPr lang="en-GB" sz="2200" dirty="0"/>
              <a:t>Loving Creator,</a:t>
            </a:r>
            <a:br>
              <a:rPr lang="en-GB" sz="2200" dirty="0"/>
            </a:br>
            <a:r>
              <a:rPr lang="en-GB" sz="2200" dirty="0"/>
              <a:t>We asked for strength, and you gave us difficulties to make us strong.</a:t>
            </a:r>
            <a:br>
              <a:rPr lang="en-GB" sz="2200" dirty="0"/>
            </a:br>
            <a:r>
              <a:rPr lang="en-GB" sz="2200" dirty="0"/>
              <a:t>We asked for wisdom, and you gave us problems to solve.</a:t>
            </a:r>
            <a:br>
              <a:rPr lang="en-GB" sz="2200" dirty="0"/>
            </a:br>
            <a:r>
              <a:rPr lang="en-GB" sz="2200" dirty="0"/>
              <a:t>We asked for prosperity, and you gave us purpose and brains to use.</a:t>
            </a:r>
            <a:br>
              <a:rPr lang="en-GB" sz="2200" dirty="0"/>
            </a:br>
            <a:r>
              <a:rPr lang="en-GB" sz="2200" dirty="0"/>
              <a:t>We asked for courage, and you gave us fears to overcome.</a:t>
            </a:r>
            <a:br>
              <a:rPr lang="en-GB" sz="2200" dirty="0"/>
            </a:br>
            <a:r>
              <a:rPr lang="en-GB" sz="2200" dirty="0"/>
              <a:t>We asked for patience, and you gave us situations where we were forced to wait.</a:t>
            </a:r>
            <a:br>
              <a:rPr lang="en-GB" sz="2200" dirty="0"/>
            </a:br>
            <a:r>
              <a:rPr lang="en-GB" sz="2200" dirty="0"/>
              <a:t>We asked for love, and you gave us troubled people to help.</a:t>
            </a:r>
            <a:br>
              <a:rPr lang="en-GB" sz="2200" dirty="0"/>
            </a:br>
            <a:r>
              <a:rPr lang="en-GB" sz="2200" dirty="0"/>
              <a:t>We asked for justice, and you called us to be just </a:t>
            </a:r>
            <a:endParaRPr lang="en-GB" sz="2200" dirty="0" smtClean="0"/>
          </a:p>
          <a:p>
            <a:pPr marL="0" indent="0">
              <a:spcBef>
                <a:spcPts val="0"/>
              </a:spcBef>
              <a:buNone/>
            </a:pPr>
            <a:r>
              <a:rPr lang="en-GB" sz="2200" dirty="0" smtClean="0"/>
              <a:t>and </a:t>
            </a:r>
            <a:r>
              <a:rPr lang="en-GB" sz="2200" dirty="0"/>
              <a:t>to lead with integrity.</a:t>
            </a:r>
            <a:br>
              <a:rPr lang="en-GB" sz="2200" dirty="0"/>
            </a:br>
            <a:r>
              <a:rPr lang="en-GB" sz="2200" dirty="0"/>
              <a:t>Lord, we have received nothing that we asked for or wanted.</a:t>
            </a:r>
            <a:br>
              <a:rPr lang="en-GB" sz="2200" dirty="0"/>
            </a:br>
            <a:r>
              <a:rPr lang="en-GB" sz="2200" dirty="0"/>
              <a:t>And yet, we received everything that we needed.</a:t>
            </a:r>
            <a:br>
              <a:rPr lang="en-GB" sz="2200" dirty="0"/>
            </a:br>
            <a:r>
              <a:rPr lang="en-GB" sz="2200" dirty="0"/>
              <a:t>For this, we give thanks.</a:t>
            </a:r>
          </a:p>
          <a:p>
            <a:pPr marL="0" indent="0">
              <a:buNone/>
            </a:pPr>
            <a:r>
              <a:rPr lang="en-GB" sz="2200" dirty="0" smtClean="0"/>
              <a:t>Amen.</a:t>
            </a:r>
            <a:endParaRPr lang="en-GB" sz="2200" dirty="0"/>
          </a:p>
        </p:txBody>
      </p:sp>
      <p:pic>
        <p:nvPicPr>
          <p:cNvPr id="3" name="Picture 2"/>
          <p:cNvPicPr>
            <a:picLocks noChangeAspect="1"/>
          </p:cNvPicPr>
          <p:nvPr/>
        </p:nvPicPr>
        <p:blipFill>
          <a:blip r:embed="rId2"/>
          <a:stretch>
            <a:fillRect/>
          </a:stretch>
        </p:blipFill>
        <p:spPr>
          <a:xfrm>
            <a:off x="8223514" y="4144013"/>
            <a:ext cx="3848603" cy="25721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0892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9394"/>
            <a:ext cx="12192000" cy="6897394"/>
          </a:xfrm>
          <a:prstGeom prst="rect">
            <a:avLst/>
          </a:prstGeom>
        </p:spPr>
      </p:pic>
      <p:sp>
        <p:nvSpPr>
          <p:cNvPr id="2" name="Title 1">
            <a:extLst>
              <a:ext uri="{FF2B5EF4-FFF2-40B4-BE49-F238E27FC236}">
                <a16:creationId xmlns:a16="http://schemas.microsoft.com/office/drawing/2014/main" id="{71446285-BE53-4905-AF22-F00B57D48D50}"/>
              </a:ext>
            </a:extLst>
          </p:cNvPr>
          <p:cNvSpPr>
            <a:spLocks noGrp="1"/>
          </p:cNvSpPr>
          <p:nvPr>
            <p:ph type="title"/>
          </p:nvPr>
        </p:nvSpPr>
        <p:spPr>
          <a:xfrm>
            <a:off x="781656" y="231879"/>
            <a:ext cx="8911687" cy="831711"/>
          </a:xfrm>
        </p:spPr>
        <p:txBody>
          <a:bodyPr/>
          <a:lstStyle/>
          <a:p>
            <a:r>
              <a:rPr lang="en-GB" b="1" dirty="0" smtClean="0">
                <a:solidFill>
                  <a:schemeClr val="bg1"/>
                </a:solidFill>
                <a:effectLst>
                  <a:outerShdw blurRad="38100" dist="38100" dir="2700000" algn="tl">
                    <a:srgbClr val="000000">
                      <a:alpha val="43137"/>
                    </a:srgbClr>
                  </a:outerShdw>
                </a:effectLst>
              </a:rPr>
              <a:t>Thursday 7</a:t>
            </a:r>
            <a:r>
              <a:rPr lang="en-GB" b="1" baseline="30000" dirty="0" smtClean="0">
                <a:solidFill>
                  <a:schemeClr val="bg1"/>
                </a:solidFill>
                <a:effectLst>
                  <a:outerShdw blurRad="38100" dist="38100" dir="2700000" algn="tl">
                    <a:srgbClr val="000000">
                      <a:alpha val="43137"/>
                    </a:srgbClr>
                  </a:outerShdw>
                </a:effectLst>
              </a:rPr>
              <a:t>th</a:t>
            </a:r>
            <a:r>
              <a:rPr lang="en-GB" b="1" dirty="0" smtClean="0">
                <a:solidFill>
                  <a:schemeClr val="bg1"/>
                </a:solidFill>
                <a:effectLst>
                  <a:outerShdw blurRad="38100" dist="38100" dir="2700000" algn="tl">
                    <a:srgbClr val="000000">
                      <a:alpha val="43137"/>
                    </a:srgbClr>
                  </a:outerShdw>
                </a:effectLst>
              </a:rPr>
              <a:t> </a:t>
            </a:r>
            <a:r>
              <a:rPr lang="en-GB" b="1" dirty="0">
                <a:solidFill>
                  <a:schemeClr val="bg1"/>
                </a:solidFill>
                <a:effectLst>
                  <a:outerShdw blurRad="38100" dist="38100" dir="2700000" algn="tl">
                    <a:srgbClr val="000000">
                      <a:alpha val="43137"/>
                    </a:srgbClr>
                  </a:outerShdw>
                </a:effectLst>
              </a:rPr>
              <a:t>July</a:t>
            </a:r>
          </a:p>
        </p:txBody>
      </p:sp>
      <p:sp>
        <p:nvSpPr>
          <p:cNvPr id="5" name="Rectangle 4">
            <a:extLst>
              <a:ext uri="{FF2B5EF4-FFF2-40B4-BE49-F238E27FC236}">
                <a16:creationId xmlns:a16="http://schemas.microsoft.com/office/drawing/2014/main" id="{7AC70984-1F9E-43D4-AEEB-D6CEE4E58008}"/>
              </a:ext>
            </a:extLst>
          </p:cNvPr>
          <p:cNvSpPr/>
          <p:nvPr/>
        </p:nvSpPr>
        <p:spPr>
          <a:xfrm>
            <a:off x="209006" y="1334863"/>
            <a:ext cx="9718765" cy="1261884"/>
          </a:xfrm>
          <a:prstGeom prst="rect">
            <a:avLst/>
          </a:prstGeom>
        </p:spPr>
        <p:txBody>
          <a:bodyPr wrap="square">
            <a:spAutoFit/>
          </a:bodyPr>
          <a:lstStyle/>
          <a:p>
            <a:pPr algn="ctr"/>
            <a:r>
              <a:rPr lang="en-US" dirty="0">
                <a:solidFill>
                  <a:schemeClr val="bg1"/>
                </a:solidFill>
              </a:rPr>
              <a:t> </a:t>
            </a:r>
            <a:r>
              <a:rPr lang="en-US" sz="2000" i="1" dirty="0">
                <a:solidFill>
                  <a:schemeClr val="bg1"/>
                </a:solidFill>
              </a:rPr>
              <a:t>‘The natural world is not a possession to be seized but a gift to be </a:t>
            </a:r>
            <a:r>
              <a:rPr lang="en-US" sz="2000" i="1" dirty="0" smtClean="0">
                <a:solidFill>
                  <a:schemeClr val="bg1"/>
                </a:solidFill>
              </a:rPr>
              <a:t>received with </a:t>
            </a:r>
            <a:r>
              <a:rPr lang="en-US" sz="2000" i="1" dirty="0">
                <a:solidFill>
                  <a:schemeClr val="bg1"/>
                </a:solidFill>
              </a:rPr>
              <a:t>gratitude and reverence’ </a:t>
            </a:r>
            <a:endParaRPr lang="en-US" sz="2000" i="1" dirty="0" smtClean="0">
              <a:solidFill>
                <a:schemeClr val="bg1"/>
              </a:solidFill>
            </a:endParaRPr>
          </a:p>
          <a:p>
            <a:pPr algn="ctr"/>
            <a:endParaRPr lang="en-US" sz="2000" i="1" dirty="0">
              <a:solidFill>
                <a:schemeClr val="bg1"/>
              </a:solidFill>
            </a:endParaRPr>
          </a:p>
          <a:p>
            <a:pPr algn="ctr"/>
            <a:r>
              <a:rPr lang="en-US" sz="1600" dirty="0" smtClean="0">
                <a:solidFill>
                  <a:schemeClr val="bg1"/>
                </a:solidFill>
              </a:rPr>
              <a:t> (FCJ </a:t>
            </a:r>
            <a:r>
              <a:rPr lang="en-US" sz="1600" dirty="0">
                <a:solidFill>
                  <a:schemeClr val="bg1"/>
                </a:solidFill>
              </a:rPr>
              <a:t>The Faithfulness Of God </a:t>
            </a:r>
            <a:r>
              <a:rPr lang="en-US" sz="1600" dirty="0" smtClean="0">
                <a:solidFill>
                  <a:schemeClr val="bg1"/>
                </a:solidFill>
              </a:rPr>
              <a:t>Book)</a:t>
            </a:r>
            <a:endParaRPr lang="en-US" sz="1600" dirty="0">
              <a:solidFill>
                <a:schemeClr val="bg1"/>
              </a:solidFill>
            </a:endParaRPr>
          </a:p>
        </p:txBody>
      </p:sp>
      <p:sp>
        <p:nvSpPr>
          <p:cNvPr id="3" name="TextBox 2"/>
          <p:cNvSpPr txBox="1"/>
          <p:nvPr/>
        </p:nvSpPr>
        <p:spPr>
          <a:xfrm>
            <a:off x="620837" y="3020947"/>
            <a:ext cx="8660674" cy="1200329"/>
          </a:xfrm>
          <a:prstGeom prst="rect">
            <a:avLst/>
          </a:prstGeom>
          <a:noFill/>
        </p:spPr>
        <p:txBody>
          <a:bodyPr wrap="square" rtlCol="0">
            <a:spAutoFit/>
          </a:bodyPr>
          <a:lstStyle/>
          <a:p>
            <a:r>
              <a:rPr lang="en-US" sz="2400" dirty="0">
                <a:solidFill>
                  <a:schemeClr val="bg1"/>
                </a:solidFill>
              </a:rPr>
              <a:t>Think about creation </a:t>
            </a:r>
            <a:r>
              <a:rPr lang="en-US" sz="2400" dirty="0" smtClean="0">
                <a:solidFill>
                  <a:schemeClr val="bg1"/>
                </a:solidFill>
              </a:rPr>
              <a:t>for </a:t>
            </a:r>
            <a:r>
              <a:rPr lang="en-US" sz="2400" dirty="0">
                <a:solidFill>
                  <a:schemeClr val="bg1"/>
                </a:solidFill>
              </a:rPr>
              <a:t>a moment, </a:t>
            </a:r>
          </a:p>
          <a:p>
            <a:r>
              <a:rPr lang="en-US" sz="2400" dirty="0" smtClean="0">
                <a:solidFill>
                  <a:schemeClr val="bg1"/>
                </a:solidFill>
              </a:rPr>
              <a:t>                            What’s </a:t>
            </a:r>
            <a:r>
              <a:rPr lang="en-US" sz="2400" dirty="0">
                <a:solidFill>
                  <a:schemeClr val="bg1"/>
                </a:solidFill>
              </a:rPr>
              <a:t>your </a:t>
            </a:r>
            <a:r>
              <a:rPr lang="en-US" sz="2400" dirty="0" err="1" smtClean="0">
                <a:solidFill>
                  <a:schemeClr val="bg1"/>
                </a:solidFill>
              </a:rPr>
              <a:t>favourite</a:t>
            </a:r>
            <a:r>
              <a:rPr lang="en-US" sz="2400" dirty="0" smtClean="0">
                <a:solidFill>
                  <a:schemeClr val="bg1"/>
                </a:solidFill>
              </a:rPr>
              <a:t> </a:t>
            </a:r>
            <a:r>
              <a:rPr lang="en-US" sz="2400" dirty="0">
                <a:solidFill>
                  <a:schemeClr val="bg1"/>
                </a:solidFill>
              </a:rPr>
              <a:t>thing</a:t>
            </a:r>
            <a:r>
              <a:rPr lang="en-US" sz="2400" dirty="0" smtClean="0">
                <a:solidFill>
                  <a:schemeClr val="bg1"/>
                </a:solidFill>
              </a:rPr>
              <a:t>?</a:t>
            </a:r>
          </a:p>
          <a:p>
            <a:r>
              <a:rPr lang="en-US" sz="2400" dirty="0" smtClean="0">
                <a:solidFill>
                  <a:schemeClr val="bg1"/>
                </a:solidFill>
              </a:rPr>
              <a:t>                                                       Thank </a:t>
            </a:r>
            <a:r>
              <a:rPr lang="en-US" sz="2400" dirty="0">
                <a:solidFill>
                  <a:schemeClr val="bg1"/>
                </a:solidFill>
              </a:rPr>
              <a:t>God for this today. </a:t>
            </a:r>
          </a:p>
        </p:txBody>
      </p:sp>
    </p:spTree>
    <p:extLst>
      <p:ext uri="{BB962C8B-B14F-4D97-AF65-F5344CB8AC3E}">
        <p14:creationId xmlns:p14="http://schemas.microsoft.com/office/powerpoint/2010/main" val="107456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26758"/>
            <a:ext cx="12224972" cy="6890001"/>
          </a:xfrm>
          <a:prstGeom prst="rect">
            <a:avLst/>
          </a:prstGeom>
        </p:spPr>
      </p:pic>
      <p:sp>
        <p:nvSpPr>
          <p:cNvPr id="2" name="Title 1">
            <a:extLst>
              <a:ext uri="{FF2B5EF4-FFF2-40B4-BE49-F238E27FC236}">
                <a16:creationId xmlns:a16="http://schemas.microsoft.com/office/drawing/2014/main" id="{B66B78B9-403B-4909-88C5-F329A7FCCAA3}"/>
              </a:ext>
            </a:extLst>
          </p:cNvPr>
          <p:cNvSpPr>
            <a:spLocks noGrp="1"/>
          </p:cNvSpPr>
          <p:nvPr>
            <p:ph type="title"/>
          </p:nvPr>
        </p:nvSpPr>
        <p:spPr>
          <a:xfrm>
            <a:off x="4833281" y="117143"/>
            <a:ext cx="3722140" cy="695239"/>
          </a:xfrm>
        </p:spPr>
        <p:txBody>
          <a:bodyPr>
            <a:normAutofit/>
          </a:bodyPr>
          <a:lstStyle/>
          <a:p>
            <a:r>
              <a:rPr lang="en-GB" sz="2800" b="1" dirty="0" smtClean="0">
                <a:solidFill>
                  <a:schemeClr val="bg1"/>
                </a:solidFill>
              </a:rPr>
              <a:t>Thursday 7</a:t>
            </a:r>
            <a:r>
              <a:rPr lang="en-GB" sz="2800" b="1" baseline="30000" dirty="0" smtClean="0">
                <a:solidFill>
                  <a:schemeClr val="bg1"/>
                </a:solidFill>
              </a:rPr>
              <a:t>th</a:t>
            </a:r>
            <a:r>
              <a:rPr lang="en-GB" sz="2800" b="1" dirty="0" smtClean="0">
                <a:solidFill>
                  <a:schemeClr val="bg1"/>
                </a:solidFill>
              </a:rPr>
              <a:t> </a:t>
            </a:r>
            <a:r>
              <a:rPr lang="en-GB" sz="2800" b="1" dirty="0">
                <a:solidFill>
                  <a:schemeClr val="bg1"/>
                </a:solidFill>
              </a:rPr>
              <a:t>July</a:t>
            </a:r>
          </a:p>
        </p:txBody>
      </p:sp>
      <p:sp>
        <p:nvSpPr>
          <p:cNvPr id="4" name="Rectangle 3">
            <a:extLst>
              <a:ext uri="{FF2B5EF4-FFF2-40B4-BE49-F238E27FC236}">
                <a16:creationId xmlns:a16="http://schemas.microsoft.com/office/drawing/2014/main" id="{49FF4514-F461-4697-87C3-AC69ABB7380A}"/>
              </a:ext>
            </a:extLst>
          </p:cNvPr>
          <p:cNvSpPr/>
          <p:nvPr/>
        </p:nvSpPr>
        <p:spPr>
          <a:xfrm>
            <a:off x="609600" y="1481803"/>
            <a:ext cx="10241280" cy="369332"/>
          </a:xfrm>
          <a:prstGeom prst="rect">
            <a:avLst/>
          </a:prstGeom>
        </p:spPr>
        <p:txBody>
          <a:bodyPr wrap="square">
            <a:spAutoFit/>
          </a:bodyPr>
          <a:lstStyle/>
          <a:p>
            <a:r>
              <a:rPr lang="en-US" dirty="0"/>
              <a:t>	</a:t>
            </a:r>
          </a:p>
        </p:txBody>
      </p:sp>
      <p:sp>
        <p:nvSpPr>
          <p:cNvPr id="10" name="Content Placeholder 2"/>
          <p:cNvSpPr>
            <a:spLocks noGrp="1"/>
          </p:cNvSpPr>
          <p:nvPr>
            <p:ph idx="1"/>
          </p:nvPr>
        </p:nvSpPr>
        <p:spPr>
          <a:xfrm>
            <a:off x="359176" y="1201784"/>
            <a:ext cx="10491704" cy="5355770"/>
          </a:xfrm>
        </p:spPr>
        <p:txBody>
          <a:bodyPr>
            <a:normAutofit/>
          </a:bodyPr>
          <a:lstStyle/>
          <a:p>
            <a:pPr marL="0" indent="0">
              <a:buNone/>
            </a:pPr>
            <a:r>
              <a:rPr lang="en-GB" sz="2000" b="1" dirty="0">
                <a:solidFill>
                  <a:schemeClr val="bg1"/>
                </a:solidFill>
              </a:rPr>
              <a:t>A Prayer to Begin </a:t>
            </a:r>
            <a:r>
              <a:rPr lang="en-GB" sz="2000" b="1" dirty="0" smtClean="0">
                <a:solidFill>
                  <a:schemeClr val="bg1"/>
                </a:solidFill>
              </a:rPr>
              <a:t>Summer</a:t>
            </a:r>
          </a:p>
          <a:p>
            <a:pPr marL="0" indent="0">
              <a:buNone/>
            </a:pPr>
            <a:endParaRPr lang="en-GB" sz="2000" b="1" dirty="0">
              <a:solidFill>
                <a:schemeClr val="bg1"/>
              </a:solidFill>
            </a:endParaRPr>
          </a:p>
          <a:p>
            <a:pPr marL="0" indent="0">
              <a:buNone/>
            </a:pPr>
            <a:r>
              <a:rPr lang="en-GB" sz="2000" dirty="0">
                <a:solidFill>
                  <a:schemeClr val="bg1"/>
                </a:solidFill>
              </a:rPr>
              <a:t>For more light in the day, we thank you,</a:t>
            </a:r>
          </a:p>
          <a:p>
            <a:pPr marL="0" indent="0">
              <a:buNone/>
            </a:pPr>
            <a:r>
              <a:rPr lang="en-GB" sz="2000" dirty="0">
                <a:solidFill>
                  <a:schemeClr val="bg1"/>
                </a:solidFill>
              </a:rPr>
              <a:t>For gentle mornings, we thank you,</a:t>
            </a:r>
          </a:p>
          <a:p>
            <a:pPr marL="0" indent="0">
              <a:buNone/>
            </a:pPr>
            <a:r>
              <a:rPr lang="en-GB" sz="2000" dirty="0">
                <a:solidFill>
                  <a:schemeClr val="bg1"/>
                </a:solidFill>
              </a:rPr>
              <a:t>For </a:t>
            </a:r>
            <a:r>
              <a:rPr lang="en-GB" sz="2000" dirty="0" smtClean="0">
                <a:solidFill>
                  <a:schemeClr val="bg1"/>
                </a:solidFill>
              </a:rPr>
              <a:t>night time </a:t>
            </a:r>
            <a:r>
              <a:rPr lang="en-GB" sz="2000" dirty="0">
                <a:solidFill>
                  <a:schemeClr val="bg1"/>
                </a:solidFill>
              </a:rPr>
              <a:t>conversations, we thank you,</a:t>
            </a:r>
          </a:p>
          <a:p>
            <a:pPr marL="0" indent="0">
              <a:buNone/>
            </a:pPr>
            <a:r>
              <a:rPr lang="en-GB" sz="2000" dirty="0">
                <a:solidFill>
                  <a:schemeClr val="bg1"/>
                </a:solidFill>
              </a:rPr>
              <a:t>For friends and family, we thank you,</a:t>
            </a:r>
          </a:p>
          <a:p>
            <a:pPr marL="0" indent="0">
              <a:buNone/>
            </a:pPr>
            <a:r>
              <a:rPr lang="en-GB" sz="2000" dirty="0">
                <a:solidFill>
                  <a:schemeClr val="bg1"/>
                </a:solidFill>
              </a:rPr>
              <a:t>For gardens and all manner of creatures, we thank you.</a:t>
            </a:r>
          </a:p>
          <a:p>
            <a:pPr marL="0" indent="0">
              <a:buNone/>
            </a:pPr>
            <a:r>
              <a:rPr lang="en-GB" sz="2000" dirty="0">
                <a:solidFill>
                  <a:schemeClr val="bg1"/>
                </a:solidFill>
              </a:rPr>
              <a:t>Help us, Creator and lover of our souls.</a:t>
            </a:r>
          </a:p>
          <a:p>
            <a:pPr marL="0" indent="0">
              <a:buNone/>
            </a:pPr>
            <a:r>
              <a:rPr lang="en-GB" sz="2000" dirty="0">
                <a:solidFill>
                  <a:schemeClr val="bg1"/>
                </a:solidFill>
              </a:rPr>
              <a:t>Help us love this earth.</a:t>
            </a:r>
          </a:p>
          <a:p>
            <a:pPr marL="0" indent="0">
              <a:buNone/>
            </a:pPr>
            <a:r>
              <a:rPr lang="en-GB" sz="2000" dirty="0">
                <a:solidFill>
                  <a:schemeClr val="bg1"/>
                </a:solidFill>
              </a:rPr>
              <a:t>Help </a:t>
            </a:r>
            <a:r>
              <a:rPr lang="en-GB" sz="2000" dirty="0" smtClean="0">
                <a:solidFill>
                  <a:schemeClr val="bg1"/>
                </a:solidFill>
              </a:rPr>
              <a:t>us to live in the present moment.</a:t>
            </a:r>
            <a:endParaRPr lang="en-GB" sz="2000" dirty="0">
              <a:solidFill>
                <a:schemeClr val="bg1"/>
              </a:solidFill>
            </a:endParaRPr>
          </a:p>
          <a:p>
            <a:pPr marL="0" indent="0">
              <a:buNone/>
            </a:pPr>
            <a:r>
              <a:rPr lang="en-GB" sz="2000" dirty="0">
                <a:solidFill>
                  <a:schemeClr val="bg1"/>
                </a:solidFill>
              </a:rPr>
              <a:t>Help us pray as we walk, work, play, rest, and create.</a:t>
            </a:r>
          </a:p>
          <a:p>
            <a:pPr marL="0" indent="0">
              <a:buNone/>
            </a:pPr>
            <a:r>
              <a:rPr lang="en-GB" sz="2000" dirty="0">
                <a:solidFill>
                  <a:schemeClr val="bg1"/>
                </a:solidFill>
              </a:rPr>
              <a:t>Amen.</a:t>
            </a:r>
          </a:p>
          <a:p>
            <a:pPr marL="0" indent="0">
              <a:buNone/>
            </a:pPr>
            <a:endParaRPr lang="en-US" dirty="0"/>
          </a:p>
        </p:txBody>
      </p:sp>
    </p:spTree>
    <p:extLst>
      <p:ext uri="{BB962C8B-B14F-4D97-AF65-F5344CB8AC3E}">
        <p14:creationId xmlns:p14="http://schemas.microsoft.com/office/powerpoint/2010/main" val="4195178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1284</TotalTime>
  <Words>872</Words>
  <Application>Microsoft Office PowerPoint</Application>
  <PresentationFormat>Widescreen</PresentationFormat>
  <Paragraphs>81</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Ion</vt:lpstr>
      <vt:lpstr>GRATITUDE</vt:lpstr>
      <vt:lpstr>Monday 4th July</vt:lpstr>
      <vt:lpstr>Monday 4th July</vt:lpstr>
      <vt:lpstr>Tuesday 5th July</vt:lpstr>
      <vt:lpstr>Tuesday 5th July </vt:lpstr>
      <vt:lpstr>Wednesday 6th July</vt:lpstr>
      <vt:lpstr>Wednesday 6th July</vt:lpstr>
      <vt:lpstr>Thursday 7th July</vt:lpstr>
      <vt:lpstr>Thursday 7th July</vt:lpstr>
      <vt:lpstr>PowerPoint Presentation</vt:lpstr>
      <vt:lpstr>Friday 8th July: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Els Claessens</dc:creator>
  <cp:lastModifiedBy>Els Claessens</cp:lastModifiedBy>
  <cp:revision>45</cp:revision>
  <dcterms:created xsi:type="dcterms:W3CDTF">2019-10-22T09:18:33Z</dcterms:created>
  <dcterms:modified xsi:type="dcterms:W3CDTF">2022-06-24T22:32:26Z</dcterms:modified>
</cp:coreProperties>
</file>