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58" r:id="rId4"/>
    <p:sldId id="257"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D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B598F-381B-42DB-B860-E17B8AB81B61}" type="datetimeFigureOut">
              <a:rPr lang="en-GB" smtClean="0"/>
              <a:pPr/>
              <a:t>09/03/2018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F25EA-76BD-414F-B08E-99FC53860916}" type="slidenum">
              <a:rPr lang="en-GB" smtClean="0"/>
              <a:pPr/>
              <a:t>‹#›</a:t>
            </a:fld>
            <a:endParaRPr lang="en-GB"/>
          </a:p>
        </p:txBody>
      </p:sp>
    </p:spTree>
    <p:extLst>
      <p:ext uri="{BB962C8B-B14F-4D97-AF65-F5344CB8AC3E}">
        <p14:creationId xmlns:p14="http://schemas.microsoft.com/office/powerpoint/2010/main" xmlns="" val="326349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711F25EA-76BD-414F-B08E-99FC53860916}" type="slidenum">
              <a:rPr lang="en-GB" smtClean="0"/>
              <a:pPr/>
              <a:t>6</a:t>
            </a:fld>
            <a:endParaRPr lang="en-GB"/>
          </a:p>
        </p:txBody>
      </p:sp>
    </p:spTree>
    <p:extLst>
      <p:ext uri="{BB962C8B-B14F-4D97-AF65-F5344CB8AC3E}">
        <p14:creationId xmlns:p14="http://schemas.microsoft.com/office/powerpoint/2010/main" xmlns="" val="27761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F728D-1399-4B9E-B105-C85FB8C09543}" type="datetimeFigureOut">
              <a:rPr lang="en-GB" smtClean="0"/>
              <a:pPr/>
              <a:t>09/03/2018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23487-5698-474A-9CCC-469F4B5DC35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7EDBC">
                <a:alpha val="98824"/>
              </a:srgbClr>
            </a:gs>
            <a:gs pos="0">
              <a:schemeClr val="bg2">
                <a:tint val="40000"/>
                <a:satMod val="350000"/>
                <a:alpha val="99000"/>
              </a:schemeClr>
            </a:gs>
            <a:gs pos="0">
              <a:schemeClr val="bg2">
                <a:tint val="40000"/>
                <a:satMod val="350000"/>
                <a:alpha val="99000"/>
              </a:schemeClr>
            </a:gs>
            <a:gs pos="0">
              <a:schemeClr val="bg2">
                <a:tint val="40000"/>
                <a:satMod val="350000"/>
                <a:alpha val="99000"/>
              </a:schemeClr>
            </a:gs>
            <a:gs pos="0">
              <a:srgbClr val="00B050">
                <a:alpha val="0"/>
              </a:srgbClr>
            </a:gs>
            <a:gs pos="0">
              <a:schemeClr val="bg2">
                <a:tint val="40000"/>
                <a:satMod val="350000"/>
              </a:schemeClr>
            </a:gs>
            <a:gs pos="0">
              <a:schemeClr val="bg2">
                <a:tint val="40000"/>
                <a:satMod val="350000"/>
              </a:schemeClr>
            </a:gs>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F728D-1399-4B9E-B105-C85FB8C09543}" type="datetimeFigureOut">
              <a:rPr lang="en-GB" smtClean="0"/>
              <a:pPr/>
              <a:t>09/03/2018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23487-5698-474A-9CCC-469F4B5DC35E}"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7147SlZTZAhUHvhQKHWhgD-oQjRwIBw&amp;url=https://www.standrewsbearsden.co.uk/bulletin/sunday-13th-march-2016-fifth-sunday-of-lent&amp;psig=AOvVaw167Ltjbo3LLkJrcPGSMoyf&amp;ust=1518103228543702"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hyperlink" Target="http://www.google.co.uk/url?sa=i&amp;rct=j&amp;q=&amp;esrc=s&amp;source=images&amp;cd=&amp;cad=rja&amp;uact=8&amp;ved=0ahUKEwidxbqClJTZAhUGuBQKHQQzBssQjRwIBw&amp;url=http://www.drsherrybaker.com/the-forty-days-of-lent.html&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oogle.co.uk/url?sa=i&amp;rct=j&amp;q=&amp;esrc=s&amp;source=images&amp;cd=&amp;cad=rja&amp;uact=8&amp;ved=2ahUKEwjkzZeMhdXZAhWLOxQKHdf9CrkQjRx6BAgAEAY&amp;url=https://keeping-company.com/category/marie-madeleine-2/&amp;psig=AOvVaw2xztUqOUx2bRBJz-jsCDAp&amp;ust=1520334339054180" TargetMode="Externa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source=images&amp;cd=&amp;cad=rja&amp;uact=8&amp;ved=0ahUKEwiWoZ2UlJTZAhWHUhQKHetNDOoQjRwIBw&amp;url=http://satima.org/2016/02/how-to-make-the-best-of-lent-qa-82/&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9.png"/><Relationship Id="rId4" Type="http://schemas.openxmlformats.org/officeDocument/2006/relationships/hyperlink" Target="https://www.google.co.uk/url?sa=i&amp;rct=j&amp;q=&amp;esrc=s&amp;source=images&amp;cd=&amp;cad=rja&amp;uact=8&amp;ved=2ahUKEwjX0oDdidXZAhUJPxQKHTpHBUYQjRx6BAgAEAY&amp;url=https://cuslar.org/2015/02/05/romero/&amp;psig=AOvVaw0B5jMIInNcGbET3xJYL6WK&amp;ust=152033550395410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cad=rja&amp;uact=8&amp;ved=0ahUKEwilydDDlJTZAhUGsBQKHRYiAVYQjRwIBw&amp;url=http://www.trinitywimbledon.org/index.php/daily-devotions-for-lent/&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uk/url?sa=i&amp;rct=j&amp;q=&amp;esrc=s&amp;source=images&amp;cd=&amp;cad=rja&amp;uact=8&amp;ved=2ahUKEwi9oLrX_NTZAhVIQBQKHa0lATgQjRx6BAgAEAY&amp;url=http://ireland-calling.com/venerable-edel-mary-quinn-quotes/&amp;psig=AOvVaw3YVftszbwea_Vmd6DEfGa_&amp;ust=1520332074243853" TargetMode="Externa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o.uk/url?sa=i&amp;rct=j&amp;q=&amp;esrc=s&amp;source=images&amp;cd=&amp;cad=rja&amp;uact=8&amp;ved=0ahUKEwi7147SlZTZAhUHvhQKHWhgD-oQjRwIBw&amp;url=https://www.standrewsbearsden.co.uk/bulletin/sunday-13th-march-2016-fifth-sunday-of-lent&amp;psig=AOvVaw167Ltjbo3LLkJrcPGSMoyf&amp;ust=1518103228543702"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o.uk/url?sa=i&amp;rct=j&amp;q=&amp;esrc=s&amp;source=images&amp;cd=&amp;cad=rja&amp;uact=8&amp;ved=2ahUKEwjUi_rtjNXZAhUG0xQKHa1bCasQjRx6BAgAEAY&amp;url=http://jesuitinstitute.org/Pages/Ignatius.htm&amp;psig=AOvVaw1WdEG221T9Y6-qdM4PlzlI&amp;ust=1520336400759059" TargetMode="Externa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WoZ2UlJTZAhWHUhQKHetNDOoQjRwIBw&amp;url=http://satima.org/2016/02/how-to-make-the-best-of-lent-qa-82/&amp;psig=AOvVaw167Ltjbo3LLkJrcPGSMoyf&amp;ust=151810322854370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650"/>
            <a:ext cx="7772400" cy="1470025"/>
          </a:xfrm>
        </p:spPr>
        <p:txBody>
          <a:bodyPr/>
          <a:lstStyle/>
          <a:p>
            <a:r>
              <a:rPr lang="en-GB" dirty="0" smtClean="0">
                <a:solidFill>
                  <a:schemeClr val="accent6">
                    <a:lumMod val="20000"/>
                    <a:lumOff val="80000"/>
                  </a:schemeClr>
                </a:solidFill>
                <a:latin typeface="Tempus Sans ITC" pitchFamily="82" charset="0"/>
              </a:rPr>
              <a:t>Prayers for the week</a:t>
            </a:r>
            <a:br>
              <a:rPr lang="en-GB" dirty="0" smtClean="0">
                <a:solidFill>
                  <a:schemeClr val="accent6">
                    <a:lumMod val="20000"/>
                    <a:lumOff val="80000"/>
                  </a:schemeClr>
                </a:solidFill>
                <a:latin typeface="Tempus Sans ITC" pitchFamily="82" charset="0"/>
              </a:rPr>
            </a:br>
            <a:r>
              <a:rPr lang="en-GB" dirty="0" smtClean="0">
                <a:solidFill>
                  <a:schemeClr val="accent6">
                    <a:lumMod val="20000"/>
                    <a:lumOff val="80000"/>
                  </a:schemeClr>
                </a:solidFill>
                <a:latin typeface="Tempus Sans ITC" pitchFamily="82" charset="0"/>
              </a:rPr>
              <a:t>12 - 16 March 2018</a:t>
            </a:r>
            <a:endParaRPr lang="en-GB" dirty="0">
              <a:solidFill>
                <a:schemeClr val="accent6">
                  <a:lumMod val="20000"/>
                  <a:lumOff val="80000"/>
                </a:schemeClr>
              </a:solidFill>
              <a:latin typeface="Tempus Sans ITC" pitchFamily="82" charset="0"/>
            </a:endParaRPr>
          </a:p>
        </p:txBody>
      </p:sp>
      <p:sp>
        <p:nvSpPr>
          <p:cNvPr id="3" name="Subtitle 2"/>
          <p:cNvSpPr>
            <a:spLocks noGrp="1"/>
          </p:cNvSpPr>
          <p:nvPr>
            <p:ph type="subTitle" idx="1"/>
          </p:nvPr>
        </p:nvSpPr>
        <p:spPr>
          <a:xfrm>
            <a:off x="287016" y="3501008"/>
            <a:ext cx="8856984" cy="2304256"/>
          </a:xfrm>
        </p:spPr>
        <p:txBody>
          <a:bodyPr>
            <a:normAutofit/>
          </a:bodyPr>
          <a:lstStyle/>
          <a:p>
            <a:pPr algn="l"/>
            <a:r>
              <a:rPr lang="en-GB" sz="3500" dirty="0" smtClean="0">
                <a:latin typeface="Tempus Sans ITC" panose="04020404030D07020202" pitchFamily="82" charset="0"/>
              </a:rPr>
              <a:t> </a:t>
            </a:r>
            <a:endParaRPr lang="en-GB" sz="3500" dirty="0">
              <a:latin typeface="Tempus Sans ITC" panose="04020404030D07020202" pitchFamily="82" charset="0"/>
            </a:endParaRPr>
          </a:p>
          <a:p>
            <a:pPr algn="l"/>
            <a:endParaRPr lang="en-GB" sz="2800" dirty="0" smtClean="0">
              <a:latin typeface="Tempus Sans ITC" pitchFamily="82" charset="0"/>
            </a:endParaRPr>
          </a:p>
          <a:p>
            <a:endParaRPr lang="en-GB" sz="2800" dirty="0">
              <a:latin typeface="Tempus Sans ITC" pitchFamily="82" charset="0"/>
            </a:endParaRPr>
          </a:p>
        </p:txBody>
      </p:sp>
      <p:sp>
        <p:nvSpPr>
          <p:cNvPr id="4" name="Rectangle 3"/>
          <p:cNvSpPr/>
          <p:nvPr/>
        </p:nvSpPr>
        <p:spPr>
          <a:xfrm>
            <a:off x="251520" y="5877272"/>
            <a:ext cx="3703258" cy="369332"/>
          </a:xfrm>
          <a:prstGeom prst="rect">
            <a:avLst/>
          </a:prstGeom>
        </p:spPr>
        <p:txBody>
          <a:bodyPr wrap="none">
            <a:spAutoFit/>
          </a:bodyPr>
          <a:lstStyle/>
          <a:p>
            <a:r>
              <a:rPr lang="en-GB" b="1" i="1" dirty="0" smtClean="0">
                <a:solidFill>
                  <a:schemeClr val="accent6">
                    <a:lumMod val="20000"/>
                    <a:lumOff val="80000"/>
                  </a:schemeClr>
                </a:solidFill>
                <a:latin typeface="Tempus Sans ITC" pitchFamily="82" charset="0"/>
              </a:rPr>
              <a:t>It is the fundraising week for Year 10</a:t>
            </a:r>
            <a:endParaRPr lang="en-GB" b="1" i="1" dirty="0">
              <a:solidFill>
                <a:schemeClr val="accent6">
                  <a:lumMod val="20000"/>
                  <a:lumOff val="80000"/>
                </a:schemeClr>
              </a:solidFill>
              <a:latin typeface="Tempus Sans ITC" pitchFamily="82" charset="0"/>
            </a:endParaRPr>
          </a:p>
        </p:txBody>
      </p:sp>
      <p:pic>
        <p:nvPicPr>
          <p:cNvPr id="5" name="Picture 4" descr="http://www.caritasshrewsbury.org.uk/wp-content/uploads/2017/01/Caritas-Logo1.png"/>
          <p:cNvPicPr/>
          <p:nvPr/>
        </p:nvPicPr>
        <p:blipFill>
          <a:blip r:embed="rId2" cstate="print"/>
          <a:srcRect/>
          <a:stretch>
            <a:fillRect/>
          </a:stretch>
        </p:blipFill>
        <p:spPr bwMode="auto">
          <a:xfrm>
            <a:off x="4283968" y="5589240"/>
            <a:ext cx="2124744" cy="1008467"/>
          </a:xfrm>
          <a:prstGeom prst="rect">
            <a:avLst/>
          </a:prstGeom>
          <a:noFill/>
          <a:ln w="9525">
            <a:noFill/>
            <a:miter lim="800000"/>
            <a:headEnd/>
            <a:tailEnd/>
          </a:ln>
        </p:spPr>
      </p:pic>
      <p:pic>
        <p:nvPicPr>
          <p:cNvPr id="6" name="irc_mi" descr="Related image">
            <a:hlinkClick r:id="rId3"/>
          </p:cNvPr>
          <p:cNvPicPr/>
          <p:nvPr/>
        </p:nvPicPr>
        <p:blipFill>
          <a:blip r:embed="rId4" cstate="print"/>
          <a:srcRect/>
          <a:stretch>
            <a:fillRect/>
          </a:stretch>
        </p:blipFill>
        <p:spPr bwMode="auto">
          <a:xfrm>
            <a:off x="6732240" y="5517231"/>
            <a:ext cx="2160240" cy="1197289"/>
          </a:xfrm>
          <a:prstGeom prst="rect">
            <a:avLst/>
          </a:prstGeom>
          <a:noFill/>
          <a:ln w="9525">
            <a:noFill/>
            <a:miter lim="800000"/>
            <a:headEnd/>
            <a:tailEnd/>
          </a:ln>
        </p:spPr>
      </p:pic>
      <p:sp>
        <p:nvSpPr>
          <p:cNvPr id="8" name="TextBox 7"/>
          <p:cNvSpPr txBox="1"/>
          <p:nvPr/>
        </p:nvSpPr>
        <p:spPr>
          <a:xfrm>
            <a:off x="2771800" y="1628800"/>
            <a:ext cx="6372200" cy="3970318"/>
          </a:xfrm>
          <a:prstGeom prst="rect">
            <a:avLst/>
          </a:prstGeom>
          <a:noFill/>
        </p:spPr>
        <p:txBody>
          <a:bodyPr wrap="square" rtlCol="0">
            <a:spAutoFit/>
          </a:bodyPr>
          <a:lstStyle/>
          <a:p>
            <a:r>
              <a:rPr lang="en-GB" dirty="0" smtClean="0">
                <a:latin typeface="Tempus Sans ITC" panose="04020404030D07020202" pitchFamily="82" charset="0"/>
              </a:rPr>
              <a:t>The Sunday Gospel this week is taken from the writings of         St John. In Chapter 3 of the Gospel, these words, spoken by Jesus, are quoted:</a:t>
            </a:r>
          </a:p>
          <a:p>
            <a:endParaRPr lang="en-GB" dirty="0" smtClean="0">
              <a:latin typeface="Tempus Sans ITC" panose="04020404030D07020202" pitchFamily="82" charset="0"/>
            </a:endParaRPr>
          </a:p>
          <a:p>
            <a:r>
              <a:rPr lang="en-GB" b="1" i="1" dirty="0" smtClean="0">
                <a:latin typeface="Tempus Sans ITC" panose="04020404030D07020202" pitchFamily="82" charset="0"/>
              </a:rPr>
              <a:t>The man who lives by truth comes out into the light, </a:t>
            </a:r>
          </a:p>
          <a:p>
            <a:r>
              <a:rPr lang="en-GB" b="1" i="1" dirty="0" smtClean="0">
                <a:latin typeface="Tempus Sans ITC" panose="04020404030D07020202" pitchFamily="82" charset="0"/>
              </a:rPr>
              <a:t>so that it may be plainly seen that what he does </a:t>
            </a:r>
          </a:p>
          <a:p>
            <a:r>
              <a:rPr lang="en-GB" b="1" i="1" dirty="0" smtClean="0">
                <a:latin typeface="Tempus Sans ITC" panose="04020404030D07020202" pitchFamily="82" charset="0"/>
              </a:rPr>
              <a:t>is done in God.</a:t>
            </a:r>
          </a:p>
          <a:p>
            <a:endParaRPr lang="en-GB" i="1" dirty="0" smtClean="0">
              <a:latin typeface="Tempus Sans ITC" panose="04020404030D07020202" pitchFamily="82" charset="0"/>
            </a:endParaRPr>
          </a:p>
          <a:p>
            <a:r>
              <a:rPr lang="en-GB" dirty="0" smtClean="0">
                <a:latin typeface="Tempus Sans ITC" panose="04020404030D07020202" pitchFamily="82" charset="0"/>
              </a:rPr>
              <a:t>Since these words were written 2000 years ago many men and women have lived by this truth.  Our prayers this week are inspired by five people who have come to exemplify this way of living in the light of God. They provide both an example and a challenge to us in 2018. One of them is our </a:t>
            </a:r>
            <a:r>
              <a:rPr lang="en-GB" dirty="0" err="1" smtClean="0">
                <a:latin typeface="Tempus Sans ITC" panose="04020404030D07020202" pitchFamily="82" charset="0"/>
              </a:rPr>
              <a:t>foundress</a:t>
            </a:r>
            <a:r>
              <a:rPr lang="en-GB" dirty="0" smtClean="0">
                <a:latin typeface="Tempus Sans ITC" panose="04020404030D07020202" pitchFamily="82" charset="0"/>
              </a:rPr>
              <a:t>, another </a:t>
            </a:r>
          </a:p>
          <a:p>
            <a:r>
              <a:rPr lang="en-GB" dirty="0" smtClean="0">
                <a:latin typeface="Tempus Sans ITC" panose="04020404030D07020202" pitchFamily="82" charset="0"/>
              </a:rPr>
              <a:t>a former pupil of Upton Hall.</a:t>
            </a:r>
            <a:endParaRPr lang="en-GB" dirty="0">
              <a:latin typeface="Tempus Sans ITC" panose="04020404030D07020202" pitchFamily="82" charset="0"/>
            </a:endParaRPr>
          </a:p>
        </p:txBody>
      </p:sp>
      <p:pic>
        <p:nvPicPr>
          <p:cNvPr id="102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16416" y="79886"/>
            <a:ext cx="676275" cy="1438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9512" y="1772816"/>
            <a:ext cx="2520280" cy="33771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09"/>
            <a:ext cx="8229600" cy="898511"/>
          </a:xfrm>
        </p:spPr>
        <p:txBody>
          <a:bodyPr>
            <a:normAutofit/>
          </a:bodyPr>
          <a:lstStyle/>
          <a:p>
            <a:r>
              <a:rPr lang="en-US" sz="4000" dirty="0" smtClean="0">
                <a:solidFill>
                  <a:schemeClr val="accent6">
                    <a:lumMod val="20000"/>
                    <a:lumOff val="80000"/>
                  </a:schemeClr>
                </a:solidFill>
                <a:latin typeface="Tempus Sans ITC" pitchFamily="82" charset="0"/>
              </a:rPr>
              <a:t>Monday 12 March</a:t>
            </a:r>
            <a:endParaRPr lang="en-US"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1052736"/>
            <a:ext cx="9144000" cy="5805264"/>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a:buNone/>
            </a:pPr>
            <a:r>
              <a:rPr lang="en-GB" dirty="0" smtClean="0"/>
              <a:t>	</a:t>
            </a:r>
            <a:endParaRPr lang="en-US" dirty="0" smtClean="0">
              <a:latin typeface="Tempus Sans ITC" pitchFamily="82" charset="0"/>
            </a:endParaRPr>
          </a:p>
        </p:txBody>
      </p:sp>
      <p:sp>
        <p:nvSpPr>
          <p:cNvPr id="4" name="TextBox 3"/>
          <p:cNvSpPr txBox="1"/>
          <p:nvPr/>
        </p:nvSpPr>
        <p:spPr>
          <a:xfrm>
            <a:off x="323528" y="764704"/>
            <a:ext cx="8568952" cy="769441"/>
          </a:xfrm>
          <a:prstGeom prst="rect">
            <a:avLst/>
          </a:prstGeom>
          <a:noFill/>
        </p:spPr>
        <p:txBody>
          <a:bodyPr wrap="square" rtlCol="0">
            <a:spAutoFit/>
          </a:bodyPr>
          <a:lstStyle/>
          <a:p>
            <a:endParaRPr lang="en-GB" sz="2000" b="1" dirty="0" smtClean="0">
              <a:latin typeface="Tempus Sans ITC" pitchFamily="82" charset="0"/>
            </a:endParaRPr>
          </a:p>
          <a:p>
            <a:r>
              <a:rPr lang="en-GB" sz="2400" b="1" dirty="0" smtClean="0">
                <a:latin typeface="Tempus Sans ITC" pitchFamily="82" charset="0"/>
              </a:rPr>
              <a:t> </a:t>
            </a:r>
            <a:endParaRPr lang="en-GB" sz="2400" dirty="0">
              <a:latin typeface="Tempus Sans ITC" pitchFamily="82" charset="0"/>
            </a:endParaRPr>
          </a:p>
        </p:txBody>
      </p:sp>
      <p:pic>
        <p:nvPicPr>
          <p:cNvPr id="5" name="irc_mi" descr="Image result for lent">
            <a:hlinkClick r:id="rId2"/>
          </p:cNvPr>
          <p:cNvPicPr/>
          <p:nvPr/>
        </p:nvPicPr>
        <p:blipFill>
          <a:blip r:embed="rId3" cstate="print"/>
          <a:srcRect/>
          <a:stretch>
            <a:fillRect/>
          </a:stretch>
        </p:blipFill>
        <p:spPr bwMode="auto">
          <a:xfrm>
            <a:off x="7308304" y="5877272"/>
            <a:ext cx="1630864" cy="84960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32440" y="116632"/>
            <a:ext cx="525149" cy="1116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Picture 2" descr="Image result for marie madeleine d'houet quotes">
            <a:hlinkClick r:id="rId5"/>
          </p:cNvPr>
          <p:cNvPicPr>
            <a:picLocks noChangeAspect="1" noChangeArrowheads="1"/>
          </p:cNvPicPr>
          <p:nvPr/>
        </p:nvPicPr>
        <p:blipFill>
          <a:blip r:embed="rId6" cstate="print"/>
          <a:srcRect/>
          <a:stretch>
            <a:fillRect/>
          </a:stretch>
        </p:blipFill>
        <p:spPr bwMode="auto">
          <a:xfrm>
            <a:off x="276431" y="2182217"/>
            <a:ext cx="3096344" cy="1743918"/>
          </a:xfrm>
          <a:prstGeom prst="rect">
            <a:avLst/>
          </a:prstGeom>
          <a:noFill/>
        </p:spPr>
      </p:pic>
      <p:sp>
        <p:nvSpPr>
          <p:cNvPr id="8" name="Rectangle 7"/>
          <p:cNvSpPr/>
          <p:nvPr/>
        </p:nvSpPr>
        <p:spPr>
          <a:xfrm>
            <a:off x="3419872" y="980728"/>
            <a:ext cx="5454352" cy="3416320"/>
          </a:xfrm>
          <a:prstGeom prst="rect">
            <a:avLst/>
          </a:prstGeom>
        </p:spPr>
        <p:txBody>
          <a:bodyPr wrap="square">
            <a:spAutoFit/>
          </a:bodyPr>
          <a:lstStyle/>
          <a:p>
            <a:r>
              <a:rPr lang="en-GB" b="1" dirty="0" smtClean="0">
                <a:latin typeface="Tempus Sans ITC" panose="04020404030D07020202" pitchFamily="82" charset="0"/>
              </a:rPr>
              <a:t>Marie Madeleine </a:t>
            </a:r>
            <a:r>
              <a:rPr lang="en-GB" b="1" dirty="0" err="1" smtClean="0">
                <a:latin typeface="Tempus Sans ITC" panose="04020404030D07020202" pitchFamily="82" charset="0"/>
              </a:rPr>
              <a:t>D’Houet</a:t>
            </a:r>
            <a:r>
              <a:rPr lang="en-GB" b="1" dirty="0" smtClean="0">
                <a:latin typeface="Tempus Sans ITC" panose="04020404030D07020202" pitchFamily="82" charset="0"/>
              </a:rPr>
              <a:t> </a:t>
            </a:r>
            <a:r>
              <a:rPr lang="en-GB" dirty="0" smtClean="0">
                <a:latin typeface="Tempus Sans ITC" panose="04020404030D07020202" pitchFamily="82" charset="0"/>
              </a:rPr>
              <a:t>(1781 – 1858) was the </a:t>
            </a:r>
            <a:r>
              <a:rPr lang="en-GB" dirty="0" err="1" smtClean="0">
                <a:latin typeface="Tempus Sans ITC" panose="04020404030D07020202" pitchFamily="82" charset="0"/>
              </a:rPr>
              <a:t>foundress</a:t>
            </a:r>
            <a:r>
              <a:rPr lang="en-GB" dirty="0" smtClean="0">
                <a:latin typeface="Tempus Sans ITC" panose="04020404030D07020202" pitchFamily="82" charset="0"/>
              </a:rPr>
              <a:t> of the FCJ Society and of our school. Marie Madeleine was a French widow and single mother who, later in her life, was inspired by zeal and love for God and guided by </a:t>
            </a:r>
            <a:r>
              <a:rPr lang="en-GB" dirty="0" err="1" smtClean="0">
                <a:latin typeface="Tempus Sans ITC" panose="04020404030D07020202" pitchFamily="82" charset="0"/>
              </a:rPr>
              <a:t>Ignatian</a:t>
            </a:r>
            <a:r>
              <a:rPr lang="en-GB" dirty="0" smtClean="0">
                <a:latin typeface="Tempus Sans ITC" panose="04020404030D07020202" pitchFamily="82" charset="0"/>
              </a:rPr>
              <a:t> spirituality to found a religious society known as the Faithful Companions of Jesus. The mission of the sisters is to work to help and to educate the poor and needy of society. The FCJ sisters live and work in the UK and Ireland and in countries around the world. They run schools and support social service operations. Our local community of FCJ sisters live in St Joseph’s parish in Birkenhead.</a:t>
            </a:r>
            <a:endParaRPr lang="en-GB" dirty="0"/>
          </a:p>
        </p:txBody>
      </p:sp>
      <p:sp>
        <p:nvSpPr>
          <p:cNvPr id="9" name="TextBox 8"/>
          <p:cNvSpPr txBox="1"/>
          <p:nvPr/>
        </p:nvSpPr>
        <p:spPr>
          <a:xfrm>
            <a:off x="395536" y="4581128"/>
            <a:ext cx="8208912" cy="2031325"/>
          </a:xfrm>
          <a:prstGeom prst="rect">
            <a:avLst/>
          </a:prstGeom>
          <a:noFill/>
        </p:spPr>
        <p:txBody>
          <a:bodyPr wrap="square" rtlCol="0">
            <a:spAutoFit/>
          </a:bodyPr>
          <a:lstStyle/>
          <a:p>
            <a:r>
              <a:rPr lang="en-GB" b="1" dirty="0" smtClean="0">
                <a:latin typeface="Tempus Sans ITC" pitchFamily="82" charset="0"/>
              </a:rPr>
              <a:t>God our creator, Jesus our companion, Holy Spirit source of wisdom</a:t>
            </a:r>
          </a:p>
          <a:p>
            <a:r>
              <a:rPr lang="en-GB" b="1" dirty="0" smtClean="0">
                <a:latin typeface="Tempus Sans ITC" pitchFamily="82" charset="0"/>
              </a:rPr>
              <a:t>Marie Madeleine believed in your power, hoped in your promises and lived for your glory and service.  We ask her to pray with us for all members of our school community.  Through her prayer may your presence be shown and your name be glorified.  </a:t>
            </a:r>
          </a:p>
          <a:p>
            <a:r>
              <a:rPr lang="en-GB" b="1" dirty="0" smtClean="0">
                <a:latin typeface="Tempus Sans ITC" pitchFamily="82" charset="0"/>
              </a:rPr>
              <a:t>We make this prayer through Christ our Lord</a:t>
            </a:r>
          </a:p>
          <a:p>
            <a:r>
              <a:rPr lang="en-GB" b="1" dirty="0" smtClean="0">
                <a:latin typeface="Tempus Sans ITC" pitchFamily="82" charset="0"/>
              </a:rPr>
              <a:t>Amen</a:t>
            </a:r>
            <a:endParaRPr lang="en-GB" b="1" dirty="0">
              <a:latin typeface="Tempus Sans ITC" pitchFamily="82" charset="0"/>
            </a:endParaRPr>
          </a:p>
        </p:txBody>
      </p:sp>
      <p:pic>
        <p:nvPicPr>
          <p:cNvPr id="10" name="Picture 9" descr="frontpage"/>
          <p:cNvPicPr/>
          <p:nvPr/>
        </p:nvPicPr>
        <p:blipFill>
          <a:blip r:embed="rId7" cstate="print"/>
          <a:srcRect/>
          <a:stretch>
            <a:fillRect/>
          </a:stretch>
        </p:blipFill>
        <p:spPr bwMode="auto">
          <a:xfrm>
            <a:off x="827584" y="404664"/>
            <a:ext cx="1728192" cy="1584176"/>
          </a:xfrm>
          <a:prstGeom prst="rect">
            <a:avLst/>
          </a:prstGeom>
          <a:noFill/>
          <a:ln w="9525">
            <a:noFill/>
            <a:miter lim="800000"/>
            <a:headEnd/>
            <a:tailEnd/>
          </a:ln>
        </p:spPr>
      </p:pic>
    </p:spTree>
    <p:extLst>
      <p:ext uri="{BB962C8B-B14F-4D97-AF65-F5344CB8AC3E}">
        <p14:creationId xmlns:p14="http://schemas.microsoft.com/office/powerpoint/2010/main" xmlns="" val="45422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2008"/>
            <a:ext cx="8229600" cy="1124744"/>
          </a:xfrm>
        </p:spPr>
        <p:txBody>
          <a:bodyPr>
            <a:normAutofit fontScale="90000"/>
          </a:bodyPr>
          <a:lstStyle/>
          <a:p>
            <a:r>
              <a:rPr lang="en-GB" dirty="0" smtClean="0">
                <a:latin typeface="Tempus Sans ITC" pitchFamily="82" charset="0"/>
              </a:rPr>
              <a:t/>
            </a:r>
            <a:br>
              <a:rPr lang="en-GB" dirty="0" smtClean="0">
                <a:latin typeface="Tempus Sans ITC" pitchFamily="82" charset="0"/>
              </a:rPr>
            </a:br>
            <a:r>
              <a:rPr lang="en-GB" dirty="0" smtClean="0">
                <a:solidFill>
                  <a:schemeClr val="accent6">
                    <a:lumMod val="20000"/>
                    <a:lumOff val="80000"/>
                  </a:schemeClr>
                </a:solidFill>
                <a:latin typeface="Tempus Sans ITC" pitchFamily="82" charset="0"/>
              </a:rPr>
              <a:t>Tuesday 13 March</a:t>
            </a:r>
            <a:r>
              <a:rPr lang="en-GB" dirty="0" smtClean="0">
                <a:latin typeface="+mn-lt"/>
              </a:rPr>
              <a:t/>
            </a:r>
            <a:br>
              <a:rPr lang="en-GB" dirty="0" smtClean="0">
                <a:latin typeface="+mn-lt"/>
              </a:rPr>
            </a:br>
            <a:endParaRPr lang="en-GB" dirty="0">
              <a:latin typeface="+mn-lt"/>
            </a:endParaRPr>
          </a:p>
        </p:txBody>
      </p:sp>
      <p:sp>
        <p:nvSpPr>
          <p:cNvPr id="3" name="Content Placeholder 2"/>
          <p:cNvSpPr>
            <a:spLocks noGrp="1"/>
          </p:cNvSpPr>
          <p:nvPr>
            <p:ph idx="1"/>
          </p:nvPr>
        </p:nvSpPr>
        <p:spPr>
          <a:xfrm>
            <a:off x="107504" y="908720"/>
            <a:ext cx="8579296" cy="5217443"/>
          </a:xfrm>
        </p:spPr>
        <p:txBody>
          <a:bodyPr>
            <a:normAutofit/>
          </a:bodyPr>
          <a:lstStyle/>
          <a:p>
            <a:pPr>
              <a:buNone/>
            </a:pPr>
            <a:r>
              <a:rPr lang="en-GB" sz="2800" dirty="0" smtClean="0">
                <a:latin typeface="Tempus Sans ITC" pitchFamily="82" charset="0"/>
              </a:rPr>
              <a:t>	</a:t>
            </a:r>
            <a:endParaRPr lang="en-GB" sz="2800" dirty="0"/>
          </a:p>
        </p:txBody>
      </p:sp>
      <p:pic>
        <p:nvPicPr>
          <p:cNvPr id="4" name="irc_mi" descr="Image result for lent">
            <a:hlinkClick r:id="rId2"/>
          </p:cNvPr>
          <p:cNvPicPr/>
          <p:nvPr/>
        </p:nvPicPr>
        <p:blipFill>
          <a:blip r:embed="rId3" cstate="print"/>
          <a:srcRect/>
          <a:stretch>
            <a:fillRect/>
          </a:stretch>
        </p:blipFill>
        <p:spPr bwMode="auto">
          <a:xfrm>
            <a:off x="7452320" y="5805264"/>
            <a:ext cx="1573256" cy="935882"/>
          </a:xfrm>
          <a:prstGeom prst="rect">
            <a:avLst/>
          </a:prstGeom>
          <a:noFill/>
          <a:ln w="9525">
            <a:noFill/>
            <a:miter lim="800000"/>
            <a:headEnd/>
            <a:tailEnd/>
          </a:ln>
        </p:spPr>
      </p:pic>
      <p:pic>
        <p:nvPicPr>
          <p:cNvPr id="5122" name="Picture 2" descr="Image result for oscar romero quotes">
            <a:hlinkClick r:id="rId4"/>
          </p:cNvPr>
          <p:cNvPicPr>
            <a:picLocks noChangeAspect="1" noChangeArrowheads="1"/>
          </p:cNvPicPr>
          <p:nvPr/>
        </p:nvPicPr>
        <p:blipFill>
          <a:blip r:embed="rId5" cstate="print"/>
          <a:srcRect/>
          <a:stretch>
            <a:fillRect/>
          </a:stretch>
        </p:blipFill>
        <p:spPr bwMode="auto">
          <a:xfrm>
            <a:off x="139998" y="836712"/>
            <a:ext cx="3791752" cy="2448272"/>
          </a:xfrm>
          <a:prstGeom prst="rect">
            <a:avLst/>
          </a:prstGeom>
          <a:noFill/>
        </p:spPr>
      </p:pic>
      <p:sp>
        <p:nvSpPr>
          <p:cNvPr id="7" name="TextBox 6"/>
          <p:cNvSpPr txBox="1"/>
          <p:nvPr/>
        </p:nvSpPr>
        <p:spPr>
          <a:xfrm>
            <a:off x="611560" y="3284984"/>
            <a:ext cx="2880320" cy="338554"/>
          </a:xfrm>
          <a:prstGeom prst="rect">
            <a:avLst/>
          </a:prstGeom>
          <a:noFill/>
        </p:spPr>
        <p:txBody>
          <a:bodyPr wrap="square" rtlCol="0">
            <a:spAutoFit/>
          </a:bodyPr>
          <a:lstStyle/>
          <a:p>
            <a:r>
              <a:rPr lang="en-GB" sz="1600" b="1" dirty="0" smtClean="0">
                <a:latin typeface="Tempus Sans ITC" pitchFamily="82" charset="0"/>
              </a:rPr>
              <a:t>Archbishop Oscar Romero</a:t>
            </a:r>
            <a:endParaRPr lang="en-GB" sz="1600" b="1" dirty="0">
              <a:latin typeface="Tempus Sans ITC" pitchFamily="82" charset="0"/>
            </a:endParaRPr>
          </a:p>
        </p:txBody>
      </p:sp>
      <p:sp>
        <p:nvSpPr>
          <p:cNvPr id="8" name="TextBox 7"/>
          <p:cNvSpPr txBox="1"/>
          <p:nvPr/>
        </p:nvSpPr>
        <p:spPr>
          <a:xfrm>
            <a:off x="3995936" y="764705"/>
            <a:ext cx="5148064" cy="3323987"/>
          </a:xfrm>
          <a:prstGeom prst="rect">
            <a:avLst/>
          </a:prstGeom>
          <a:noFill/>
        </p:spPr>
        <p:txBody>
          <a:bodyPr wrap="square" rtlCol="0">
            <a:spAutoFit/>
          </a:bodyPr>
          <a:lstStyle/>
          <a:p>
            <a:r>
              <a:rPr lang="en-GB" sz="1600" b="1" dirty="0" err="1" smtClean="0">
                <a:latin typeface="Tempus Sans ITC" pitchFamily="82" charset="0"/>
              </a:rPr>
              <a:t>Óscar</a:t>
            </a:r>
            <a:r>
              <a:rPr lang="en-GB" sz="1600" b="1" dirty="0" smtClean="0">
                <a:latin typeface="Tempus Sans ITC" pitchFamily="82" charset="0"/>
              </a:rPr>
              <a:t> Romero </a:t>
            </a:r>
            <a:r>
              <a:rPr lang="en-GB" sz="1600" dirty="0" smtClean="0">
                <a:latin typeface="Tempus Sans ITC" pitchFamily="82" charset="0"/>
              </a:rPr>
              <a:t>(1917 – 1980) was a priest of the Catholic Church in El Salvador, who served as the fourth Archbishop of San Salvador. He spoke out against poverty, social injustice, murder, and torture. In 1980, Romero was assassinated while offering Mass in the chapel of the Hospital of Divine Providence. No one was ever convicted of his murder.  Romero actively denounced violations of the human rights of the most vulnerable people and defended the principles of protecting lives, promoting human dignity and opposing all forms of violence. Just last week, Pope Francis recognised that </a:t>
            </a:r>
            <a:r>
              <a:rPr lang="en-GB" sz="1600" dirty="0" err="1" smtClean="0">
                <a:latin typeface="Tempus Sans ITC" pitchFamily="82" charset="0"/>
              </a:rPr>
              <a:t>Óscar</a:t>
            </a:r>
            <a:r>
              <a:rPr lang="en-GB" sz="1600" dirty="0" smtClean="0">
                <a:latin typeface="Tempus Sans ITC" pitchFamily="82" charset="0"/>
              </a:rPr>
              <a:t> Romero should be made a saint of the Catholic Church.</a:t>
            </a:r>
          </a:p>
          <a:p>
            <a:endParaRPr lang="en-GB" dirty="0"/>
          </a:p>
        </p:txBody>
      </p:sp>
      <p:sp>
        <p:nvSpPr>
          <p:cNvPr id="9" name="TextBox 8"/>
          <p:cNvSpPr txBox="1"/>
          <p:nvPr/>
        </p:nvSpPr>
        <p:spPr>
          <a:xfrm>
            <a:off x="323528" y="3718679"/>
            <a:ext cx="8496944" cy="3139321"/>
          </a:xfrm>
          <a:prstGeom prst="rect">
            <a:avLst/>
          </a:prstGeom>
          <a:noFill/>
        </p:spPr>
        <p:txBody>
          <a:bodyPr wrap="square" rtlCol="0">
            <a:spAutoFit/>
          </a:bodyPr>
          <a:lstStyle/>
          <a:p>
            <a:r>
              <a:rPr lang="en-GB" b="1" dirty="0" smtClean="0">
                <a:latin typeface="Tempus Sans ITC" pitchFamily="82" charset="0"/>
              </a:rPr>
              <a:t>Lord Jesus,</a:t>
            </a:r>
            <a:br>
              <a:rPr lang="en-GB" b="1" dirty="0" smtClean="0">
                <a:latin typeface="Tempus Sans ITC" pitchFamily="82" charset="0"/>
              </a:rPr>
            </a:br>
            <a:r>
              <a:rPr lang="en-GB" b="1" dirty="0" smtClean="0">
                <a:latin typeface="Tempus Sans ITC" pitchFamily="82" charset="0"/>
              </a:rPr>
              <a:t>We give thanks for the life of Blessed </a:t>
            </a:r>
            <a:r>
              <a:rPr lang="en-GB" b="1" dirty="0" err="1" smtClean="0">
                <a:latin typeface="Tempus Sans ITC" pitchFamily="82" charset="0"/>
              </a:rPr>
              <a:t>Óscar</a:t>
            </a:r>
            <a:r>
              <a:rPr lang="en-GB" b="1" dirty="0" smtClean="0">
                <a:latin typeface="Tempus Sans ITC" pitchFamily="82" charset="0"/>
              </a:rPr>
              <a:t> Romero</a:t>
            </a:r>
            <a:br>
              <a:rPr lang="en-GB" b="1" dirty="0" smtClean="0">
                <a:latin typeface="Tempus Sans ITC" pitchFamily="82" charset="0"/>
              </a:rPr>
            </a:br>
            <a:r>
              <a:rPr lang="en-GB" b="1" dirty="0" smtClean="0">
                <a:latin typeface="Tempus Sans ITC" pitchFamily="82" charset="0"/>
              </a:rPr>
              <a:t>who spread your message and fought against injustice in El Salvador.</a:t>
            </a:r>
          </a:p>
          <a:p>
            <a:r>
              <a:rPr lang="en-GB" b="1" dirty="0" smtClean="0">
                <a:latin typeface="Tempus Sans ITC" pitchFamily="82" charset="0"/>
              </a:rPr>
              <a:t>Like you, he was a shepherd, a pastor and a teacher. We ask that throughout our lives we will be  blessed and guided by wise  and caring teachers.</a:t>
            </a:r>
          </a:p>
          <a:p>
            <a:endParaRPr lang="en-GB" b="1" dirty="0" smtClean="0">
              <a:latin typeface="Tempus Sans ITC" pitchFamily="82" charset="0"/>
            </a:endParaRPr>
          </a:p>
          <a:p>
            <a:r>
              <a:rPr lang="en-GB" b="1" dirty="0" smtClean="0">
                <a:latin typeface="Tempus Sans ITC" pitchFamily="82" charset="0"/>
              </a:rPr>
              <a:t>Spirit of hope, work within us, just as you worked in Blessed </a:t>
            </a:r>
            <a:r>
              <a:rPr lang="en-GB" b="1" dirty="0" err="1" smtClean="0">
                <a:latin typeface="Tempus Sans ITC" pitchFamily="82" charset="0"/>
              </a:rPr>
              <a:t>Óscar</a:t>
            </a:r>
            <a:r>
              <a:rPr lang="en-GB" b="1" dirty="0" smtClean="0">
                <a:latin typeface="Tempus Sans ITC" pitchFamily="82" charset="0"/>
              </a:rPr>
              <a:t> Romero.</a:t>
            </a:r>
            <a:br>
              <a:rPr lang="en-GB" b="1" dirty="0" smtClean="0">
                <a:latin typeface="Tempus Sans ITC" pitchFamily="82" charset="0"/>
              </a:rPr>
            </a:br>
            <a:r>
              <a:rPr lang="en-GB" b="1" dirty="0" smtClean="0">
                <a:latin typeface="Tempus Sans ITC" pitchFamily="82" charset="0"/>
              </a:rPr>
              <a:t>May we too strive for justice and spread the Good News,</a:t>
            </a:r>
            <a:br>
              <a:rPr lang="en-GB" b="1" dirty="0" smtClean="0">
                <a:latin typeface="Tempus Sans ITC" pitchFamily="82" charset="0"/>
              </a:rPr>
            </a:br>
            <a:r>
              <a:rPr lang="en-GB" b="1" dirty="0" smtClean="0">
                <a:latin typeface="Tempus Sans ITC" pitchFamily="82" charset="0"/>
              </a:rPr>
              <a:t>by living out the Gospel, in solidarity with those living in poverty.</a:t>
            </a:r>
          </a:p>
          <a:p>
            <a:r>
              <a:rPr lang="en-GB" b="1" dirty="0" smtClean="0">
                <a:latin typeface="Tempus Sans ITC" pitchFamily="82" charset="0"/>
              </a:rPr>
              <a:t>Amen.</a:t>
            </a:r>
          </a:p>
          <a:p>
            <a:endParaRPr lang="en-GB" dirty="0"/>
          </a:p>
        </p:txBody>
      </p:sp>
      <p:pic>
        <p:nvPicPr>
          <p:cNvPr id="1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748464" y="116632"/>
            <a:ext cx="309125" cy="657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1400"/>
            <a:ext cx="8229600" cy="1143000"/>
          </a:xfrm>
        </p:spPr>
        <p:txBody>
          <a:bodyPr>
            <a:normAutofit/>
          </a:bodyPr>
          <a:lstStyle/>
          <a:p>
            <a:r>
              <a:rPr lang="en-GB" sz="4000" dirty="0" smtClean="0">
                <a:solidFill>
                  <a:schemeClr val="accent6">
                    <a:lumMod val="20000"/>
                    <a:lumOff val="80000"/>
                  </a:schemeClr>
                </a:solidFill>
                <a:latin typeface="Tempus Sans ITC" pitchFamily="82" charset="0"/>
              </a:rPr>
              <a:t>Wednesday 14 March</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323528" y="1412776"/>
            <a:ext cx="8640960" cy="4525963"/>
          </a:xfrm>
        </p:spPr>
        <p:txBody>
          <a:bodyPr>
            <a:normAutofit/>
          </a:bodyPr>
          <a:lstStyle/>
          <a:p>
            <a:pPr>
              <a:buNone/>
            </a:pPr>
            <a:r>
              <a:rPr lang="en-GB" dirty="0" smtClean="0">
                <a:latin typeface="Tempus Sans ITC" pitchFamily="82" charset="0"/>
              </a:rPr>
              <a:t>	</a:t>
            </a:r>
            <a:endParaRPr lang="en-GB" dirty="0"/>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irc_mi" descr="Image result for lent">
            <a:hlinkClick r:id="rId2"/>
          </p:cNvPr>
          <p:cNvPicPr/>
          <p:nvPr/>
        </p:nvPicPr>
        <p:blipFill>
          <a:blip r:embed="rId3" cstate="print"/>
          <a:srcRect/>
          <a:stretch>
            <a:fillRect/>
          </a:stretch>
        </p:blipFill>
        <p:spPr bwMode="auto">
          <a:xfrm>
            <a:off x="7740352" y="6021288"/>
            <a:ext cx="1224835" cy="66961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16632"/>
            <a:ext cx="504056" cy="1072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descr="Related image">
            <a:hlinkClick r:id="rId5"/>
          </p:cNvPr>
          <p:cNvPicPr>
            <a:picLocks noChangeAspect="1" noChangeArrowheads="1"/>
          </p:cNvPicPr>
          <p:nvPr/>
        </p:nvPicPr>
        <p:blipFill>
          <a:blip r:embed="rId6" cstate="print"/>
          <a:srcRect/>
          <a:stretch>
            <a:fillRect/>
          </a:stretch>
        </p:blipFill>
        <p:spPr bwMode="auto">
          <a:xfrm>
            <a:off x="107504" y="1268760"/>
            <a:ext cx="3154635" cy="1656184"/>
          </a:xfrm>
          <a:prstGeom prst="rect">
            <a:avLst/>
          </a:prstGeom>
          <a:noFill/>
        </p:spPr>
      </p:pic>
      <p:sp>
        <p:nvSpPr>
          <p:cNvPr id="8" name="TextBox 7"/>
          <p:cNvSpPr txBox="1"/>
          <p:nvPr/>
        </p:nvSpPr>
        <p:spPr>
          <a:xfrm>
            <a:off x="3275856" y="764704"/>
            <a:ext cx="5868144" cy="2308324"/>
          </a:xfrm>
          <a:prstGeom prst="rect">
            <a:avLst/>
          </a:prstGeom>
          <a:noFill/>
        </p:spPr>
        <p:txBody>
          <a:bodyPr wrap="square" rtlCol="0">
            <a:spAutoFit/>
          </a:bodyPr>
          <a:lstStyle/>
          <a:p>
            <a:r>
              <a:rPr lang="en-GB" sz="1600" dirty="0" smtClean="0">
                <a:latin typeface="Tempus Sans ITC" pitchFamily="82" charset="0"/>
              </a:rPr>
              <a:t>Born in Ireland in 1907, </a:t>
            </a:r>
            <a:r>
              <a:rPr lang="en-GB" sz="1600" dirty="0" err="1" smtClean="0">
                <a:latin typeface="Tempus Sans ITC" pitchFamily="82" charset="0"/>
              </a:rPr>
              <a:t>Edel</a:t>
            </a:r>
            <a:r>
              <a:rPr lang="en-GB" sz="1600" dirty="0" smtClean="0">
                <a:latin typeface="Tempus Sans ITC" pitchFamily="82" charset="0"/>
              </a:rPr>
              <a:t> Quinn felt a call to religious life at a young age. When </a:t>
            </a:r>
            <a:r>
              <a:rPr lang="en-GB" sz="1600" dirty="0">
                <a:latin typeface="Tempus Sans ITC" pitchFamily="82" charset="0"/>
              </a:rPr>
              <a:t>she was </a:t>
            </a:r>
            <a:r>
              <a:rPr lang="en-GB" sz="1600" dirty="0" smtClean="0">
                <a:latin typeface="Tempus Sans ITC" pitchFamily="82" charset="0"/>
              </a:rPr>
              <a:t>20 she joined the Legion of Mary in Dublin. She gave herself completely to its work in the form of helping the poor in the slums of Dublin. In 1936, aged 29 and seriously ill with tuberculosis, </a:t>
            </a:r>
            <a:r>
              <a:rPr lang="en-GB" sz="1600" dirty="0" err="1" smtClean="0">
                <a:latin typeface="Tempus Sans ITC" pitchFamily="82" charset="0"/>
              </a:rPr>
              <a:t>Edel</a:t>
            </a:r>
            <a:r>
              <a:rPr lang="en-GB" sz="1600" dirty="0" smtClean="0">
                <a:latin typeface="Tempus Sans ITC" pitchFamily="82" charset="0"/>
              </a:rPr>
              <a:t> became a Legion of Mary Envoy and a very active missionary in Kenya. </a:t>
            </a:r>
            <a:r>
              <a:rPr lang="en-GB" sz="1600" dirty="0" err="1" smtClean="0">
                <a:latin typeface="Tempus Sans ITC" pitchFamily="82" charset="0"/>
              </a:rPr>
              <a:t>Edel</a:t>
            </a:r>
            <a:r>
              <a:rPr lang="en-GB" sz="1600" dirty="0" smtClean="0">
                <a:latin typeface="Tempus Sans ITC" pitchFamily="82" charset="0"/>
              </a:rPr>
              <a:t> settled in Nairobi and in seven and a half years in Africa she established hundreds of Legion branches and councils in Tanzania, Kenya, Uganda, Malawi, and Mauritius. </a:t>
            </a:r>
            <a:endParaRPr lang="en-GB" sz="1600" dirty="0">
              <a:latin typeface="Tempus Sans ITC" pitchFamily="82" charset="0"/>
            </a:endParaRPr>
          </a:p>
        </p:txBody>
      </p:sp>
      <p:sp>
        <p:nvSpPr>
          <p:cNvPr id="9" name="TextBox 8"/>
          <p:cNvSpPr txBox="1"/>
          <p:nvPr/>
        </p:nvSpPr>
        <p:spPr>
          <a:xfrm>
            <a:off x="107504" y="2996952"/>
            <a:ext cx="8856984" cy="3539430"/>
          </a:xfrm>
          <a:prstGeom prst="rect">
            <a:avLst/>
          </a:prstGeom>
          <a:noFill/>
        </p:spPr>
        <p:txBody>
          <a:bodyPr wrap="square" rtlCol="0">
            <a:spAutoFit/>
          </a:bodyPr>
          <a:lstStyle/>
          <a:p>
            <a:r>
              <a:rPr lang="en-GB" sz="1600" dirty="0" smtClean="0">
                <a:latin typeface="Tempus Sans ITC" pitchFamily="82" charset="0"/>
              </a:rPr>
              <a:t>Throughout this time her health was never good and in May 1944 she died in Kenya. She is buried in the capital Nairobi in the Missionaries' Cemetery. The cause for her beatification was introduced in 1956. She was declared venerable by Pope John Paul II in 1994, since when the campaign for her beatification has continued.  </a:t>
            </a:r>
            <a:r>
              <a:rPr lang="en-GB" sz="1600" dirty="0" err="1" smtClean="0">
                <a:latin typeface="Tempus Sans ITC" pitchFamily="82" charset="0"/>
              </a:rPr>
              <a:t>Edel</a:t>
            </a:r>
            <a:r>
              <a:rPr lang="en-GB" sz="1600" dirty="0" smtClean="0">
                <a:latin typeface="Tempus Sans ITC" pitchFamily="82" charset="0"/>
              </a:rPr>
              <a:t> Quinn is a former pupil of Upton Hall School FCJ. The local nursing home that backs onto our school grounds is named after her.</a:t>
            </a:r>
          </a:p>
          <a:p>
            <a:endParaRPr lang="en-GB" sz="1600" dirty="0" smtClean="0">
              <a:latin typeface="Tempus Sans ITC" pitchFamily="82" charset="0"/>
            </a:endParaRPr>
          </a:p>
          <a:p>
            <a:r>
              <a:rPr lang="en-GB" sz="1600" b="1" dirty="0" smtClean="0">
                <a:latin typeface="Tempus Sans ITC" pitchFamily="82" charset="0"/>
              </a:rPr>
              <a:t>Eternal Father, </a:t>
            </a:r>
          </a:p>
          <a:p>
            <a:r>
              <a:rPr lang="en-GB" sz="1600" b="1" dirty="0" smtClean="0">
                <a:latin typeface="Tempus Sans ITC" pitchFamily="82" charset="0"/>
              </a:rPr>
              <a:t>We thank you for the grace you gave to our fellow pupil, </a:t>
            </a:r>
            <a:r>
              <a:rPr lang="en-GB" sz="1600" b="1" dirty="0" err="1" smtClean="0">
                <a:latin typeface="Tempus Sans ITC" pitchFamily="82" charset="0"/>
              </a:rPr>
              <a:t>Edel</a:t>
            </a:r>
            <a:r>
              <a:rPr lang="en-GB" sz="1600" b="1" dirty="0" smtClean="0">
                <a:latin typeface="Tempus Sans ITC" pitchFamily="82" charset="0"/>
              </a:rPr>
              <a:t> Quinn, of striving to live always in the joy of your presence and for devoting her life to working for the benefit of others. Grant us that same generous spirit and loving heart, so that in our own way we may become missionaries of your word. When the span of our life is complete, may we rest like </a:t>
            </a:r>
            <a:r>
              <a:rPr lang="en-GB" sz="1600" b="1" dirty="0" err="1" smtClean="0">
                <a:latin typeface="Tempus Sans ITC" pitchFamily="82" charset="0"/>
              </a:rPr>
              <a:t>Edel</a:t>
            </a:r>
            <a:r>
              <a:rPr lang="en-GB" sz="1600" b="1" dirty="0" smtClean="0">
                <a:latin typeface="Tempus Sans ITC" pitchFamily="82" charset="0"/>
              </a:rPr>
              <a:t>, confident in the knowledge that the world is a better place because we lived in it and lived our lives to the full.</a:t>
            </a:r>
          </a:p>
          <a:p>
            <a:r>
              <a:rPr lang="en-GB" sz="1600" b="1" dirty="0" smtClean="0">
                <a:latin typeface="Tempus Sans ITC" pitchFamily="82" charset="0"/>
              </a:rPr>
              <a:t>We make this prayer through Christ our Lord</a:t>
            </a:r>
          </a:p>
          <a:p>
            <a:r>
              <a:rPr lang="en-GB" sz="1600" b="1" dirty="0" smtClean="0">
                <a:latin typeface="Tempus Sans ITC" pitchFamily="82" charset="0"/>
              </a:rPr>
              <a:t>Amen</a:t>
            </a:r>
            <a:endParaRPr lang="en-GB" sz="1600" b="1" dirty="0">
              <a:latin typeface="Tempus Sans ITC" pitchFamily="82" charset="0"/>
            </a:endParaRPr>
          </a:p>
        </p:txBody>
      </p:sp>
      <p:sp>
        <p:nvSpPr>
          <p:cNvPr id="10" name="TextBox 9"/>
          <p:cNvSpPr txBox="1"/>
          <p:nvPr/>
        </p:nvSpPr>
        <p:spPr>
          <a:xfrm>
            <a:off x="827584" y="836712"/>
            <a:ext cx="2232248" cy="338554"/>
          </a:xfrm>
          <a:prstGeom prst="rect">
            <a:avLst/>
          </a:prstGeom>
          <a:noFill/>
        </p:spPr>
        <p:txBody>
          <a:bodyPr wrap="square" rtlCol="0">
            <a:spAutoFit/>
          </a:bodyPr>
          <a:lstStyle/>
          <a:p>
            <a:r>
              <a:rPr lang="en-GB" sz="1600" b="1" dirty="0" smtClean="0">
                <a:latin typeface="Tempus Sans ITC" pitchFamily="82" charset="0"/>
              </a:rPr>
              <a:t>Venerable </a:t>
            </a:r>
            <a:r>
              <a:rPr lang="en-GB" sz="1600" b="1" dirty="0" err="1" smtClean="0">
                <a:latin typeface="Tempus Sans ITC" pitchFamily="82" charset="0"/>
              </a:rPr>
              <a:t>Edel</a:t>
            </a:r>
            <a:r>
              <a:rPr lang="en-GB" sz="1600" b="1" dirty="0" smtClean="0">
                <a:latin typeface="Tempus Sans ITC" pitchFamily="82" charset="0"/>
              </a:rPr>
              <a:t> Quinn</a:t>
            </a:r>
            <a:endParaRPr lang="en-GB" sz="1600" b="1" dirty="0">
              <a:latin typeface="Tempus Sans ITC"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587"/>
            <a:ext cx="8229600" cy="1143000"/>
          </a:xfrm>
        </p:spPr>
        <p:txBody>
          <a:bodyPr>
            <a:normAutofit/>
          </a:bodyPr>
          <a:lstStyle/>
          <a:p>
            <a:r>
              <a:rPr lang="en-GB" sz="4000" dirty="0" smtClean="0">
                <a:solidFill>
                  <a:schemeClr val="accent6">
                    <a:lumMod val="20000"/>
                    <a:lumOff val="80000"/>
                  </a:schemeClr>
                </a:solidFill>
                <a:latin typeface="Tempus Sans ITC" pitchFamily="82" charset="0"/>
              </a:rPr>
              <a:t>Thursday 15 March</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287016" y="980728"/>
            <a:ext cx="8856984" cy="4525963"/>
          </a:xfrm>
        </p:spPr>
        <p:txBody>
          <a:bodyPr>
            <a:normAutofit/>
          </a:bodyPr>
          <a:lstStyle/>
          <a:p>
            <a:pPr>
              <a:buNone/>
            </a:pPr>
            <a:r>
              <a:rPr lang="en-GB" dirty="0" smtClean="0"/>
              <a:t>	</a:t>
            </a:r>
            <a:endParaRPr lang="en-GB"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irc_mi" descr="Related image">
            <a:hlinkClick r:id="rId2"/>
          </p:cNvPr>
          <p:cNvPicPr/>
          <p:nvPr/>
        </p:nvPicPr>
        <p:blipFill>
          <a:blip r:embed="rId3" cstate="print"/>
          <a:srcRect/>
          <a:stretch>
            <a:fillRect/>
          </a:stretch>
        </p:blipFill>
        <p:spPr bwMode="auto">
          <a:xfrm>
            <a:off x="7308304" y="5578699"/>
            <a:ext cx="1670283" cy="1135285"/>
          </a:xfrm>
          <a:prstGeom prst="rect">
            <a:avLst/>
          </a:prstGeom>
          <a:noFill/>
          <a:ln w="9525">
            <a:no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88640"/>
            <a:ext cx="648072" cy="1378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descr="Image result for ignatius loyola quotes">
            <a:hlinkClick r:id="rId5"/>
          </p:cNvPr>
          <p:cNvPicPr>
            <a:picLocks noChangeAspect="1" noChangeArrowheads="1"/>
          </p:cNvPicPr>
          <p:nvPr/>
        </p:nvPicPr>
        <p:blipFill>
          <a:blip r:embed="rId6" cstate="print"/>
          <a:srcRect/>
          <a:stretch>
            <a:fillRect/>
          </a:stretch>
        </p:blipFill>
        <p:spPr bwMode="auto">
          <a:xfrm>
            <a:off x="323528" y="1772816"/>
            <a:ext cx="2520280" cy="1749074"/>
          </a:xfrm>
          <a:prstGeom prst="rect">
            <a:avLst/>
          </a:prstGeom>
          <a:noFill/>
        </p:spPr>
      </p:pic>
      <p:sp>
        <p:nvSpPr>
          <p:cNvPr id="8" name="TextBox 7"/>
          <p:cNvSpPr txBox="1"/>
          <p:nvPr/>
        </p:nvSpPr>
        <p:spPr>
          <a:xfrm>
            <a:off x="2987824" y="908720"/>
            <a:ext cx="6048672" cy="3323987"/>
          </a:xfrm>
          <a:prstGeom prst="rect">
            <a:avLst/>
          </a:prstGeom>
          <a:noFill/>
        </p:spPr>
        <p:txBody>
          <a:bodyPr wrap="square" rtlCol="0">
            <a:spAutoFit/>
          </a:bodyPr>
          <a:lstStyle/>
          <a:p>
            <a:r>
              <a:rPr lang="en-GB" sz="1600" b="1" dirty="0" smtClean="0">
                <a:latin typeface="Tempus Sans ITC" pitchFamily="82" charset="0"/>
              </a:rPr>
              <a:t>Saint Ignatius of Loyola </a:t>
            </a:r>
            <a:r>
              <a:rPr lang="en-GB" sz="1600" dirty="0" smtClean="0">
                <a:latin typeface="Tempus Sans ITC" pitchFamily="82" charset="0"/>
              </a:rPr>
              <a:t>(1491-1556) was a Spanish Basque priest and theologian, who founded the religious order called the Society of Jesus (Jesuits) and became its first Superior General. The Jesuit order served the Pope as missionaries, they were bound by a vow of special obedience to the Pope in regard to the missions. Ignatius is remembered as a talented spiritual director. He recorded his method in a celebrated treatise called the </a:t>
            </a:r>
            <a:r>
              <a:rPr lang="en-GB" sz="1600" i="1" dirty="0" smtClean="0">
                <a:latin typeface="Tempus Sans ITC" pitchFamily="82" charset="0"/>
              </a:rPr>
              <a:t>Spiritual Exercises</a:t>
            </a:r>
            <a:r>
              <a:rPr lang="en-GB" sz="1600" dirty="0" smtClean="0">
                <a:latin typeface="Tempus Sans ITC" pitchFamily="82" charset="0"/>
              </a:rPr>
              <a:t>, a simple set of meditations, prayers, and other spiritual exercises designed to bring people closer to God, first published in 1548.  The spirit of St Ignatius was the inspiration for Marie Madeleine.  The FCJ society was founded by her based on the guidance and the principles of </a:t>
            </a:r>
            <a:r>
              <a:rPr lang="en-GB" sz="1600" dirty="0" err="1" smtClean="0">
                <a:latin typeface="Tempus Sans ITC" pitchFamily="82" charset="0"/>
              </a:rPr>
              <a:t>Ignatian</a:t>
            </a:r>
            <a:r>
              <a:rPr lang="en-GB" sz="1600" dirty="0" smtClean="0">
                <a:latin typeface="Tempus Sans ITC" pitchFamily="82" charset="0"/>
              </a:rPr>
              <a:t> spirituality.</a:t>
            </a:r>
          </a:p>
          <a:p>
            <a:endParaRPr lang="en-GB" dirty="0"/>
          </a:p>
        </p:txBody>
      </p:sp>
      <p:sp>
        <p:nvSpPr>
          <p:cNvPr id="4" name="TextBox 3"/>
          <p:cNvSpPr txBox="1"/>
          <p:nvPr/>
        </p:nvSpPr>
        <p:spPr>
          <a:xfrm>
            <a:off x="467544" y="3980463"/>
            <a:ext cx="8301608" cy="2339102"/>
          </a:xfrm>
          <a:prstGeom prst="rect">
            <a:avLst/>
          </a:prstGeom>
          <a:noFill/>
        </p:spPr>
        <p:txBody>
          <a:bodyPr wrap="square" rtlCol="0">
            <a:spAutoFit/>
          </a:bodyPr>
          <a:lstStyle/>
          <a:p>
            <a:r>
              <a:rPr lang="en-GB" sz="1600" b="1" i="1" dirty="0" err="1">
                <a:latin typeface="Tempus Sans ITC" panose="04020404030D07020202" pitchFamily="82" charset="0"/>
              </a:rPr>
              <a:t>Suscipe</a:t>
            </a:r>
            <a:r>
              <a:rPr lang="en-GB" sz="1600" dirty="0">
                <a:latin typeface="Tempus Sans ITC" panose="04020404030D07020202" pitchFamily="82" charset="0"/>
              </a:rPr>
              <a:t> </a:t>
            </a:r>
            <a:r>
              <a:rPr lang="en-GB" sz="1600" dirty="0" smtClean="0">
                <a:latin typeface="Tempus Sans ITC" panose="04020404030D07020202" pitchFamily="82" charset="0"/>
              </a:rPr>
              <a:t> (</a:t>
            </a:r>
            <a:r>
              <a:rPr lang="en-GB" sz="1600" dirty="0">
                <a:latin typeface="Tempus Sans ITC" panose="04020404030D07020202" pitchFamily="82" charset="0"/>
              </a:rPr>
              <a:t>from the Latin word “receive”) is a short but powerful prayer </a:t>
            </a:r>
            <a:r>
              <a:rPr lang="en-GB" sz="1600" dirty="0" smtClean="0">
                <a:latin typeface="Tempus Sans ITC" panose="04020404030D07020202" pitchFamily="82" charset="0"/>
              </a:rPr>
              <a:t>written by </a:t>
            </a:r>
            <a:r>
              <a:rPr lang="en-GB" sz="1600" dirty="0">
                <a:latin typeface="Tempus Sans ITC" panose="04020404030D07020202" pitchFamily="82" charset="0"/>
              </a:rPr>
              <a:t>St. Ignatius </a:t>
            </a:r>
            <a:r>
              <a:rPr lang="en-GB" sz="1600" dirty="0" smtClean="0">
                <a:latin typeface="Tempus Sans ITC" panose="04020404030D07020202" pitchFamily="82" charset="0"/>
              </a:rPr>
              <a:t>Loyola.  </a:t>
            </a:r>
            <a:r>
              <a:rPr lang="en-GB" sz="1600" dirty="0">
                <a:latin typeface="Tempus Sans ITC" panose="04020404030D07020202" pitchFamily="82" charset="0"/>
              </a:rPr>
              <a:t>It can be found towards the end of his </a:t>
            </a:r>
            <a:r>
              <a:rPr lang="en-GB" sz="1600" i="1" dirty="0">
                <a:latin typeface="Tempus Sans ITC" panose="04020404030D07020202" pitchFamily="82" charset="0"/>
              </a:rPr>
              <a:t>Spiritual </a:t>
            </a:r>
            <a:r>
              <a:rPr lang="en-GB" sz="1600" i="1" dirty="0" smtClean="0">
                <a:latin typeface="Tempus Sans ITC" panose="04020404030D07020202" pitchFamily="82" charset="0"/>
              </a:rPr>
              <a:t>Exercises</a:t>
            </a:r>
            <a:r>
              <a:rPr lang="en-GB" sz="1600" i="1" dirty="0">
                <a:latin typeface="Tempus Sans ITC" panose="04020404030D07020202" pitchFamily="82" charset="0"/>
              </a:rPr>
              <a:t>.</a:t>
            </a:r>
            <a:r>
              <a:rPr lang="en-GB" sz="1600" i="1" dirty="0" smtClean="0">
                <a:latin typeface="Tempus Sans ITC" panose="04020404030D07020202" pitchFamily="82" charset="0"/>
              </a:rPr>
              <a:t> </a:t>
            </a:r>
          </a:p>
          <a:p>
            <a:endParaRPr lang="en-GB" sz="1600" i="1" dirty="0">
              <a:latin typeface="Tempus Sans ITC" panose="04020404030D07020202" pitchFamily="82" charset="0"/>
            </a:endParaRPr>
          </a:p>
          <a:p>
            <a:r>
              <a:rPr lang="en-GB" sz="1600" b="1" dirty="0" smtClean="0">
                <a:latin typeface="Tempus Sans ITC" panose="04020404030D07020202" pitchFamily="82" charset="0"/>
              </a:rPr>
              <a:t>Take</a:t>
            </a:r>
            <a:r>
              <a:rPr lang="en-GB" sz="1600" b="1" dirty="0">
                <a:latin typeface="Tempus Sans ITC" panose="04020404030D07020202" pitchFamily="82" charset="0"/>
              </a:rPr>
              <a:t>, O Lord, and receive my entire liberty, my memory, my understanding and my whole will. All that I am and all that I possess, </a:t>
            </a:r>
            <a:r>
              <a:rPr lang="en-GB" sz="1600" b="1" dirty="0" smtClean="0">
                <a:latin typeface="Tempus Sans ITC" panose="04020404030D07020202" pitchFamily="82" charset="0"/>
              </a:rPr>
              <a:t>You have </a:t>
            </a:r>
            <a:r>
              <a:rPr lang="en-GB" sz="1600" b="1" dirty="0">
                <a:latin typeface="Tempus Sans ITC" panose="04020404030D07020202" pitchFamily="82" charset="0"/>
              </a:rPr>
              <a:t>given me: I surrender it all to </a:t>
            </a:r>
            <a:r>
              <a:rPr lang="en-GB" sz="1600" b="1" dirty="0" smtClean="0">
                <a:latin typeface="Tempus Sans ITC" panose="04020404030D07020202" pitchFamily="82" charset="0"/>
              </a:rPr>
              <a:t>You </a:t>
            </a:r>
            <a:r>
              <a:rPr lang="en-GB" sz="1600" b="1" dirty="0">
                <a:latin typeface="Tempus Sans ITC" panose="04020404030D07020202" pitchFamily="82" charset="0"/>
              </a:rPr>
              <a:t>to be disposed of according to </a:t>
            </a:r>
            <a:r>
              <a:rPr lang="en-GB" sz="1600" b="1" dirty="0" smtClean="0">
                <a:latin typeface="Tempus Sans ITC" panose="04020404030D07020202" pitchFamily="82" charset="0"/>
              </a:rPr>
              <a:t>Your </a:t>
            </a:r>
            <a:r>
              <a:rPr lang="en-GB" sz="1600" b="1" dirty="0">
                <a:latin typeface="Tempus Sans ITC" panose="04020404030D07020202" pitchFamily="82" charset="0"/>
              </a:rPr>
              <a:t>will. Give me only </a:t>
            </a:r>
            <a:r>
              <a:rPr lang="en-GB" sz="1600" b="1" dirty="0" smtClean="0">
                <a:latin typeface="Tempus Sans ITC" panose="04020404030D07020202" pitchFamily="82" charset="0"/>
              </a:rPr>
              <a:t>Your </a:t>
            </a:r>
            <a:r>
              <a:rPr lang="en-GB" sz="1600" b="1" dirty="0">
                <a:latin typeface="Tempus Sans ITC" panose="04020404030D07020202" pitchFamily="82" charset="0"/>
              </a:rPr>
              <a:t>love and </a:t>
            </a:r>
            <a:r>
              <a:rPr lang="en-GB" sz="1600" b="1" dirty="0" smtClean="0">
                <a:latin typeface="Tempus Sans ITC" panose="04020404030D07020202" pitchFamily="82" charset="0"/>
              </a:rPr>
              <a:t>Your </a:t>
            </a:r>
            <a:r>
              <a:rPr lang="en-GB" sz="1600" b="1" dirty="0">
                <a:latin typeface="Tempus Sans ITC" panose="04020404030D07020202" pitchFamily="82" charset="0"/>
              </a:rPr>
              <a:t>grace; with these I will be rich enough and will desire nothing more. </a:t>
            </a:r>
            <a:endParaRPr lang="en-GB" sz="1600" b="1" dirty="0" smtClean="0">
              <a:latin typeface="Tempus Sans ITC" panose="04020404030D07020202" pitchFamily="82" charset="0"/>
            </a:endParaRPr>
          </a:p>
          <a:p>
            <a:r>
              <a:rPr lang="en-GB" sz="1600" b="1" dirty="0" smtClean="0">
                <a:latin typeface="Tempus Sans ITC" panose="04020404030D07020202" pitchFamily="82" charset="0"/>
              </a:rPr>
              <a:t>Amen</a:t>
            </a:r>
            <a:r>
              <a:rPr lang="en-GB" sz="1600" b="1" dirty="0">
                <a:latin typeface="Tempus Sans ITC" panose="04020404030D07020202" pitchFamily="82" charset="0"/>
              </a:rPr>
              <a:t>.</a:t>
            </a:r>
          </a:p>
          <a:p>
            <a:endParaRPr lang="en-GB" dirty="0"/>
          </a:p>
        </p:txBody>
      </p:sp>
    </p:spTree>
    <p:extLst>
      <p:ext uri="{BB962C8B-B14F-4D97-AF65-F5344CB8AC3E}">
        <p14:creationId xmlns:p14="http://schemas.microsoft.com/office/powerpoint/2010/main" xmlns="" val="2249452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587"/>
            <a:ext cx="8229600" cy="1143000"/>
          </a:xfrm>
        </p:spPr>
        <p:txBody>
          <a:bodyPr>
            <a:normAutofit/>
          </a:bodyPr>
          <a:lstStyle/>
          <a:p>
            <a:r>
              <a:rPr lang="en-GB" sz="4000" dirty="0" smtClean="0">
                <a:solidFill>
                  <a:schemeClr val="accent6">
                    <a:lumMod val="20000"/>
                    <a:lumOff val="80000"/>
                  </a:schemeClr>
                </a:solidFill>
                <a:latin typeface="Tempus Sans ITC" pitchFamily="82" charset="0"/>
              </a:rPr>
              <a:t>  Friday 16 March</a:t>
            </a:r>
            <a:endParaRPr lang="en-GB" sz="4000"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0" y="980728"/>
            <a:ext cx="9612560" cy="4525963"/>
          </a:xfrm>
        </p:spPr>
        <p:txBody>
          <a:bodyPr>
            <a:normAutofit/>
          </a:bodyPr>
          <a:lstStyle/>
          <a:p>
            <a:pPr>
              <a:buNone/>
            </a:pPr>
            <a:endParaRPr lang="en-GB" dirty="0">
              <a:latin typeface="Tempus Sans ITC" pitchFamily="82" charset="0"/>
            </a:endParaRPr>
          </a:p>
          <a:p>
            <a:pPr>
              <a:buNone/>
            </a:pPr>
            <a:endParaRPr lang="en-GB" dirty="0">
              <a:latin typeface="Tempus Sans ITC" pitchFamily="82" charset="0"/>
            </a:endParaRPr>
          </a:p>
        </p:txBody>
      </p:sp>
      <p:sp>
        <p:nvSpPr>
          <p:cNvPr id="2050" name="AutoShape 2" descr="Image result for new year new opportun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133693" y="1942916"/>
            <a:ext cx="8814372" cy="2554545"/>
          </a:xfrm>
          <a:prstGeom prst="rect">
            <a:avLst/>
          </a:prstGeom>
          <a:noFill/>
        </p:spPr>
        <p:txBody>
          <a:bodyPr wrap="square" rtlCol="0">
            <a:spAutoFit/>
          </a:bodyPr>
          <a:lstStyle/>
          <a:p>
            <a:r>
              <a:rPr lang="en-GB" sz="1600" b="1" dirty="0">
                <a:latin typeface="Tempus Sans ITC" panose="04020404030D07020202" pitchFamily="82" charset="0"/>
              </a:rPr>
              <a:t>Martin Luther King</a:t>
            </a:r>
            <a:r>
              <a:rPr lang="en-GB" sz="1600" dirty="0">
                <a:latin typeface="Tempus Sans ITC" panose="04020404030D07020202" pitchFamily="82" charset="0"/>
              </a:rPr>
              <a:t> (1929 – 1968) was an American Baptist minister and activist who became the most visible spokesperson and leader in the civil rights movement from 1954 to 1968. He is best known for his role in the advancement of civil </a:t>
            </a:r>
            <a:r>
              <a:rPr lang="en-GB" sz="1600" dirty="0" smtClean="0">
                <a:latin typeface="Tempus Sans ITC" panose="04020404030D07020202" pitchFamily="82" charset="0"/>
              </a:rPr>
              <a:t>rights</a:t>
            </a:r>
            <a:r>
              <a:rPr lang="en-GB" sz="1600" dirty="0">
                <a:latin typeface="Tempus Sans ITC" panose="04020404030D07020202" pitchFamily="82" charset="0"/>
              </a:rPr>
              <a:t> </a:t>
            </a:r>
            <a:r>
              <a:rPr lang="en-GB" sz="1600" dirty="0" smtClean="0">
                <a:latin typeface="Tempus Sans ITC" panose="04020404030D07020202" pitchFamily="82" charset="0"/>
              </a:rPr>
              <a:t>using </a:t>
            </a:r>
            <a:r>
              <a:rPr lang="en-GB" sz="1600" dirty="0">
                <a:latin typeface="Tempus Sans ITC" panose="04020404030D07020202" pitchFamily="82" charset="0"/>
              </a:rPr>
              <a:t>the tactics of </a:t>
            </a:r>
            <a:r>
              <a:rPr lang="en-GB" sz="1600" dirty="0" smtClean="0">
                <a:latin typeface="Tempus Sans ITC" panose="04020404030D07020202" pitchFamily="82" charset="0"/>
              </a:rPr>
              <a:t>non-violence </a:t>
            </a:r>
            <a:r>
              <a:rPr lang="en-GB" sz="1600" dirty="0">
                <a:latin typeface="Tempus Sans ITC" panose="04020404030D07020202" pitchFamily="82" charset="0"/>
              </a:rPr>
              <a:t>and civil disobedience based on his Christian beliefs and inspired by the </a:t>
            </a:r>
            <a:r>
              <a:rPr lang="en-GB" sz="1600" dirty="0" smtClean="0">
                <a:latin typeface="Tempus Sans ITC" panose="04020404030D07020202" pitchFamily="82" charset="0"/>
              </a:rPr>
              <a:t>non-violent </a:t>
            </a:r>
            <a:r>
              <a:rPr lang="en-GB" sz="1600" dirty="0">
                <a:latin typeface="Tempus Sans ITC" panose="04020404030D07020202" pitchFamily="82" charset="0"/>
              </a:rPr>
              <a:t>activism of Mahatma Gandhi. King became a civil rights activist early in his career. He led the 1955 Montgomery bus boycott and he also helped to organize the 1963 March on Washington, where he delivered his </a:t>
            </a:r>
            <a:r>
              <a:rPr lang="en-GB" sz="1600" dirty="0" smtClean="0">
                <a:latin typeface="Tempus Sans ITC" panose="04020404030D07020202" pitchFamily="82" charset="0"/>
              </a:rPr>
              <a:t>celebrated </a:t>
            </a:r>
            <a:r>
              <a:rPr lang="en-GB" sz="1600" dirty="0">
                <a:latin typeface="Tempus Sans ITC" panose="04020404030D07020202" pitchFamily="82" charset="0"/>
              </a:rPr>
              <a:t>"I Have a Dream" speech. In 1964, King received the Nobel Peace Prize for combating racial inequality through </a:t>
            </a:r>
            <a:r>
              <a:rPr lang="en-GB" sz="1600" dirty="0" smtClean="0">
                <a:latin typeface="Tempus Sans ITC" panose="04020404030D07020202" pitchFamily="82" charset="0"/>
              </a:rPr>
              <a:t>non-violent </a:t>
            </a:r>
            <a:r>
              <a:rPr lang="en-GB" sz="1600" dirty="0">
                <a:latin typeface="Tempus Sans ITC" panose="04020404030D07020202" pitchFamily="82" charset="0"/>
              </a:rPr>
              <a:t>resistance. In 1968, King was planning a national occupation of Washington, D.C., to be called the Poor People's Campaign, when he was murdered by a </a:t>
            </a:r>
            <a:r>
              <a:rPr lang="en-GB" sz="1600" dirty="0" smtClean="0">
                <a:latin typeface="Tempus Sans ITC" panose="04020404030D07020202" pitchFamily="82" charset="0"/>
              </a:rPr>
              <a:t>gunman in </a:t>
            </a:r>
            <a:r>
              <a:rPr lang="en-GB" sz="1600" dirty="0">
                <a:latin typeface="Tempus Sans ITC" panose="04020404030D07020202" pitchFamily="82" charset="0"/>
              </a:rPr>
              <a:t>Memphis, Tennessee. </a:t>
            </a:r>
            <a:r>
              <a:rPr lang="en-GB" sz="1600" dirty="0" smtClean="0">
                <a:latin typeface="Tempus Sans ITC" panose="04020404030D07020202" pitchFamily="82" charset="0"/>
              </a:rPr>
              <a:t>This morning we pray using Martin Luther King’s own words:</a:t>
            </a:r>
            <a:endParaRPr lang="en-GB" sz="1600" dirty="0">
              <a:latin typeface="Tempus Sans ITC" panose="04020404030D07020202" pitchFamily="82" charset="0"/>
            </a:endParaRPr>
          </a:p>
        </p:txBody>
      </p:sp>
      <p:pic>
        <p:nvPicPr>
          <p:cNvPr id="6" name="irc_mi" descr="Image result for lent">
            <a:hlinkClick r:id="rId3"/>
          </p:cNvPr>
          <p:cNvPicPr/>
          <p:nvPr/>
        </p:nvPicPr>
        <p:blipFill>
          <a:blip r:embed="rId4" cstate="print"/>
          <a:srcRect/>
          <a:stretch>
            <a:fillRect/>
          </a:stretch>
        </p:blipFill>
        <p:spPr bwMode="auto">
          <a:xfrm>
            <a:off x="7812359" y="5805264"/>
            <a:ext cx="1159621" cy="909736"/>
          </a:xfrm>
          <a:prstGeom prst="rect">
            <a:avLst/>
          </a:prstGeom>
          <a:noFill/>
          <a:ln w="9525">
            <a:noFill/>
            <a:miter lim="800000"/>
            <a:headEnd/>
            <a:tailEnd/>
          </a:ln>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16416" y="79886"/>
            <a:ext cx="67627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55575" y="79886"/>
            <a:ext cx="2705552" cy="1803701"/>
          </a:xfrm>
          <a:prstGeom prst="rect">
            <a:avLst/>
          </a:prstGeom>
        </p:spPr>
      </p:pic>
      <p:sp>
        <p:nvSpPr>
          <p:cNvPr id="5" name="TextBox 4"/>
          <p:cNvSpPr txBox="1"/>
          <p:nvPr/>
        </p:nvSpPr>
        <p:spPr>
          <a:xfrm>
            <a:off x="323528" y="4497461"/>
            <a:ext cx="8373616" cy="2585323"/>
          </a:xfrm>
          <a:prstGeom prst="rect">
            <a:avLst/>
          </a:prstGeom>
          <a:noFill/>
        </p:spPr>
        <p:txBody>
          <a:bodyPr wrap="square" rtlCol="0">
            <a:spAutoFit/>
          </a:bodyPr>
          <a:lstStyle/>
          <a:p>
            <a:r>
              <a:rPr lang="en-GB" sz="1600" b="1" dirty="0" smtClean="0">
                <a:latin typeface="Tempus Sans ITC" panose="04020404030D07020202" pitchFamily="82" charset="0"/>
              </a:rPr>
              <a:t>Lord</a:t>
            </a:r>
            <a:r>
              <a:rPr lang="en-GB" sz="1600" b="1" dirty="0">
                <a:latin typeface="Tempus Sans ITC" panose="04020404030D07020202" pitchFamily="82" charset="0"/>
              </a:rPr>
              <a:t/>
            </a:r>
            <a:br>
              <a:rPr lang="en-GB" sz="1600" b="1" dirty="0">
                <a:latin typeface="Tempus Sans ITC" panose="04020404030D07020202" pitchFamily="82" charset="0"/>
              </a:rPr>
            </a:br>
            <a:r>
              <a:rPr lang="en-GB" sz="1600" b="1" dirty="0">
                <a:latin typeface="Tempus Sans ITC" panose="04020404030D07020202" pitchFamily="82" charset="0"/>
              </a:rPr>
              <a:t>We thank you for your church, founded upon your Word, that challenges us to do more than sing and pray, but go out and work as though the very answer to our prayers depended on us and not upon you.  Help us to realise that humanity was created to shine like the stars and live on through all eternity.  Keep us, we pray, in perfect peace. </a:t>
            </a:r>
            <a:r>
              <a:rPr lang="en-GB" sz="1600" b="1" dirty="0" smtClean="0">
                <a:latin typeface="Tempus Sans ITC" panose="04020404030D07020202" pitchFamily="82" charset="0"/>
              </a:rPr>
              <a:t>Help </a:t>
            </a:r>
            <a:r>
              <a:rPr lang="en-GB" sz="1600" b="1" dirty="0">
                <a:latin typeface="Tempus Sans ITC" panose="04020404030D07020202" pitchFamily="82" charset="0"/>
              </a:rPr>
              <a:t>us to walk together, </a:t>
            </a:r>
            <a:r>
              <a:rPr lang="en-GB" sz="1600" b="1" dirty="0" smtClean="0">
                <a:latin typeface="Tempus Sans ITC" panose="04020404030D07020202" pitchFamily="82" charset="0"/>
              </a:rPr>
              <a:t>pray </a:t>
            </a:r>
            <a:r>
              <a:rPr lang="en-GB" sz="1600" b="1" dirty="0">
                <a:latin typeface="Tempus Sans ITC" panose="04020404030D07020202" pitchFamily="82" charset="0"/>
              </a:rPr>
              <a:t>together, </a:t>
            </a:r>
            <a:r>
              <a:rPr lang="en-GB" sz="1600" b="1" dirty="0" smtClean="0">
                <a:latin typeface="Tempus Sans ITC" panose="04020404030D07020202" pitchFamily="82" charset="0"/>
              </a:rPr>
              <a:t>sing together and </a:t>
            </a:r>
            <a:r>
              <a:rPr lang="en-GB" sz="1600" b="1" dirty="0">
                <a:latin typeface="Tempus Sans ITC" panose="04020404030D07020202" pitchFamily="82" charset="0"/>
              </a:rPr>
              <a:t>live together </a:t>
            </a:r>
            <a:r>
              <a:rPr lang="en-GB" sz="1600" b="1" dirty="0" smtClean="0">
                <a:latin typeface="Tempus Sans ITC" panose="04020404030D07020202" pitchFamily="82" charset="0"/>
              </a:rPr>
              <a:t>until </a:t>
            </a:r>
            <a:r>
              <a:rPr lang="en-GB" sz="1600" b="1" dirty="0">
                <a:latin typeface="Tempus Sans ITC" panose="04020404030D07020202" pitchFamily="82" charset="0"/>
              </a:rPr>
              <a:t>that day when all God’s children - </a:t>
            </a:r>
            <a:r>
              <a:rPr lang="en-GB" sz="1600" b="1" dirty="0" smtClean="0">
                <a:latin typeface="Tempus Sans ITC" panose="04020404030D07020202" pitchFamily="82" charset="0"/>
              </a:rPr>
              <a:t>                          Black</a:t>
            </a:r>
            <a:r>
              <a:rPr lang="en-GB" sz="1600" b="1" dirty="0">
                <a:latin typeface="Tempus Sans ITC" panose="04020404030D07020202" pitchFamily="82" charset="0"/>
              </a:rPr>
              <a:t>, White, Red, Brown and Yellow - </a:t>
            </a:r>
            <a:r>
              <a:rPr lang="en-GB" sz="1600" b="1" dirty="0" smtClean="0">
                <a:latin typeface="Tempus Sans ITC" panose="04020404030D07020202" pitchFamily="82" charset="0"/>
              </a:rPr>
              <a:t>will </a:t>
            </a:r>
            <a:r>
              <a:rPr lang="en-GB" sz="1600" b="1" dirty="0">
                <a:latin typeface="Tempus Sans ITC" panose="04020404030D07020202" pitchFamily="82" charset="0"/>
              </a:rPr>
              <a:t>rejoice in one common band of humanity </a:t>
            </a:r>
            <a:r>
              <a:rPr lang="en-GB" sz="1600" b="1" dirty="0" smtClean="0">
                <a:latin typeface="Tempus Sans ITC" panose="04020404030D07020202" pitchFamily="82" charset="0"/>
              </a:rPr>
              <a:t>                                     in </a:t>
            </a:r>
            <a:r>
              <a:rPr lang="en-GB" sz="1600" b="1" dirty="0">
                <a:latin typeface="Tempus Sans ITC" panose="04020404030D07020202" pitchFamily="82" charset="0"/>
              </a:rPr>
              <a:t>the reign of our Lord and of our God.                                     </a:t>
            </a:r>
            <a:endParaRPr lang="en-GB" sz="1600" b="1" dirty="0" smtClean="0">
              <a:latin typeface="Tempus Sans ITC" panose="04020404030D07020202" pitchFamily="82" charset="0"/>
            </a:endParaRPr>
          </a:p>
          <a:p>
            <a:r>
              <a:rPr lang="en-GB" sz="1600" b="1" dirty="0" smtClean="0">
                <a:latin typeface="Tempus Sans ITC" panose="04020404030D07020202" pitchFamily="82" charset="0"/>
              </a:rPr>
              <a:t>Amen</a:t>
            </a:r>
            <a:endParaRPr lang="en-GB" sz="1600" b="1" dirty="0">
              <a:latin typeface="Tempus Sans ITC" panose="04020404030D07020202" pitchFamily="82" charset="0"/>
            </a:endParaRPr>
          </a:p>
          <a:p>
            <a:endParaRPr lang="en-GB" dirty="0">
              <a:latin typeface="Tempus Sans ITC" panose="04020404030D07020202" pitchFamily="82" charset="0"/>
            </a:endParaRPr>
          </a:p>
        </p:txBody>
      </p:sp>
    </p:spTree>
    <p:extLst>
      <p:ext uri="{BB962C8B-B14F-4D97-AF65-F5344CB8AC3E}">
        <p14:creationId xmlns:p14="http://schemas.microsoft.com/office/powerpoint/2010/main" xmlns="" val="196842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435280" cy="1143000"/>
          </a:xfrm>
        </p:spPr>
        <p:txBody>
          <a:bodyPr/>
          <a:lstStyle/>
          <a:p>
            <a:r>
              <a:rPr lang="en-GB" dirty="0" smtClean="0">
                <a:solidFill>
                  <a:schemeClr val="accent6">
                    <a:lumMod val="20000"/>
                    <a:lumOff val="80000"/>
                  </a:schemeClr>
                </a:solidFill>
                <a:latin typeface="Tempus Sans ITC" pitchFamily="82" charset="0"/>
              </a:rPr>
              <a:t>Afternoon Prayer and Reflection</a:t>
            </a:r>
            <a:endParaRPr lang="en-GB" dirty="0">
              <a:solidFill>
                <a:schemeClr val="accent6">
                  <a:lumMod val="20000"/>
                  <a:lumOff val="80000"/>
                </a:schemeClr>
              </a:solidFill>
              <a:latin typeface="Tempus Sans ITC" pitchFamily="82" charset="0"/>
            </a:endParaRPr>
          </a:p>
        </p:txBody>
      </p:sp>
      <p:sp>
        <p:nvSpPr>
          <p:cNvPr id="3" name="Content Placeholder 2"/>
          <p:cNvSpPr>
            <a:spLocks noGrp="1"/>
          </p:cNvSpPr>
          <p:nvPr>
            <p:ph idx="1"/>
          </p:nvPr>
        </p:nvSpPr>
        <p:spPr>
          <a:xfrm>
            <a:off x="-180528" y="764704"/>
            <a:ext cx="9144000" cy="5877272"/>
          </a:xfrm>
        </p:spPr>
        <p:txBody>
          <a:bodyPr>
            <a:normAutofit fontScale="92500" lnSpcReduction="10000"/>
          </a:bodyPr>
          <a:lstStyle/>
          <a:p>
            <a:pPr>
              <a:buNone/>
            </a:pPr>
            <a:r>
              <a:rPr lang="en-GB" sz="2400" dirty="0" smtClean="0">
                <a:latin typeface="Tempus Sans ITC" pitchFamily="82" charset="0"/>
              </a:rPr>
              <a:t>	</a:t>
            </a:r>
            <a:r>
              <a:rPr lang="en-GB" sz="1800" dirty="0" smtClean="0">
                <a:latin typeface="Tempus Sans ITC" pitchFamily="82" charset="0"/>
              </a:rPr>
              <a:t>Lord</a:t>
            </a:r>
          </a:p>
          <a:p>
            <a:pPr>
              <a:buNone/>
            </a:pPr>
            <a:r>
              <a:rPr lang="en-GB" sz="1800" dirty="0" smtClean="0">
                <a:latin typeface="Tempus Sans ITC" pitchFamily="82" charset="0"/>
              </a:rPr>
              <a:t>	Thank you for the morning, for watching over me and walking with me.  May I find joy and understanding this afternoon, in all I do.  Grant me the zest and the strength I need to work for you until nightfall.  Amen</a:t>
            </a:r>
          </a:p>
          <a:p>
            <a:pPr>
              <a:buNone/>
            </a:pPr>
            <a:endParaRPr lang="en-GB" sz="1800" dirty="0" smtClean="0">
              <a:latin typeface="Tempus Sans ITC" pitchFamily="82" charset="0"/>
            </a:endParaRPr>
          </a:p>
          <a:p>
            <a:pPr>
              <a:buNone/>
            </a:pPr>
            <a:r>
              <a:rPr lang="en-GB" sz="1800" dirty="0" smtClean="0">
                <a:latin typeface="Tempus Sans ITC" pitchFamily="82" charset="0"/>
              </a:rPr>
              <a:t>	</a:t>
            </a:r>
            <a:r>
              <a:rPr lang="en-GB" sz="1800" i="1" dirty="0" smtClean="0">
                <a:latin typeface="Tempus Sans ITC" pitchFamily="82" charset="0"/>
              </a:rPr>
              <a:t>Let us pause for a few moments in silence and remember those family members and friends who need our prayers and support today…………</a:t>
            </a:r>
          </a:p>
          <a:p>
            <a:pPr>
              <a:buNone/>
            </a:pPr>
            <a:r>
              <a:rPr lang="en-GB" sz="1800" i="1" dirty="0" smtClean="0">
                <a:latin typeface="Tempus Sans ITC" pitchFamily="82" charset="0"/>
              </a:rPr>
              <a:t>	Let us say together a prayer inspired by Marie Madeleine, but first, the prayer that Jesus taught his disciples:</a:t>
            </a:r>
          </a:p>
          <a:p>
            <a:pPr>
              <a:buNone/>
            </a:pPr>
            <a:endParaRPr lang="en-GB" sz="1800" dirty="0" smtClean="0">
              <a:latin typeface="Tempus Sans ITC" pitchFamily="82" charset="0"/>
            </a:endParaRPr>
          </a:p>
          <a:p>
            <a:pPr>
              <a:buNone/>
            </a:pPr>
            <a:r>
              <a:rPr lang="en-GB" sz="1800" dirty="0" smtClean="0">
                <a:latin typeface="Tempus Sans ITC" pitchFamily="82" charset="0"/>
              </a:rPr>
              <a:t>	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a:t>
            </a:r>
          </a:p>
          <a:p>
            <a:pPr>
              <a:buNone/>
            </a:pPr>
            <a:endParaRPr lang="en-GB" sz="1800" dirty="0" smtClean="0">
              <a:latin typeface="Tempus Sans ITC" pitchFamily="82" charset="0"/>
            </a:endParaRPr>
          </a:p>
          <a:p>
            <a:pPr>
              <a:buNone/>
            </a:pPr>
            <a:r>
              <a:rPr lang="en-GB" sz="1800" dirty="0" smtClean="0">
                <a:latin typeface="Tempus Sans ITC" pitchFamily="82" charset="0"/>
              </a:rPr>
              <a:t>	Loving Father, life-giving spirit – Marie Madeleine believed in your power, hoped in your promises and lived for your glory.  We ask her to pray for us and be with us as we carry the FCJ spirit into the 21</a:t>
            </a:r>
            <a:r>
              <a:rPr lang="en-GB" sz="1800" baseline="30000" dirty="0" smtClean="0">
                <a:latin typeface="Tempus Sans ITC" pitchFamily="82" charset="0"/>
              </a:rPr>
              <a:t>st</a:t>
            </a:r>
            <a:r>
              <a:rPr lang="en-GB" sz="1800" dirty="0" smtClean="0">
                <a:latin typeface="Tempus Sans ITC" pitchFamily="82" charset="0"/>
              </a:rPr>
              <a:t> century.  Protect and guide the pupils and staff at Upton and at all FCJ schools  in this country and around the world.  Amen</a:t>
            </a:r>
          </a:p>
          <a:p>
            <a:pPr>
              <a:buNone/>
            </a:pPr>
            <a:endParaRPr lang="en-GB" sz="1800" dirty="0" smtClean="0">
              <a:latin typeface="Tempus Sans ITC" pitchFamily="82" charset="0"/>
            </a:endParaRPr>
          </a:p>
          <a:p>
            <a:pPr>
              <a:buNone/>
            </a:pPr>
            <a:r>
              <a:rPr lang="en-GB" sz="1800" dirty="0" smtClean="0">
                <a:latin typeface="Tempus Sans ITC" pitchFamily="82" charset="0"/>
              </a:rPr>
              <a:t>	May the Lord bless us and keep us from all evil and bring us to everlasting life.  Amen</a:t>
            </a:r>
          </a:p>
          <a:p>
            <a:pPr>
              <a:buNone/>
            </a:pPr>
            <a:endParaRPr lang="en-GB" sz="2400" dirty="0" smtClean="0">
              <a:latin typeface="Tempus Sans ITC" pitchFamily="82" charset="0"/>
            </a:endParaRPr>
          </a:p>
          <a:p>
            <a:pPr>
              <a:buNone/>
            </a:pPr>
            <a:endParaRPr lang="en-GB" sz="2400" dirty="0" smtClean="0">
              <a:latin typeface="Tempus Sans ITC" pitchFamily="82" charset="0"/>
            </a:endParaRPr>
          </a:p>
          <a:p>
            <a:pPr>
              <a:buNone/>
            </a:pPr>
            <a:endParaRPr lang="en-GB" sz="2400" dirty="0">
              <a:latin typeface="Tempus Sans ITC" pitchFamily="82"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6416" y="5345832"/>
            <a:ext cx="648072" cy="137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2064</TotalTime>
  <Words>937</Words>
  <Application>Microsoft Office PowerPoint</Application>
  <PresentationFormat>On-screen Show (4:3)</PresentationFormat>
  <Paragraphs>73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Prayers for the week 12 - 16 March 2018</vt:lpstr>
      <vt:lpstr>Monday 12 March</vt:lpstr>
      <vt:lpstr> Tuesday 13 March </vt:lpstr>
      <vt:lpstr>Wednesday 14 March</vt:lpstr>
      <vt:lpstr>Thursday 15 March</vt:lpstr>
      <vt:lpstr>  Friday 16 March</vt:lpstr>
      <vt:lpstr>Afternoon Prayer and Reflection</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5th September 2016</dc:title>
  <dc:creator>Windows User</dc:creator>
  <cp:lastModifiedBy>mjquinn</cp:lastModifiedBy>
  <cp:revision>180</cp:revision>
  <dcterms:created xsi:type="dcterms:W3CDTF">2016-09-01T21:35:07Z</dcterms:created>
  <dcterms:modified xsi:type="dcterms:W3CDTF">2018-03-09T12:28:14Z</dcterms:modified>
</cp:coreProperties>
</file>