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3" r:id="rId6"/>
    <p:sldId id="265" r:id="rId7"/>
    <p:sldId id="268"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109" d="100"/>
          <a:sy n="109" d="100"/>
        </p:scale>
        <p:origin x="-51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D48776-B067-4E2E-BACB-69499B456340}"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5160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48776-B067-4E2E-BACB-69499B456340}"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64993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48776-B067-4E2E-BACB-69499B456340}"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1994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48776-B067-4E2E-BACB-69499B456340}"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419921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D48776-B067-4E2E-BACB-69499B456340}"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1328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D48776-B067-4E2E-BACB-69499B456340}"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33131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48776-B067-4E2E-BACB-69499B456340}"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51027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D48776-B067-4E2E-BACB-69499B456340}" type="datetimeFigureOut">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76176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48776-B067-4E2E-BACB-69499B456340}"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80585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D48776-B067-4E2E-BACB-69499B456340}"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4865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D48776-B067-4E2E-BACB-69499B456340}"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07519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48776-B067-4E2E-BACB-69499B456340}" type="datetimeFigureOut">
              <a:rPr lang="en-US" smtClean="0"/>
              <a:t>5/15/2020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D0A94-C6CE-40FF-B31B-5F6F3EFA65E8}" type="slidenum">
              <a:rPr lang="en-US" smtClean="0"/>
              <a:t>‹#›</a:t>
            </a:fld>
            <a:endParaRPr lang="en-US"/>
          </a:p>
        </p:txBody>
      </p:sp>
    </p:spTree>
    <p:extLst>
      <p:ext uri="{BB962C8B-B14F-4D97-AF65-F5344CB8AC3E}">
        <p14:creationId xmlns:p14="http://schemas.microsoft.com/office/powerpoint/2010/main" val="1736132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571" y="862149"/>
            <a:ext cx="9562012" cy="1428613"/>
          </a:xfrm>
        </p:spPr>
        <p:txBody>
          <a:bodyPr/>
          <a:lstStyle/>
          <a:p>
            <a:r>
              <a:rPr lang="en-US" dirty="0" smtClean="0">
                <a:effectLst>
                  <a:outerShdw blurRad="38100" dist="38100" dir="2700000" algn="tl">
                    <a:srgbClr val="000000">
                      <a:alpha val="43137"/>
                    </a:srgbClr>
                  </a:outerShdw>
                </a:effectLst>
                <a:latin typeface="Century Gothic" panose="020B0502020202020204" pitchFamily="34" charset="0"/>
              </a:rPr>
              <a:t>Excellence</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322217" y="4359968"/>
            <a:ext cx="5434149" cy="1655762"/>
          </a:xfrm>
        </p:spPr>
        <p:txBody>
          <a:bodyPr>
            <a:normAutofit lnSpcReduction="10000"/>
          </a:bodyPr>
          <a:lstStyle/>
          <a:p>
            <a:r>
              <a:rPr lang="en-GB" dirty="0" smtClean="0">
                <a:latin typeface="Century Gothic" panose="020B0502020202020204" pitchFamily="34" charset="0"/>
              </a:rPr>
              <a:t>Excellence is one of the FCJ values. We set the highest standards in supporting each other as we always try to do our best, pursuing our dreams.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366" y="2695859"/>
            <a:ext cx="5705474" cy="381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9589" y="2978331"/>
            <a:ext cx="2185851" cy="400110"/>
          </a:xfrm>
          <a:prstGeom prst="rect">
            <a:avLst/>
          </a:prstGeom>
          <a:noFill/>
        </p:spPr>
        <p:txBody>
          <a:bodyPr wrap="square" rtlCol="0">
            <a:spAutoFit/>
          </a:bodyPr>
          <a:lstStyle/>
          <a:p>
            <a:r>
              <a:rPr lang="en-GB" sz="2000" dirty="0" smtClean="0">
                <a:latin typeface="Century Gothic" panose="020B0502020202020204" pitchFamily="34" charset="0"/>
              </a:rPr>
              <a:t>W/c 18</a:t>
            </a:r>
            <a:r>
              <a:rPr lang="en-GB" sz="2000" baseline="30000" dirty="0" smtClean="0">
                <a:latin typeface="Century Gothic" panose="020B0502020202020204" pitchFamily="34" charset="0"/>
              </a:rPr>
              <a:t>th</a:t>
            </a:r>
            <a:r>
              <a:rPr lang="en-GB" sz="2000" dirty="0" smtClean="0">
                <a:latin typeface="Century Gothic" panose="020B0502020202020204" pitchFamily="34" charset="0"/>
              </a:rPr>
              <a:t> May</a:t>
            </a:r>
            <a:endParaRPr lang="en-GB" sz="2000" dirty="0">
              <a:latin typeface="Century Gothic" panose="020B0502020202020204" pitchFamily="34" charset="0"/>
            </a:endParaRPr>
          </a:p>
        </p:txBody>
      </p:sp>
    </p:spTree>
    <p:extLst>
      <p:ext uri="{BB962C8B-B14F-4D97-AF65-F5344CB8AC3E}">
        <p14:creationId xmlns:p14="http://schemas.microsoft.com/office/powerpoint/2010/main" val="40801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Monday 18</a:t>
            </a:r>
            <a:r>
              <a:rPr lang="en-GB" baseline="30000" dirty="0" smtClean="0">
                <a:effectLst>
                  <a:outerShdw blurRad="38100" dist="38100" dir="2700000" algn="tl">
                    <a:srgbClr val="000000">
                      <a:alpha val="43137"/>
                    </a:srgbClr>
                  </a:outerShdw>
                </a:effectLst>
                <a:latin typeface="Century Gothic" panose="020B0502020202020204" pitchFamily="34" charset="0"/>
              </a:rPr>
              <a:t>th</a:t>
            </a:r>
            <a:r>
              <a:rPr lang="en-GB" dirty="0" smtClean="0">
                <a:effectLst>
                  <a:outerShdw blurRad="38100" dist="38100" dir="2700000" algn="tl">
                    <a:srgbClr val="000000">
                      <a:alpha val="43137"/>
                    </a:srgbClr>
                  </a:outerShdw>
                </a:effectLst>
                <a:latin typeface="Century Gothic" panose="020B0502020202020204" pitchFamily="34" charset="0"/>
              </a:rPr>
              <a:t> May</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5" name="Content Placeholder 4"/>
          <p:cNvSpPr>
            <a:spLocks noGrp="1"/>
          </p:cNvSpPr>
          <p:nvPr>
            <p:ph sz="half" idx="2"/>
          </p:nvPr>
        </p:nvSpPr>
        <p:spPr>
          <a:xfrm>
            <a:off x="3936275" y="4606833"/>
            <a:ext cx="7680960" cy="1933303"/>
          </a:xfrm>
        </p:spPr>
        <p:txBody>
          <a:bodyPr>
            <a:normAutofit/>
          </a:bodyPr>
          <a:lstStyle/>
          <a:p>
            <a:pPr marL="0" indent="0">
              <a:buNone/>
            </a:pPr>
            <a:r>
              <a:rPr lang="en-GB" sz="2400" dirty="0">
                <a:latin typeface="Century Gothic" panose="020B0502020202020204" pitchFamily="34" charset="0"/>
              </a:rPr>
              <a:t>Lord, just as Marie Madeleine lived out excellence in giving glory to </a:t>
            </a:r>
            <a:r>
              <a:rPr lang="en-GB" sz="2400" dirty="0" smtClean="0">
                <a:latin typeface="Century Gothic" panose="020B0502020202020204" pitchFamily="34" charset="0"/>
              </a:rPr>
              <a:t>you, let </a:t>
            </a:r>
            <a:r>
              <a:rPr lang="en-GB" sz="2400" dirty="0">
                <a:latin typeface="Century Gothic" panose="020B0502020202020204" pitchFamily="34" charset="0"/>
              </a:rPr>
              <a:t>us be inspired by her </a:t>
            </a:r>
            <a:r>
              <a:rPr lang="en-GB" sz="2400" dirty="0" smtClean="0">
                <a:latin typeface="Century Gothic" panose="020B0502020202020204" pitchFamily="34" charset="0"/>
              </a:rPr>
              <a:t>life, striving </a:t>
            </a:r>
            <a:r>
              <a:rPr lang="en-GB" sz="2400" dirty="0">
                <a:latin typeface="Century Gothic" panose="020B0502020202020204" pitchFamily="34" charset="0"/>
              </a:rPr>
              <a:t>to give glory to you in our school work, our friendships, our hobbies, our </a:t>
            </a:r>
            <a:r>
              <a:rPr lang="en-GB" sz="2400" dirty="0" smtClean="0">
                <a:latin typeface="Century Gothic" panose="020B0502020202020204" pitchFamily="34" charset="0"/>
              </a:rPr>
              <a:t>dreams and </a:t>
            </a:r>
            <a:r>
              <a:rPr lang="en-GB" sz="2400" dirty="0">
                <a:latin typeface="Century Gothic" panose="020B0502020202020204" pitchFamily="34" charset="0"/>
              </a:rPr>
              <a:t>in everything we do</a:t>
            </a:r>
            <a:r>
              <a:rPr lang="en-GB" sz="2400" dirty="0" smtClean="0">
                <a:latin typeface="Century Gothic" panose="020B0502020202020204" pitchFamily="34" charset="0"/>
              </a:rPr>
              <a:t>. Amen</a:t>
            </a:r>
            <a:r>
              <a:rPr lang="en-GB" sz="2400" dirty="0" smtClean="0">
                <a:latin typeface="Century Gothic" panose="020B0502020202020204" pitchFamily="34" charset="0"/>
              </a:rPr>
              <a:t>.</a:t>
            </a:r>
            <a:endParaRPr lang="en-GB" sz="24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567348" y="0"/>
            <a:ext cx="1572904" cy="139000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177142"/>
            <a:ext cx="3113223" cy="400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2008" y="1936385"/>
            <a:ext cx="16160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69280" y="1759130"/>
            <a:ext cx="6000206" cy="2585323"/>
          </a:xfrm>
          <a:prstGeom prst="rect">
            <a:avLst/>
          </a:prstGeom>
          <a:noFill/>
        </p:spPr>
        <p:txBody>
          <a:bodyPr wrap="square" rtlCol="0">
            <a:spAutoFit/>
          </a:bodyPr>
          <a:lstStyle/>
          <a:p>
            <a:r>
              <a:rPr lang="en-GB" dirty="0" smtClean="0">
                <a:latin typeface="Century Gothic" panose="020B0502020202020204" pitchFamily="34" charset="0"/>
              </a:rPr>
              <a:t>Our school motto tells us: “Whatever you do, do it well”.</a:t>
            </a:r>
          </a:p>
          <a:p>
            <a:r>
              <a:rPr lang="en-GB" dirty="0" smtClean="0">
                <a:latin typeface="Century Gothic" panose="020B0502020202020204" pitchFamily="34" charset="0"/>
              </a:rPr>
              <a:t>We’ve never experienced school closures and distance learning at this level, but our school motto encourages us to strive do to well, academically, but also in our relationships.</a:t>
            </a:r>
          </a:p>
          <a:p>
            <a:endParaRPr lang="en-GB" dirty="0">
              <a:latin typeface="Century Gothic" panose="020B0502020202020204" pitchFamily="34" charset="0"/>
            </a:endParaRPr>
          </a:p>
          <a:p>
            <a:r>
              <a:rPr lang="en-GB" dirty="0" smtClean="0">
                <a:latin typeface="Century Gothic" panose="020B0502020202020204" pitchFamily="34" charset="0"/>
              </a:rPr>
              <a:t>How are you living out our school motto in this time?</a:t>
            </a:r>
            <a:endParaRPr lang="en-GB" dirty="0">
              <a:latin typeface="Century Gothic" panose="020B0502020202020204" pitchFamily="34" charset="0"/>
            </a:endParaRPr>
          </a:p>
          <a:p>
            <a:endParaRPr lang="en-GB" dirty="0"/>
          </a:p>
        </p:txBody>
      </p:sp>
    </p:spTree>
    <p:extLst>
      <p:ext uri="{BB962C8B-B14F-4D97-AF65-F5344CB8AC3E}">
        <p14:creationId xmlns:p14="http://schemas.microsoft.com/office/powerpoint/2010/main" val="110341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Tuesday19th May</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6209211" y="3213463"/>
            <a:ext cx="5782492" cy="3358742"/>
          </a:xfrm>
        </p:spPr>
        <p:txBody>
          <a:bodyPr>
            <a:normAutofit fontScale="92500" lnSpcReduction="10000"/>
          </a:bodyPr>
          <a:lstStyle/>
          <a:p>
            <a:pPr marL="0" indent="0">
              <a:buNone/>
            </a:pPr>
            <a:endParaRPr lang="en-GB" dirty="0">
              <a:latin typeface="Century Gothic" panose="020B0502020202020204" pitchFamily="34" charset="0"/>
            </a:endParaRPr>
          </a:p>
          <a:p>
            <a:pPr marL="0" indent="0">
              <a:buNone/>
            </a:pPr>
            <a:r>
              <a:rPr lang="en-GB" sz="2600" dirty="0">
                <a:latin typeface="Century Gothic" panose="020B0502020202020204" pitchFamily="34" charset="0"/>
              </a:rPr>
              <a:t>Today think of one way you could encourage or support a friend or family member.</a:t>
            </a:r>
          </a:p>
          <a:p>
            <a:pPr marL="0" indent="0">
              <a:buNone/>
            </a:pPr>
            <a:endParaRPr lang="en-GB" sz="2600" dirty="0">
              <a:latin typeface="Century Gothic" panose="020B0502020202020204" pitchFamily="34" charset="0"/>
            </a:endParaRPr>
          </a:p>
          <a:p>
            <a:pPr marL="0" indent="0">
              <a:buNone/>
            </a:pPr>
            <a:r>
              <a:rPr lang="en-GB" sz="2600" dirty="0">
                <a:latin typeface="Century Gothic" panose="020B0502020202020204" pitchFamily="34" charset="0"/>
              </a:rPr>
              <a:t>You might tell someone how much they mean to you, </a:t>
            </a:r>
            <a:r>
              <a:rPr lang="en-GB" sz="2600" dirty="0" smtClean="0">
                <a:latin typeface="Century Gothic" panose="020B0502020202020204" pitchFamily="34" charset="0"/>
              </a:rPr>
              <a:t>encourage </a:t>
            </a:r>
            <a:r>
              <a:rPr lang="en-GB" sz="2600" dirty="0">
                <a:latin typeface="Century Gothic" panose="020B0502020202020204" pitchFamily="34" charset="0"/>
              </a:rPr>
              <a:t>them to not give </a:t>
            </a:r>
            <a:r>
              <a:rPr lang="en-GB" sz="2600" dirty="0" smtClean="0">
                <a:latin typeface="Century Gothic" panose="020B0502020202020204" pitchFamily="34" charset="0"/>
              </a:rPr>
              <a:t>up (in person or via social media), </a:t>
            </a:r>
            <a:r>
              <a:rPr lang="en-GB" sz="2600" dirty="0" smtClean="0">
                <a:latin typeface="Century Gothic" panose="020B0502020202020204" pitchFamily="34" charset="0"/>
              </a:rPr>
              <a:t>or </a:t>
            </a:r>
            <a:r>
              <a:rPr lang="en-GB" sz="2600" dirty="0">
                <a:latin typeface="Century Gothic" panose="020B0502020202020204" pitchFamily="34" charset="0"/>
              </a:rPr>
              <a:t>just offer a friendly smile.</a:t>
            </a:r>
          </a:p>
          <a:p>
            <a:pPr marL="0" indent="0">
              <a:buNone/>
            </a:pPr>
            <a:endParaRPr lang="en-GB"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10567348" y="0"/>
            <a:ext cx="1572904" cy="1390008"/>
          </a:xfrm>
          <a:prstGeom prst="rect">
            <a:avLst/>
          </a:prstGeom>
        </p:spPr>
      </p:pic>
      <p:sp>
        <p:nvSpPr>
          <p:cNvPr id="5" name="TextBox 4"/>
          <p:cNvSpPr txBox="1"/>
          <p:nvPr/>
        </p:nvSpPr>
        <p:spPr>
          <a:xfrm>
            <a:off x="3483429" y="1741714"/>
            <a:ext cx="8403770" cy="1273169"/>
          </a:xfrm>
          <a:prstGeom prst="rect">
            <a:avLst/>
          </a:prstGeom>
          <a:noFill/>
        </p:spPr>
        <p:txBody>
          <a:bodyPr wrap="square" rtlCol="0">
            <a:spAutoFit/>
          </a:bodyPr>
          <a:lstStyle/>
          <a:p>
            <a:pPr lvl="0">
              <a:lnSpc>
                <a:spcPct val="90000"/>
              </a:lnSpc>
              <a:spcBef>
                <a:spcPts val="1000"/>
              </a:spcBef>
            </a:pPr>
            <a:r>
              <a:rPr lang="en-GB" sz="2800" i="1" dirty="0">
                <a:solidFill>
                  <a:prstClr val="black"/>
                </a:solidFill>
                <a:latin typeface="Century Gothic" panose="020B0502020202020204" pitchFamily="34" charset="0"/>
              </a:rPr>
              <a:t>Excellence is supporting each other to become our best selves’</a:t>
            </a:r>
          </a:p>
          <a:p>
            <a:pPr lvl="0">
              <a:lnSpc>
                <a:spcPct val="90000"/>
              </a:lnSpc>
              <a:spcBef>
                <a:spcPts val="1000"/>
              </a:spcBef>
            </a:pPr>
            <a:r>
              <a:rPr lang="en-GB" sz="2000" i="1" dirty="0">
                <a:solidFill>
                  <a:prstClr val="black"/>
                </a:solidFill>
                <a:latin typeface="Century Gothic" panose="020B0502020202020204" pitchFamily="34" charset="0"/>
              </a:rPr>
              <a:t>FCJ Zest for life document</a:t>
            </a:r>
            <a:endParaRPr lang="en-GB" sz="2000" i="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17050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7802"/>
            <a:ext cx="12140251" cy="684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Wednesday 20</a:t>
            </a:r>
            <a:r>
              <a:rPr lang="en-GB" baseline="30000" dirty="0" smtClean="0">
                <a:effectLst>
                  <a:outerShdw blurRad="38100" dist="38100" dir="2700000" algn="tl">
                    <a:srgbClr val="000000">
                      <a:alpha val="43137"/>
                    </a:srgbClr>
                  </a:outerShdw>
                </a:effectLst>
                <a:latin typeface="Century Gothic" panose="020B0502020202020204" pitchFamily="34" charset="0"/>
              </a:rPr>
              <a:t>th</a:t>
            </a:r>
            <a:r>
              <a:rPr lang="en-GB" dirty="0" smtClean="0">
                <a:effectLst>
                  <a:outerShdw blurRad="38100" dist="38100" dir="2700000" algn="tl">
                    <a:srgbClr val="000000">
                      <a:alpha val="43137"/>
                    </a:srgbClr>
                  </a:outerShdw>
                </a:effectLst>
                <a:latin typeface="Century Gothic" panose="020B0502020202020204" pitchFamily="34" charset="0"/>
              </a:rPr>
              <a:t> May</a:t>
            </a:r>
            <a:endParaRPr lang="en-US" dirty="0"/>
          </a:p>
        </p:txBody>
      </p:sp>
      <p:sp>
        <p:nvSpPr>
          <p:cNvPr id="3" name="Content Placeholder 2"/>
          <p:cNvSpPr>
            <a:spLocks noGrp="1"/>
          </p:cNvSpPr>
          <p:nvPr>
            <p:ph idx="1"/>
          </p:nvPr>
        </p:nvSpPr>
        <p:spPr>
          <a:xfrm>
            <a:off x="2447109" y="1774096"/>
            <a:ext cx="9144000" cy="1762307"/>
          </a:xfrm>
        </p:spPr>
        <p:txBody>
          <a:bodyPr>
            <a:normAutofit/>
          </a:bodyPr>
          <a:lstStyle/>
          <a:p>
            <a:pPr marL="0" indent="0">
              <a:buNone/>
            </a:pPr>
            <a:r>
              <a:rPr lang="en-GB" dirty="0" smtClean="0">
                <a:effectLst>
                  <a:outerShdw blurRad="38100" dist="38100" dir="2700000" algn="tl">
                    <a:srgbClr val="000000">
                      <a:alpha val="43137"/>
                    </a:srgbClr>
                  </a:outerShdw>
                </a:effectLst>
                <a:latin typeface="Century Gothic" panose="020B0502020202020204" pitchFamily="34" charset="0"/>
              </a:rPr>
              <a:t>Message </a:t>
            </a:r>
            <a:r>
              <a:rPr lang="en-GB" dirty="0">
                <a:effectLst>
                  <a:outerShdw blurRad="38100" dist="38100" dir="2700000" algn="tl">
                    <a:srgbClr val="000000">
                      <a:alpha val="43137"/>
                    </a:srgbClr>
                  </a:outerShdw>
                </a:effectLst>
                <a:latin typeface="Century Gothic" panose="020B0502020202020204" pitchFamily="34" charset="0"/>
              </a:rPr>
              <a:t>from Pope Francis</a:t>
            </a:r>
          </a:p>
          <a:p>
            <a:pPr marL="0" indent="0">
              <a:buNone/>
            </a:pPr>
            <a:r>
              <a:rPr lang="en-GB" sz="2400" dirty="0" smtClean="0">
                <a:effectLst>
                  <a:outerShdw blurRad="38100" dist="38100" dir="2700000" algn="tl">
                    <a:srgbClr val="000000">
                      <a:alpha val="43137"/>
                    </a:srgbClr>
                  </a:outerShdw>
                </a:effectLst>
                <a:latin typeface="Century Gothic" panose="020B0502020202020204" pitchFamily="34" charset="0"/>
              </a:rPr>
              <a:t>Dear </a:t>
            </a:r>
            <a:r>
              <a:rPr lang="en-GB" sz="2400" dirty="0">
                <a:effectLst>
                  <a:outerShdw blurRad="38100" dist="38100" dir="2700000" algn="tl">
                    <a:srgbClr val="000000">
                      <a:alpha val="43137"/>
                    </a:srgbClr>
                  </a:outerShdw>
                </a:effectLst>
                <a:latin typeface="Century Gothic" panose="020B0502020202020204" pitchFamily="34" charset="0"/>
              </a:rPr>
              <a:t>young people, do not bury your talents, the gifts that God has given you! Do not be afraid to dream of great things!</a:t>
            </a:r>
          </a:p>
          <a:p>
            <a:pPr marL="0" indent="0">
              <a:buNone/>
            </a:pPr>
            <a:endParaRPr lang="en-GB" dirty="0">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10567348" y="0"/>
            <a:ext cx="1572904" cy="1390008"/>
          </a:xfrm>
          <a:prstGeom prst="rect">
            <a:avLst/>
          </a:prstGeom>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424" y="1607721"/>
            <a:ext cx="1839971" cy="276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61760" y="3361509"/>
            <a:ext cx="5512526" cy="3046988"/>
          </a:xfrm>
          <a:prstGeom prst="rect">
            <a:avLst/>
          </a:prstGeom>
          <a:noFill/>
        </p:spPr>
        <p:txBody>
          <a:bodyPr wrap="square" rtlCol="0">
            <a:spAutoFit/>
          </a:bodyPr>
          <a:lstStyle/>
          <a:p>
            <a:r>
              <a:rPr lang="en-GB" sz="2400" dirty="0">
                <a:latin typeface="Century Gothic" panose="020B0502020202020204" pitchFamily="34" charset="0"/>
              </a:rPr>
              <a:t>God, we pray that we risk more than others think is safe, care more than others think is wise, dream more than others think is practical, expect more than others think is possible. We ask this through Jesus Christ who is our example. Amen.</a:t>
            </a:r>
          </a:p>
          <a:p>
            <a:r>
              <a:rPr lang="en-GB" sz="2400" i="1" dirty="0" smtClean="0">
                <a:latin typeface="Century Gothic" panose="020B0502020202020204" pitchFamily="34" charset="0"/>
              </a:rPr>
              <a:t>(</a:t>
            </a:r>
            <a:r>
              <a:rPr lang="en-GB" sz="2400" i="1" dirty="0">
                <a:latin typeface="Century Gothic" panose="020B0502020202020204" pitchFamily="34" charset="0"/>
              </a:rPr>
              <a:t>Claude </a:t>
            </a:r>
            <a:r>
              <a:rPr lang="en-GB" sz="2400" i="1" dirty="0" err="1">
                <a:latin typeface="Century Gothic" panose="020B0502020202020204" pitchFamily="34" charset="0"/>
              </a:rPr>
              <a:t>Bisell</a:t>
            </a:r>
            <a:r>
              <a:rPr lang="en-GB" sz="2400" i="1" dirty="0">
                <a:latin typeface="Century Gothic" panose="020B0502020202020204" pitchFamily="34" charset="0"/>
              </a:rPr>
              <a:t>)</a:t>
            </a:r>
            <a:endParaRPr lang="en-US" sz="2400" i="1" dirty="0">
              <a:latin typeface="Century Gothic" panose="020B0502020202020204" pitchFamily="34" charset="0"/>
            </a:endParaRPr>
          </a:p>
        </p:txBody>
      </p:sp>
    </p:spTree>
    <p:extLst>
      <p:ext uri="{BB962C8B-B14F-4D97-AF65-F5344CB8AC3E}">
        <p14:creationId xmlns:p14="http://schemas.microsoft.com/office/powerpoint/2010/main" val="500892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83" y="365125"/>
            <a:ext cx="10761617" cy="1325563"/>
          </a:xfrm>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Thursday 21</a:t>
            </a:r>
            <a:r>
              <a:rPr lang="en-GB" baseline="30000" dirty="0" smtClean="0">
                <a:effectLst>
                  <a:outerShdw blurRad="38100" dist="38100" dir="2700000" algn="tl">
                    <a:srgbClr val="000000">
                      <a:alpha val="43137"/>
                    </a:srgbClr>
                  </a:outerShdw>
                </a:effectLst>
                <a:latin typeface="Century Gothic" panose="020B0502020202020204" pitchFamily="34" charset="0"/>
              </a:rPr>
              <a:t>st</a:t>
            </a:r>
            <a:r>
              <a:rPr lang="en-GB" dirty="0" smtClean="0">
                <a:effectLst>
                  <a:outerShdw blurRad="38100" dist="38100" dir="2700000" algn="tl">
                    <a:srgbClr val="000000">
                      <a:alpha val="43137"/>
                    </a:srgbClr>
                  </a:outerShdw>
                </a:effectLst>
                <a:latin typeface="Century Gothic" panose="020B0502020202020204" pitchFamily="34" charset="0"/>
              </a:rPr>
              <a:t> May</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226423" y="1733006"/>
            <a:ext cx="7654833" cy="4998720"/>
          </a:xfrm>
        </p:spPr>
        <p:txBody>
          <a:bodyPr>
            <a:normAutofit fontScale="25000" lnSpcReduction="20000"/>
          </a:bodyPr>
          <a:lstStyle/>
          <a:p>
            <a:pPr marL="0" indent="0">
              <a:buNone/>
            </a:pPr>
            <a:r>
              <a:rPr lang="en-GB" sz="7200" dirty="0">
                <a:effectLst>
                  <a:outerShdw blurRad="38100" dist="38100" dir="2700000" algn="tl">
                    <a:srgbClr val="000000">
                      <a:alpha val="43137"/>
                    </a:srgbClr>
                  </a:outerShdw>
                </a:effectLst>
                <a:latin typeface="Century Gothic" panose="020B0502020202020204" pitchFamily="34" charset="0"/>
              </a:rPr>
              <a:t>FEAST OF THE ASCENSION </a:t>
            </a:r>
          </a:p>
          <a:p>
            <a:pPr marL="0" indent="0">
              <a:buNone/>
            </a:pPr>
            <a:endParaRPr lang="en-GB" sz="5600" dirty="0" smtClean="0">
              <a:latin typeface="Century Gothic" panose="020B0502020202020204" pitchFamily="34" charset="0"/>
            </a:endParaRPr>
          </a:p>
          <a:p>
            <a:pPr marL="0" indent="0">
              <a:buNone/>
            </a:pPr>
            <a:r>
              <a:rPr lang="en-GB" sz="5600" dirty="0" smtClean="0">
                <a:latin typeface="Century Gothic" panose="020B0502020202020204" pitchFamily="34" charset="0"/>
              </a:rPr>
              <a:t>A reading from the Acts of the Apostles (Acts 1: 6-11)</a:t>
            </a:r>
          </a:p>
          <a:p>
            <a:pPr marL="0" indent="0">
              <a:buNone/>
            </a:pPr>
            <a:r>
              <a:rPr lang="en-GB" sz="5600" dirty="0" smtClean="0">
                <a:latin typeface="Century Gothic" panose="020B0502020202020204" pitchFamily="34" charset="0"/>
              </a:rPr>
              <a:t>When </a:t>
            </a:r>
            <a:r>
              <a:rPr lang="en-GB" sz="5600" dirty="0">
                <a:latin typeface="Century Gothic" panose="020B0502020202020204" pitchFamily="34" charset="0"/>
              </a:rPr>
              <a:t>they had gathered together they asked him</a:t>
            </a:r>
            <a:r>
              <a:rPr lang="en-GB" sz="5600" dirty="0" smtClean="0">
                <a:latin typeface="Century Gothic" panose="020B0502020202020204" pitchFamily="34" charset="0"/>
              </a:rPr>
              <a:t>, “</a:t>
            </a:r>
            <a:r>
              <a:rPr lang="en-GB" sz="5600" dirty="0">
                <a:latin typeface="Century Gothic" panose="020B0502020202020204" pitchFamily="34" charset="0"/>
              </a:rPr>
              <a:t>Lord, are you at this time going to restore the kingdom to Israel</a:t>
            </a:r>
            <a:r>
              <a:rPr lang="en-GB" sz="5600" dirty="0" smtClean="0">
                <a:latin typeface="Century Gothic" panose="020B0502020202020204" pitchFamily="34" charset="0"/>
              </a:rPr>
              <a:t>?” He </a:t>
            </a:r>
            <a:r>
              <a:rPr lang="en-GB" sz="5600" dirty="0">
                <a:latin typeface="Century Gothic" panose="020B0502020202020204" pitchFamily="34" charset="0"/>
              </a:rPr>
              <a:t>answered them, “It is not for you to know the times or </a:t>
            </a:r>
            <a:r>
              <a:rPr lang="en-GB" sz="5600" dirty="0" smtClean="0">
                <a:latin typeface="Century Gothic" panose="020B0502020202020204" pitchFamily="34" charset="0"/>
              </a:rPr>
              <a:t>seasons that </a:t>
            </a:r>
            <a:r>
              <a:rPr lang="en-GB" sz="5600" dirty="0">
                <a:latin typeface="Century Gothic" panose="020B0502020202020204" pitchFamily="34" charset="0"/>
              </a:rPr>
              <a:t>the Father has established by his own authority.</a:t>
            </a:r>
          </a:p>
          <a:p>
            <a:pPr marL="0" indent="0">
              <a:buNone/>
            </a:pPr>
            <a:r>
              <a:rPr lang="en-GB" sz="5600" dirty="0">
                <a:latin typeface="Century Gothic" panose="020B0502020202020204" pitchFamily="34" charset="0"/>
              </a:rPr>
              <a:t>But you will receive power when the Holy Spirit comes upon </a:t>
            </a:r>
            <a:r>
              <a:rPr lang="en-GB" sz="5600" dirty="0" smtClean="0">
                <a:latin typeface="Century Gothic" panose="020B0502020202020204" pitchFamily="34" charset="0"/>
              </a:rPr>
              <a:t>you, and </a:t>
            </a:r>
            <a:r>
              <a:rPr lang="en-GB" sz="5600" dirty="0">
                <a:latin typeface="Century Gothic" panose="020B0502020202020204" pitchFamily="34" charset="0"/>
              </a:rPr>
              <a:t>you will be my witnesses in </a:t>
            </a:r>
            <a:r>
              <a:rPr lang="en-GB" sz="5600" dirty="0" smtClean="0">
                <a:latin typeface="Century Gothic" panose="020B0502020202020204" pitchFamily="34" charset="0"/>
              </a:rPr>
              <a:t>Jerusalem, throughout </a:t>
            </a:r>
            <a:r>
              <a:rPr lang="en-GB" sz="5600" dirty="0">
                <a:latin typeface="Century Gothic" panose="020B0502020202020204" pitchFamily="34" charset="0"/>
              </a:rPr>
              <a:t>Judea and </a:t>
            </a:r>
            <a:r>
              <a:rPr lang="en-GB" sz="5600" dirty="0" smtClean="0">
                <a:latin typeface="Century Gothic" panose="020B0502020202020204" pitchFamily="34" charset="0"/>
              </a:rPr>
              <a:t>Samaria, and </a:t>
            </a:r>
            <a:r>
              <a:rPr lang="en-GB" sz="5600" dirty="0">
                <a:latin typeface="Century Gothic" panose="020B0502020202020204" pitchFamily="34" charset="0"/>
              </a:rPr>
              <a:t>to the ends of the earth</a:t>
            </a:r>
            <a:r>
              <a:rPr lang="en-GB" sz="5600" dirty="0" smtClean="0">
                <a:latin typeface="Century Gothic" panose="020B0502020202020204" pitchFamily="34" charset="0"/>
              </a:rPr>
              <a:t>.” </a:t>
            </a:r>
          </a:p>
          <a:p>
            <a:pPr marL="0" indent="0">
              <a:buNone/>
            </a:pPr>
            <a:r>
              <a:rPr lang="en-GB" sz="5600" dirty="0" smtClean="0">
                <a:latin typeface="Century Gothic" panose="020B0502020202020204" pitchFamily="34" charset="0"/>
              </a:rPr>
              <a:t>When </a:t>
            </a:r>
            <a:r>
              <a:rPr lang="en-GB" sz="5600" dirty="0">
                <a:latin typeface="Century Gothic" panose="020B0502020202020204" pitchFamily="34" charset="0"/>
              </a:rPr>
              <a:t>he had said this, as they were looking </a:t>
            </a:r>
            <a:r>
              <a:rPr lang="en-GB" sz="5600" dirty="0" smtClean="0">
                <a:latin typeface="Century Gothic" panose="020B0502020202020204" pitchFamily="34" charset="0"/>
              </a:rPr>
              <a:t>on, he </a:t>
            </a:r>
            <a:r>
              <a:rPr lang="en-GB" sz="5600" dirty="0">
                <a:latin typeface="Century Gothic" panose="020B0502020202020204" pitchFamily="34" charset="0"/>
              </a:rPr>
              <a:t>was lifted up, and a cloud took him from their sight.</a:t>
            </a:r>
          </a:p>
          <a:p>
            <a:pPr marL="0" indent="0">
              <a:buNone/>
            </a:pPr>
            <a:r>
              <a:rPr lang="en-GB" sz="5600" dirty="0">
                <a:latin typeface="Century Gothic" panose="020B0502020202020204" pitchFamily="34" charset="0"/>
              </a:rPr>
              <a:t>While they were looking intently at the sky as he was </a:t>
            </a:r>
            <a:r>
              <a:rPr lang="en-GB" sz="5600" dirty="0" smtClean="0">
                <a:latin typeface="Century Gothic" panose="020B0502020202020204" pitchFamily="34" charset="0"/>
              </a:rPr>
              <a:t>going, suddenly </a:t>
            </a:r>
            <a:r>
              <a:rPr lang="en-GB" sz="5600" dirty="0">
                <a:latin typeface="Century Gothic" panose="020B0502020202020204" pitchFamily="34" charset="0"/>
              </a:rPr>
              <a:t>two men dressed in white garments stood beside them.</a:t>
            </a:r>
          </a:p>
          <a:p>
            <a:pPr marL="0" indent="0">
              <a:buNone/>
            </a:pPr>
            <a:r>
              <a:rPr lang="en-GB" sz="5600" dirty="0">
                <a:latin typeface="Century Gothic" panose="020B0502020202020204" pitchFamily="34" charset="0"/>
              </a:rPr>
              <a:t>They said, </a:t>
            </a:r>
            <a:r>
              <a:rPr lang="en-GB" sz="5600" dirty="0" smtClean="0">
                <a:latin typeface="Century Gothic" panose="020B0502020202020204" pitchFamily="34" charset="0"/>
              </a:rPr>
              <a:t>“People </a:t>
            </a:r>
            <a:r>
              <a:rPr lang="en-GB" sz="5600" dirty="0">
                <a:latin typeface="Century Gothic" panose="020B0502020202020204" pitchFamily="34" charset="0"/>
              </a:rPr>
              <a:t>of </a:t>
            </a:r>
            <a:r>
              <a:rPr lang="en-GB" sz="5600" dirty="0" smtClean="0">
                <a:latin typeface="Century Gothic" panose="020B0502020202020204" pitchFamily="34" charset="0"/>
              </a:rPr>
              <a:t>Galilee, why </a:t>
            </a:r>
            <a:r>
              <a:rPr lang="en-GB" sz="5600" dirty="0">
                <a:latin typeface="Century Gothic" panose="020B0502020202020204" pitchFamily="34" charset="0"/>
              </a:rPr>
              <a:t>are you standing there looking at the sky?</a:t>
            </a:r>
          </a:p>
          <a:p>
            <a:pPr marL="0" indent="0">
              <a:buNone/>
            </a:pPr>
            <a:r>
              <a:rPr lang="en-GB" sz="5600" dirty="0">
                <a:latin typeface="Century Gothic" panose="020B0502020202020204" pitchFamily="34" charset="0"/>
              </a:rPr>
              <a:t>This Jesus who has been taken up from you into </a:t>
            </a:r>
            <a:r>
              <a:rPr lang="en-GB" sz="5600" dirty="0" smtClean="0">
                <a:latin typeface="Century Gothic" panose="020B0502020202020204" pitchFamily="34" charset="0"/>
              </a:rPr>
              <a:t>heaven will </a:t>
            </a:r>
            <a:r>
              <a:rPr lang="en-GB" sz="5600" dirty="0">
                <a:latin typeface="Century Gothic" panose="020B0502020202020204" pitchFamily="34" charset="0"/>
              </a:rPr>
              <a:t>return in the same way as you have seen him going into heaven.”</a:t>
            </a:r>
          </a:p>
          <a:p>
            <a:pPr marL="0" indent="0">
              <a:buNone/>
            </a:pPr>
            <a:r>
              <a:rPr lang="en-GB" sz="5600" dirty="0">
                <a:latin typeface="Century Gothic" panose="020B0502020202020204" pitchFamily="34" charset="0"/>
              </a:rPr>
              <a:t> </a:t>
            </a:r>
            <a:endParaRPr lang="en-GB" sz="4300" dirty="0">
              <a:latin typeface="Century Gothic" panose="020B0502020202020204" pitchFamily="34" charset="0"/>
            </a:endParaRPr>
          </a:p>
          <a:p>
            <a:pPr marL="0" indent="0">
              <a:buNone/>
            </a:pPr>
            <a:r>
              <a:rPr lang="en-GB" sz="6400" dirty="0">
                <a:latin typeface="Century Gothic" panose="020B0502020202020204" pitchFamily="34" charset="0"/>
              </a:rPr>
              <a:t>Dear Lord Jesus Christ, right before your Ascension into heaven you told your apostles to be His witnesses to the ends of the earth upon receiving the Holy Spirit. May I be similarly inspired to spread your Gospel message in word and deed, according to your will for me. And may I do so joyfully, with your help, your guidance, and your grace! And remembering this glorious event, help me to seek what is above, Heaven, where you are seated at the right hand of God the Father. </a:t>
            </a:r>
            <a:r>
              <a:rPr lang="en-GB" sz="6400" dirty="0" smtClean="0">
                <a:latin typeface="Century Gothic" panose="020B0502020202020204" pitchFamily="34" charset="0"/>
              </a:rPr>
              <a:t>Amen.</a:t>
            </a:r>
            <a:endParaRPr lang="en-GB" sz="6400" dirty="0">
              <a:latin typeface="Century Gothic" panose="020B0502020202020204" pitchFamily="34" charset="0"/>
            </a:endParaRPr>
          </a:p>
          <a:p>
            <a:pPr marL="0" indent="0">
              <a:buNone/>
            </a:pPr>
            <a:endParaRPr lang="en-GB"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567348" y="0"/>
            <a:ext cx="1572904" cy="139000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929" y="1733006"/>
            <a:ext cx="3362573" cy="488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14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70012" y="0"/>
            <a:ext cx="10364654" cy="684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Friday 22</a:t>
            </a:r>
            <a:r>
              <a:rPr lang="en-GB" baseline="30000" dirty="0" smtClean="0">
                <a:effectLst>
                  <a:outerShdw blurRad="38100" dist="38100" dir="2700000" algn="tl">
                    <a:srgbClr val="000000">
                      <a:alpha val="43137"/>
                    </a:srgbClr>
                  </a:outerShdw>
                </a:effectLst>
                <a:latin typeface="Century Gothic" panose="020B0502020202020204" pitchFamily="34" charset="0"/>
              </a:rPr>
              <a:t>nd</a:t>
            </a:r>
            <a:r>
              <a:rPr lang="en-GB" dirty="0" smtClean="0">
                <a:effectLst>
                  <a:outerShdw blurRad="38100" dist="38100" dir="2700000" algn="tl">
                    <a:srgbClr val="000000">
                      <a:alpha val="43137"/>
                    </a:srgbClr>
                  </a:outerShdw>
                </a:effectLst>
                <a:latin typeface="Century Gothic" panose="020B0502020202020204" pitchFamily="34" charset="0"/>
              </a:rPr>
              <a:t> May</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967666" y="3422656"/>
            <a:ext cx="10386134" cy="3335195"/>
          </a:xfrm>
        </p:spPr>
        <p:txBody>
          <a:bodyPr>
            <a:normAutofit fontScale="55000" lnSpcReduction="20000"/>
          </a:bodyPr>
          <a:lstStyle/>
          <a:p>
            <a:pPr marL="0" indent="0">
              <a:buNone/>
            </a:pPr>
            <a:endParaRPr lang="en-GB" dirty="0" smtClean="0">
              <a:latin typeface="Century Gothic" panose="020B0502020202020204" pitchFamily="34" charset="0"/>
            </a:endParaRPr>
          </a:p>
          <a:p>
            <a:pPr marL="0" indent="0">
              <a:buNone/>
            </a:pPr>
            <a:r>
              <a:rPr lang="en-GB" sz="3600" dirty="0" smtClean="0">
                <a:latin typeface="Century Gothic" panose="020B0502020202020204" pitchFamily="34" charset="0"/>
              </a:rPr>
              <a:t>Dear God,</a:t>
            </a:r>
            <a:endParaRPr lang="en-GB" sz="3600" dirty="0">
              <a:latin typeface="Century Gothic" panose="020B0502020202020204" pitchFamily="34" charset="0"/>
            </a:endParaRPr>
          </a:p>
          <a:p>
            <a:pPr marL="0" indent="0">
              <a:buNone/>
            </a:pPr>
            <a:r>
              <a:rPr lang="en-GB" sz="3600" dirty="0">
                <a:latin typeface="Century Gothic" panose="020B0502020202020204" pitchFamily="34" charset="0"/>
              </a:rPr>
              <a:t>Help me to grow to be the best I can </a:t>
            </a:r>
            <a:r>
              <a:rPr lang="en-GB" sz="3600" dirty="0" smtClean="0">
                <a:latin typeface="Century Gothic" panose="020B0502020202020204" pitchFamily="34" charset="0"/>
              </a:rPr>
              <a:t>be.</a:t>
            </a:r>
            <a:endParaRPr lang="en-GB" sz="3600" dirty="0">
              <a:latin typeface="Century Gothic" panose="020B0502020202020204" pitchFamily="34" charset="0"/>
            </a:endParaRPr>
          </a:p>
          <a:p>
            <a:pPr marL="0" indent="0">
              <a:buNone/>
            </a:pPr>
            <a:r>
              <a:rPr lang="en-GB" sz="3600" dirty="0">
                <a:latin typeface="Century Gothic" panose="020B0502020202020204" pitchFamily="34" charset="0"/>
              </a:rPr>
              <a:t>Help me to shine, to radiate joy, to trust. </a:t>
            </a:r>
            <a:endParaRPr lang="en-GB" sz="3600" dirty="0" smtClean="0">
              <a:latin typeface="Century Gothic" panose="020B0502020202020204" pitchFamily="34" charset="0"/>
            </a:endParaRPr>
          </a:p>
          <a:p>
            <a:pPr marL="0" indent="0">
              <a:buNone/>
            </a:pPr>
            <a:r>
              <a:rPr lang="en-GB" sz="3600" dirty="0" smtClean="0">
                <a:latin typeface="Century Gothic" panose="020B0502020202020204" pitchFamily="34" charset="0"/>
              </a:rPr>
              <a:t>Hold </a:t>
            </a:r>
            <a:r>
              <a:rPr lang="en-GB" sz="3600" dirty="0">
                <a:latin typeface="Century Gothic" panose="020B0502020202020204" pitchFamily="34" charset="0"/>
              </a:rPr>
              <a:t>my hand as I take the next step </a:t>
            </a:r>
            <a:r>
              <a:rPr lang="en-GB" sz="3600" dirty="0" smtClean="0">
                <a:latin typeface="Century Gothic" panose="020B0502020202020204" pitchFamily="34" charset="0"/>
              </a:rPr>
              <a:t>and strive </a:t>
            </a:r>
            <a:r>
              <a:rPr lang="en-GB" sz="3600" dirty="0">
                <a:latin typeface="Century Gothic" panose="020B0502020202020204" pitchFamily="34" charset="0"/>
              </a:rPr>
              <a:t>to practise excellence in the </a:t>
            </a:r>
            <a:r>
              <a:rPr lang="en-GB" sz="3600" dirty="0" smtClean="0">
                <a:latin typeface="Century Gothic" panose="020B0502020202020204" pitchFamily="34" charset="0"/>
              </a:rPr>
              <a:t>daily</a:t>
            </a:r>
          </a:p>
          <a:p>
            <a:pPr marL="0" indent="0">
              <a:buNone/>
            </a:pPr>
            <a:r>
              <a:rPr lang="en-GB" sz="3600" dirty="0" smtClean="0">
                <a:latin typeface="Century Gothic" panose="020B0502020202020204" pitchFamily="34" charset="0"/>
              </a:rPr>
              <a:t>things </a:t>
            </a:r>
            <a:r>
              <a:rPr lang="en-GB" sz="3600" dirty="0">
                <a:latin typeface="Century Gothic" panose="020B0502020202020204" pitchFamily="34" charset="0"/>
              </a:rPr>
              <a:t>I do.</a:t>
            </a:r>
          </a:p>
          <a:p>
            <a:pPr marL="0" indent="0">
              <a:buNone/>
            </a:pPr>
            <a:r>
              <a:rPr lang="en-GB" sz="3600" dirty="0">
                <a:latin typeface="Century Gothic" panose="020B0502020202020204" pitchFamily="34" charset="0"/>
              </a:rPr>
              <a:t>Guide my thoughts to see the beauty, the wonder and the majesty of people </a:t>
            </a:r>
            <a:endParaRPr lang="en-GB" sz="3600" dirty="0" smtClean="0">
              <a:latin typeface="Century Gothic" panose="020B0502020202020204" pitchFamily="34" charset="0"/>
            </a:endParaRPr>
          </a:p>
          <a:p>
            <a:pPr marL="0" indent="0">
              <a:buNone/>
            </a:pPr>
            <a:r>
              <a:rPr lang="en-GB" sz="3600" dirty="0" smtClean="0">
                <a:latin typeface="Century Gothic" panose="020B0502020202020204" pitchFamily="34" charset="0"/>
              </a:rPr>
              <a:t>I </a:t>
            </a:r>
            <a:r>
              <a:rPr lang="en-GB" sz="3600" dirty="0">
                <a:latin typeface="Century Gothic" panose="020B0502020202020204" pitchFamily="34" charset="0"/>
              </a:rPr>
              <a:t>meet.</a:t>
            </a:r>
          </a:p>
          <a:p>
            <a:pPr marL="0" indent="0">
              <a:buNone/>
            </a:pPr>
            <a:r>
              <a:rPr lang="en-GB" sz="3600" dirty="0">
                <a:latin typeface="Century Gothic" panose="020B0502020202020204" pitchFamily="34" charset="0"/>
              </a:rPr>
              <a:t>Hold me in your divine hand as I do try to achieve the best that I truly </a:t>
            </a:r>
            <a:r>
              <a:rPr lang="en-GB" sz="3600" dirty="0" smtClean="0">
                <a:latin typeface="Century Gothic" panose="020B0502020202020204" pitchFamily="34" charset="0"/>
              </a:rPr>
              <a:t>am.</a:t>
            </a:r>
            <a:endParaRPr lang="en-GB" sz="3600" dirty="0">
              <a:latin typeface="Century Gothic" panose="020B0502020202020204" pitchFamily="34" charset="0"/>
            </a:endParaRPr>
          </a:p>
          <a:p>
            <a:pPr marL="0" indent="0">
              <a:buNone/>
            </a:pPr>
            <a:r>
              <a:rPr lang="en-GB" sz="3600" dirty="0" smtClean="0">
                <a:latin typeface="Century Gothic" panose="020B0502020202020204" pitchFamily="34" charset="0"/>
              </a:rPr>
              <a:t>Amen.</a:t>
            </a:r>
            <a:endParaRPr lang="en-GB" sz="3600"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10619096" y="0"/>
            <a:ext cx="1572904" cy="1390008"/>
          </a:xfrm>
          <a:prstGeom prst="rect">
            <a:avLst/>
          </a:prstGeom>
        </p:spPr>
      </p:pic>
      <p:sp>
        <p:nvSpPr>
          <p:cNvPr id="5" name="TextBox 4"/>
          <p:cNvSpPr txBox="1"/>
          <p:nvPr/>
        </p:nvSpPr>
        <p:spPr>
          <a:xfrm>
            <a:off x="3053918" y="2086252"/>
            <a:ext cx="8558074" cy="677108"/>
          </a:xfrm>
          <a:prstGeom prst="rect">
            <a:avLst/>
          </a:prstGeom>
          <a:noFill/>
        </p:spPr>
        <p:txBody>
          <a:bodyPr wrap="square" rtlCol="0">
            <a:spAutoFit/>
          </a:bodyPr>
          <a:lstStyle/>
          <a:p>
            <a:r>
              <a:rPr lang="en-GB" sz="2000" i="1" dirty="0">
                <a:effectLst>
                  <a:outerShdw blurRad="38100" dist="38100" dir="2700000" algn="tl">
                    <a:srgbClr val="000000">
                      <a:alpha val="43137"/>
                    </a:srgbClr>
                  </a:outerShdw>
                </a:effectLst>
                <a:latin typeface="Century Gothic" panose="020B0502020202020204" pitchFamily="34" charset="0"/>
              </a:rPr>
              <a:t>Be who are meant you to be and you  will set  the world on fire!</a:t>
            </a:r>
          </a:p>
          <a:p>
            <a:r>
              <a:rPr lang="en-GB" i="1" dirty="0" smtClean="0">
                <a:latin typeface="Century Gothic" panose="020B0502020202020204" pitchFamily="34" charset="0"/>
              </a:rPr>
              <a:t>(</a:t>
            </a:r>
            <a:r>
              <a:rPr lang="en-GB" i="1" dirty="0">
                <a:latin typeface="Century Gothic" panose="020B0502020202020204" pitchFamily="34" charset="0"/>
              </a:rPr>
              <a:t>Saint Catherine of Siena, 13th century)</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772" y="1600206"/>
            <a:ext cx="190182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61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Prayer for the afternoon</a:t>
            </a:r>
            <a:br>
              <a:rPr lang="en-GB" dirty="0" smtClean="0">
                <a:effectLst>
                  <a:outerShdw blurRad="38100" dist="38100" dir="2700000" algn="tl">
                    <a:srgbClr val="000000">
                      <a:alpha val="43137"/>
                    </a:srgbClr>
                  </a:outerShdw>
                </a:effectLst>
                <a:latin typeface="Century Gothic" panose="020B0502020202020204" pitchFamily="34" charset="0"/>
              </a:rPr>
            </a:br>
            <a:r>
              <a:rPr lang="en-GB" dirty="0" smtClean="0">
                <a:effectLst>
                  <a:outerShdw blurRad="38100" dist="38100" dir="2700000" algn="tl">
                    <a:srgbClr val="000000">
                      <a:alpha val="43137"/>
                    </a:srgbClr>
                  </a:outerShdw>
                </a:effectLst>
                <a:latin typeface="Century Gothic" panose="020B0502020202020204" pitchFamily="34" charset="0"/>
              </a:rPr>
              <a:t>May: the month of Mary</a:t>
            </a:r>
            <a:endParaRPr lang="en-GB" dirty="0">
              <a:effectLst>
                <a:outerShdw blurRad="38100" dist="38100" dir="2700000" algn="tl">
                  <a:srgbClr val="000000">
                    <a:alpha val="43137"/>
                  </a:srgbClr>
                </a:outerShdw>
              </a:effectLst>
              <a:latin typeface="Century Gothic" panose="020B0502020202020204" pitchFamily="34" charset="0"/>
            </a:endParaRPr>
          </a:p>
        </p:txBody>
      </p:sp>
      <p:sp>
        <p:nvSpPr>
          <p:cNvPr id="6" name="Content Placeholder 5"/>
          <p:cNvSpPr>
            <a:spLocks noGrp="1"/>
          </p:cNvSpPr>
          <p:nvPr>
            <p:ph sz="half" idx="2"/>
          </p:nvPr>
        </p:nvSpPr>
        <p:spPr>
          <a:xfrm>
            <a:off x="5590903" y="1721122"/>
            <a:ext cx="5771606" cy="4592592"/>
          </a:xfrm>
        </p:spPr>
        <p:txBody>
          <a:bodyPr>
            <a:normAutofit fontScale="47500" lnSpcReduction="20000"/>
          </a:bodyPr>
          <a:lstStyle/>
          <a:p>
            <a:pPr marL="0" indent="0">
              <a:buNone/>
            </a:pPr>
            <a:r>
              <a:rPr lang="en-GB" sz="3800" dirty="0" smtClean="0">
                <a:latin typeface="Century Gothic" panose="020B0502020202020204" pitchFamily="34" charset="0"/>
              </a:rPr>
              <a:t>Let us pause for a few moments in silence and remember those family members and friends who need our prayers and support today.  Let us pray to Mary to intercede for us:</a:t>
            </a:r>
          </a:p>
          <a:p>
            <a:pPr marL="0" indent="0">
              <a:buNone/>
            </a:pPr>
            <a:r>
              <a:rPr lang="en-GB" sz="3800" dirty="0" smtClean="0">
                <a:latin typeface="Century Gothic" panose="020B0502020202020204" pitchFamily="34" charset="0"/>
              </a:rPr>
              <a:t>	</a:t>
            </a:r>
          </a:p>
          <a:p>
            <a:pPr marL="0" indent="0">
              <a:buNone/>
            </a:pPr>
            <a:r>
              <a:rPr lang="en-GB" sz="3800" dirty="0" smtClean="0">
                <a:latin typeface="Century Gothic" panose="020B0502020202020204" pitchFamily="34" charset="0"/>
              </a:rPr>
              <a:t>Hail Mary, full of grace.</a:t>
            </a:r>
          </a:p>
          <a:p>
            <a:pPr marL="0" indent="0">
              <a:buNone/>
            </a:pPr>
            <a:r>
              <a:rPr lang="en-GB" sz="3800" dirty="0" smtClean="0">
                <a:latin typeface="Century Gothic" panose="020B0502020202020204" pitchFamily="34" charset="0"/>
              </a:rPr>
              <a:t>The Lord is with thee.</a:t>
            </a:r>
          </a:p>
          <a:p>
            <a:pPr marL="0" indent="0">
              <a:buNone/>
            </a:pPr>
            <a:r>
              <a:rPr lang="en-GB" sz="3800" dirty="0" smtClean="0">
                <a:latin typeface="Century Gothic" panose="020B0502020202020204" pitchFamily="34" charset="0"/>
              </a:rPr>
              <a:t>Blessed art thou amongst women,</a:t>
            </a:r>
          </a:p>
          <a:p>
            <a:pPr marL="0" indent="0">
              <a:buNone/>
            </a:pPr>
            <a:r>
              <a:rPr lang="en-GB" sz="3800" dirty="0" smtClean="0">
                <a:latin typeface="Century Gothic" panose="020B0502020202020204" pitchFamily="34" charset="0"/>
              </a:rPr>
              <a:t>and blessed is the fruit of thy womb, Jesus.</a:t>
            </a:r>
          </a:p>
          <a:p>
            <a:pPr marL="0" indent="0">
              <a:buNone/>
            </a:pPr>
            <a:r>
              <a:rPr lang="en-GB" sz="3800" dirty="0" smtClean="0">
                <a:latin typeface="Century Gothic" panose="020B0502020202020204" pitchFamily="34" charset="0"/>
              </a:rPr>
              <a:t>Holy Mary, Mother of God,</a:t>
            </a:r>
          </a:p>
          <a:p>
            <a:pPr marL="0" indent="0">
              <a:buNone/>
            </a:pPr>
            <a:r>
              <a:rPr lang="en-GB" sz="3800" dirty="0" smtClean="0">
                <a:latin typeface="Century Gothic" panose="020B0502020202020204" pitchFamily="34" charset="0"/>
              </a:rPr>
              <a:t>pray for us sinners,</a:t>
            </a:r>
          </a:p>
          <a:p>
            <a:pPr marL="0" indent="0">
              <a:buNone/>
            </a:pPr>
            <a:r>
              <a:rPr lang="en-GB" sz="3800" dirty="0" smtClean="0">
                <a:latin typeface="Century Gothic" panose="020B0502020202020204" pitchFamily="34" charset="0"/>
              </a:rPr>
              <a:t>now and at the hour of our death.</a:t>
            </a:r>
          </a:p>
          <a:p>
            <a:pPr marL="0" indent="0">
              <a:buNone/>
            </a:pPr>
            <a:r>
              <a:rPr lang="en-GB" sz="3800" dirty="0" smtClean="0">
                <a:latin typeface="Century Gothic" panose="020B0502020202020204" pitchFamily="34" charset="0"/>
              </a:rPr>
              <a:t>Amen.</a:t>
            </a:r>
          </a:p>
          <a:p>
            <a:pPr marL="0" indent="0">
              <a:buNone/>
            </a:pPr>
            <a:r>
              <a:rPr lang="en-GB" sz="3800" dirty="0" smtClean="0">
                <a:latin typeface="Century Gothic" panose="020B0502020202020204" pitchFamily="34" charset="0"/>
              </a:rPr>
              <a:t>	</a:t>
            </a:r>
          </a:p>
          <a:p>
            <a:pPr marL="0" indent="0">
              <a:buNone/>
            </a:pPr>
            <a:r>
              <a:rPr lang="en-GB" sz="3800" dirty="0" smtClean="0">
                <a:latin typeface="Century Gothic" panose="020B0502020202020204" pitchFamily="34" charset="0"/>
              </a:rPr>
              <a:t>May the Lord bless us and keep us from all evil and bring us to everlasting life.  Amen.</a:t>
            </a:r>
          </a:p>
          <a:p>
            <a:pPr marL="0" indent="0">
              <a:buNone/>
            </a:pPr>
            <a:endParaRPr lang="en-GB"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53128" y="2029141"/>
            <a:ext cx="3249501" cy="451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2437" y="131401"/>
            <a:ext cx="157956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21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entury Gothic" panose="020B0502020202020204" pitchFamily="34" charset="0"/>
              </a:rPr>
              <a:t>Friday afternoon: </a:t>
            </a:r>
            <a:r>
              <a:rPr lang="en-US" dirty="0" err="1" smtClean="0">
                <a:effectLst>
                  <a:outerShdw blurRad="38100" dist="38100" dir="2700000" algn="tl">
                    <a:srgbClr val="000000">
                      <a:alpha val="43137"/>
                    </a:srgbClr>
                  </a:outerShdw>
                </a:effectLst>
                <a:latin typeface="Century Gothic" panose="020B0502020202020204" pitchFamily="34" charset="0"/>
              </a:rPr>
              <a:t>Examen</a:t>
            </a:r>
            <a:endParaRPr lang="en-US" dirty="0">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567348" y="0"/>
            <a:ext cx="1572904" cy="1390008"/>
          </a:xfrm>
          <a:prstGeom prst="rect">
            <a:avLst/>
          </a:prstGeom>
        </p:spPr>
      </p:pic>
      <p:sp>
        <p:nvSpPr>
          <p:cNvPr id="5" name="Content Placeholder 4"/>
          <p:cNvSpPr>
            <a:spLocks noGrp="1"/>
          </p:cNvSpPr>
          <p:nvPr>
            <p:ph idx="1"/>
          </p:nvPr>
        </p:nvSpPr>
        <p:spPr>
          <a:xfrm>
            <a:off x="896983" y="1645920"/>
            <a:ext cx="10378758" cy="4847481"/>
          </a:xfrm>
          <a:prstGeom prst="rect">
            <a:avLst/>
          </a:prstGeom>
        </p:spPr>
        <p:txBody>
          <a:bodyPr wrap="square">
            <a:spAutoFit/>
          </a:bodyPr>
          <a:lstStyle/>
          <a:p>
            <a:pPr marL="0" indent="0" fontAlgn="base">
              <a:buNone/>
            </a:pPr>
            <a:endParaRPr lang="en-GB" sz="2000" dirty="0" smtClean="0">
              <a:latin typeface="Century Gothic" panose="020B0502020202020204" pitchFamily="34" charset="0"/>
            </a:endParaRPr>
          </a:p>
          <a:p>
            <a:pPr marL="0" indent="0" fontAlgn="base">
              <a:buNone/>
            </a:pPr>
            <a:r>
              <a:rPr lang="en-GB" sz="2000" dirty="0" smtClean="0">
                <a:latin typeface="Century Gothic" panose="020B0502020202020204" pitchFamily="34" charset="0"/>
              </a:rPr>
              <a:t>Be </a:t>
            </a:r>
            <a:r>
              <a:rPr lang="en-GB" sz="2000" dirty="0">
                <a:latin typeface="Century Gothic" panose="020B0502020202020204" pitchFamily="34" charset="0"/>
              </a:rPr>
              <a:t>silent and place yourself in God’s loving presence. Think about the good things that have happened this week and give thanks.</a:t>
            </a:r>
            <a:r>
              <a:rPr lang="en-US" sz="2000" dirty="0">
                <a:latin typeface="Century Gothic" panose="020B0502020202020204" pitchFamily="34" charset="0"/>
              </a:rPr>
              <a:t>​</a:t>
            </a:r>
          </a:p>
          <a:p>
            <a:pPr marL="0" indent="0" fontAlgn="base">
              <a:buNone/>
            </a:pPr>
            <a:endParaRPr lang="en-US" sz="2000" dirty="0">
              <a:latin typeface="Century Gothic" panose="020B0502020202020204" pitchFamily="34" charset="0"/>
            </a:endParaRPr>
          </a:p>
          <a:p>
            <a:pPr marL="0" indent="0" fontAlgn="base">
              <a:buNone/>
            </a:pPr>
            <a:r>
              <a:rPr lang="en-GB" sz="2000" dirty="0" smtClean="0">
                <a:latin typeface="Century Gothic" panose="020B0502020202020204" pitchFamily="34" charset="0"/>
              </a:rPr>
              <a:t>Who </a:t>
            </a:r>
            <a:r>
              <a:rPr lang="en-GB" sz="2000" dirty="0">
                <a:latin typeface="Century Gothic" panose="020B0502020202020204" pitchFamily="34" charset="0"/>
              </a:rPr>
              <a:t>have you left a good memory with this week?</a:t>
            </a:r>
          </a:p>
          <a:p>
            <a:pPr marL="0" indent="0" fontAlgn="base">
              <a:buNone/>
            </a:pPr>
            <a:endParaRPr lang="en-US" sz="2000" dirty="0">
              <a:latin typeface="Century Gothic" panose="020B0502020202020204" pitchFamily="34" charset="0"/>
            </a:endParaRPr>
          </a:p>
          <a:p>
            <a:pPr marL="0" indent="0" fontAlgn="base">
              <a:buNone/>
            </a:pPr>
            <a:r>
              <a:rPr lang="en-GB" sz="2000" dirty="0" smtClean="0">
                <a:latin typeface="Century Gothic" panose="020B0502020202020204" pitchFamily="34" charset="0"/>
              </a:rPr>
              <a:t>Look </a:t>
            </a:r>
            <a:r>
              <a:rPr lang="en-GB" sz="2000" dirty="0">
                <a:latin typeface="Century Gothic" panose="020B0502020202020204" pitchFamily="34" charset="0"/>
              </a:rPr>
              <a:t>back over your week. Where have you felt joy and what has been difficult and challenged you? In the quiet of your heart, tell God about your experiences.</a:t>
            </a:r>
            <a:r>
              <a:rPr lang="en-US" sz="2000" dirty="0">
                <a:latin typeface="Century Gothic" panose="020B0502020202020204" pitchFamily="34" charset="0"/>
              </a:rPr>
              <a:t>​ Give thanks for who you are</a:t>
            </a:r>
            <a:r>
              <a:rPr lang="en-US" sz="2000" dirty="0" smtClean="0">
                <a:latin typeface="Century Gothic" panose="020B0502020202020204" pitchFamily="34" charset="0"/>
              </a:rPr>
              <a:t>.</a:t>
            </a:r>
          </a:p>
          <a:p>
            <a:pPr marL="0" indent="0" fontAlgn="base">
              <a:buNone/>
            </a:pPr>
            <a:endParaRPr lang="en-US" sz="2000" dirty="0">
              <a:latin typeface="Century Gothic" panose="020B0502020202020204" pitchFamily="34" charset="0"/>
            </a:endParaRPr>
          </a:p>
          <a:p>
            <a:pPr marL="0" indent="0" fontAlgn="base">
              <a:buNone/>
            </a:pPr>
            <a:r>
              <a:rPr lang="en-GB" sz="2000" dirty="0" smtClean="0">
                <a:latin typeface="Century Gothic" panose="020B0502020202020204" pitchFamily="34" charset="0"/>
              </a:rPr>
              <a:t>As </a:t>
            </a:r>
            <a:r>
              <a:rPr lang="en-GB" sz="2000" dirty="0">
                <a:latin typeface="Century Gothic" panose="020B0502020202020204" pitchFamily="34" charset="0"/>
              </a:rPr>
              <a:t>you look ahead, with what spirit will you enter next week? </a:t>
            </a:r>
          </a:p>
          <a:p>
            <a:pPr marL="0" indent="0" fontAlgn="base">
              <a:buNone/>
            </a:pPr>
            <a:endParaRPr lang="en-GB" sz="2000" dirty="0" smtClean="0">
              <a:latin typeface="Century Gothic" panose="020B0502020202020204" pitchFamily="34" charset="0"/>
            </a:endParaRPr>
          </a:p>
          <a:p>
            <a:pPr marL="0" indent="0" fontAlgn="base">
              <a:buNone/>
            </a:pPr>
            <a:r>
              <a:rPr lang="en-GB" sz="2000" dirty="0" smtClean="0">
                <a:latin typeface="Century Gothic" panose="020B0502020202020204" pitchFamily="34" charset="0"/>
              </a:rPr>
              <a:t>Ask </a:t>
            </a:r>
            <a:r>
              <a:rPr lang="en-GB" sz="2000" dirty="0">
                <a:latin typeface="Century Gothic" panose="020B0502020202020204" pitchFamily="34" charset="0"/>
              </a:rPr>
              <a:t>God to help you</a:t>
            </a:r>
            <a:r>
              <a:rPr lang="en-GB" sz="2000" dirty="0" smtClean="0">
                <a:latin typeface="Century Gothic" panose="020B0502020202020204" pitchFamily="34" charset="0"/>
              </a:rPr>
              <a:t>.</a:t>
            </a:r>
            <a:endParaRPr lang="en-GB" sz="2000" dirty="0">
              <a:latin typeface="Century Gothic" panose="020B0502020202020204" pitchFamily="34" charset="0"/>
            </a:endParaRPr>
          </a:p>
        </p:txBody>
      </p:sp>
    </p:spTree>
    <p:extLst>
      <p:ext uri="{BB962C8B-B14F-4D97-AF65-F5344CB8AC3E}">
        <p14:creationId xmlns:p14="http://schemas.microsoft.com/office/powerpoint/2010/main" val="13696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Thought for the weekend</a:t>
            </a:r>
            <a:endParaRPr lang="en-GB"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Century Gothic" panose="020B0502020202020204" pitchFamily="34" charset="0"/>
              </a:rPr>
              <a:t>Sunday 24</a:t>
            </a:r>
            <a:r>
              <a:rPr lang="en-GB" baseline="30000" dirty="0" smtClean="0">
                <a:latin typeface="Century Gothic" panose="020B0502020202020204" pitchFamily="34" charset="0"/>
              </a:rPr>
              <a:t>th</a:t>
            </a:r>
            <a:r>
              <a:rPr lang="en-GB" dirty="0" smtClean="0">
                <a:latin typeface="Century Gothic" panose="020B0502020202020204" pitchFamily="34" charset="0"/>
              </a:rPr>
              <a:t> May is World Communications Day</a:t>
            </a:r>
          </a:p>
          <a:p>
            <a:pPr marL="0" indent="0">
              <a:buNone/>
            </a:pP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Let us pray for those who </a:t>
            </a:r>
            <a:r>
              <a:rPr lang="en-GB" dirty="0">
                <a:latin typeface="Century Gothic" panose="020B0502020202020204" pitchFamily="34" charset="0"/>
              </a:rPr>
              <a:t>work in media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Reflect </a:t>
            </a:r>
            <a:r>
              <a:rPr lang="en-GB" dirty="0">
                <a:latin typeface="Century Gothic" panose="020B0502020202020204" pitchFamily="34" charset="0"/>
              </a:rPr>
              <a:t>on your media usage,</a:t>
            </a:r>
          </a:p>
          <a:p>
            <a:pPr marL="0" indent="0">
              <a:buNone/>
            </a:pPr>
            <a:r>
              <a:rPr lang="en-GB" dirty="0">
                <a:latin typeface="Century Gothic" panose="020B0502020202020204" pitchFamily="34" charset="0"/>
              </a:rPr>
              <a:t>how can you use media </a:t>
            </a: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for </a:t>
            </a:r>
            <a:r>
              <a:rPr lang="en-GB" dirty="0">
                <a:latin typeface="Century Gothic" panose="020B0502020202020204" pitchFamily="34" charset="0"/>
              </a:rPr>
              <a:t>the better?</a:t>
            </a:r>
          </a:p>
          <a:p>
            <a:pPr marL="0" indent="0">
              <a:buNone/>
            </a:pPr>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183" y="3430827"/>
            <a:ext cx="5101861" cy="315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2437" y="105275"/>
            <a:ext cx="157956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438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895</Words>
  <Application>Microsoft Office PowerPoint</Application>
  <PresentationFormat>Custom</PresentationFormat>
  <Paragraphs>78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Excellence</vt:lpstr>
      <vt:lpstr>Monday 18th May</vt:lpstr>
      <vt:lpstr>Tuesday19th May</vt:lpstr>
      <vt:lpstr>Wednesday 20th May</vt:lpstr>
      <vt:lpstr>Thursday 21st May</vt:lpstr>
      <vt:lpstr>Friday 22nd May</vt:lpstr>
      <vt:lpstr>Prayer for the afternoon May: the month of Mary</vt:lpstr>
      <vt:lpstr>Friday afternoon: Examen</vt:lpstr>
      <vt:lpstr>Thought for the weekend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 Claessens</dc:creator>
  <cp:lastModifiedBy>Els</cp:lastModifiedBy>
  <cp:revision>21</cp:revision>
  <dcterms:created xsi:type="dcterms:W3CDTF">2019-10-22T09:18:33Z</dcterms:created>
  <dcterms:modified xsi:type="dcterms:W3CDTF">2020-05-15T11:18:28Z</dcterms:modified>
</cp:coreProperties>
</file>