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0" r:id="rId6"/>
    <p:sldId id="265" r:id="rId7"/>
    <p:sldId id="261" r:id="rId8"/>
    <p:sldId id="266" r:id="rId9"/>
    <p:sldId id="262" r:id="rId10"/>
    <p:sldId id="267" r:id="rId11"/>
    <p:sldId id="263"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1" d="100"/>
          <a:sy n="91" d="100"/>
        </p:scale>
        <p:origin x="8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3E04AF9-9DF3-45E8-A004-38D7B623EC49}" type="datetimeFigureOut">
              <a:rPr lang="en-GB" smtClean="0"/>
              <a:t>13/09/2019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582961-9AE5-4AF5-9661-47E17D283E0D}" type="slidenum">
              <a:rPr lang="en-GB" smtClean="0"/>
              <a:t>‹#›</a:t>
            </a:fld>
            <a:endParaRPr lang="en-GB"/>
          </a:p>
        </p:txBody>
      </p:sp>
    </p:spTree>
    <p:extLst>
      <p:ext uri="{BB962C8B-B14F-4D97-AF65-F5344CB8AC3E}">
        <p14:creationId xmlns:p14="http://schemas.microsoft.com/office/powerpoint/2010/main" val="4025155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E04AF9-9DF3-45E8-A004-38D7B623EC49}" type="datetimeFigureOut">
              <a:rPr lang="en-GB" smtClean="0"/>
              <a:t>13/09/2019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582961-9AE5-4AF5-9661-47E17D283E0D}" type="slidenum">
              <a:rPr lang="en-GB" smtClean="0"/>
              <a:t>‹#›</a:t>
            </a:fld>
            <a:endParaRPr lang="en-GB"/>
          </a:p>
        </p:txBody>
      </p:sp>
    </p:spTree>
    <p:extLst>
      <p:ext uri="{BB962C8B-B14F-4D97-AF65-F5344CB8AC3E}">
        <p14:creationId xmlns:p14="http://schemas.microsoft.com/office/powerpoint/2010/main" val="101003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E04AF9-9DF3-45E8-A004-38D7B623EC49}" type="datetimeFigureOut">
              <a:rPr lang="en-GB" smtClean="0"/>
              <a:t>13/09/2019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582961-9AE5-4AF5-9661-47E17D283E0D}" type="slidenum">
              <a:rPr lang="en-GB" smtClean="0"/>
              <a:t>‹#›</a:t>
            </a:fld>
            <a:endParaRPr lang="en-GB"/>
          </a:p>
        </p:txBody>
      </p:sp>
    </p:spTree>
    <p:extLst>
      <p:ext uri="{BB962C8B-B14F-4D97-AF65-F5344CB8AC3E}">
        <p14:creationId xmlns:p14="http://schemas.microsoft.com/office/powerpoint/2010/main" val="4206446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E04AF9-9DF3-45E8-A004-38D7B623EC49}" type="datetimeFigureOut">
              <a:rPr lang="en-GB" smtClean="0"/>
              <a:t>13/09/2019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582961-9AE5-4AF5-9661-47E17D283E0D}" type="slidenum">
              <a:rPr lang="en-GB" smtClean="0"/>
              <a:t>‹#›</a:t>
            </a:fld>
            <a:endParaRPr lang="en-GB"/>
          </a:p>
        </p:txBody>
      </p:sp>
    </p:spTree>
    <p:extLst>
      <p:ext uri="{BB962C8B-B14F-4D97-AF65-F5344CB8AC3E}">
        <p14:creationId xmlns:p14="http://schemas.microsoft.com/office/powerpoint/2010/main" val="3835986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3E04AF9-9DF3-45E8-A004-38D7B623EC49}" type="datetimeFigureOut">
              <a:rPr lang="en-GB" smtClean="0"/>
              <a:t>13/09/2019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582961-9AE5-4AF5-9661-47E17D283E0D}" type="slidenum">
              <a:rPr lang="en-GB" smtClean="0"/>
              <a:t>‹#›</a:t>
            </a:fld>
            <a:endParaRPr lang="en-GB"/>
          </a:p>
        </p:txBody>
      </p:sp>
    </p:spTree>
    <p:extLst>
      <p:ext uri="{BB962C8B-B14F-4D97-AF65-F5344CB8AC3E}">
        <p14:creationId xmlns:p14="http://schemas.microsoft.com/office/powerpoint/2010/main" val="4195883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3E04AF9-9DF3-45E8-A004-38D7B623EC49}" type="datetimeFigureOut">
              <a:rPr lang="en-GB" smtClean="0"/>
              <a:t>13/09/2019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582961-9AE5-4AF5-9661-47E17D283E0D}" type="slidenum">
              <a:rPr lang="en-GB" smtClean="0"/>
              <a:t>‹#›</a:t>
            </a:fld>
            <a:endParaRPr lang="en-GB"/>
          </a:p>
        </p:txBody>
      </p:sp>
    </p:spTree>
    <p:extLst>
      <p:ext uri="{BB962C8B-B14F-4D97-AF65-F5344CB8AC3E}">
        <p14:creationId xmlns:p14="http://schemas.microsoft.com/office/powerpoint/2010/main" val="3168098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3E04AF9-9DF3-45E8-A004-38D7B623EC49}" type="datetimeFigureOut">
              <a:rPr lang="en-GB" smtClean="0"/>
              <a:t>13/09/2019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582961-9AE5-4AF5-9661-47E17D283E0D}" type="slidenum">
              <a:rPr lang="en-GB" smtClean="0"/>
              <a:t>‹#›</a:t>
            </a:fld>
            <a:endParaRPr lang="en-GB"/>
          </a:p>
        </p:txBody>
      </p:sp>
    </p:spTree>
    <p:extLst>
      <p:ext uri="{BB962C8B-B14F-4D97-AF65-F5344CB8AC3E}">
        <p14:creationId xmlns:p14="http://schemas.microsoft.com/office/powerpoint/2010/main" val="4186080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3E04AF9-9DF3-45E8-A004-38D7B623EC49}" type="datetimeFigureOut">
              <a:rPr lang="en-GB" smtClean="0"/>
              <a:t>13/09/2019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582961-9AE5-4AF5-9661-47E17D283E0D}" type="slidenum">
              <a:rPr lang="en-GB" smtClean="0"/>
              <a:t>‹#›</a:t>
            </a:fld>
            <a:endParaRPr lang="en-GB"/>
          </a:p>
        </p:txBody>
      </p:sp>
    </p:spTree>
    <p:extLst>
      <p:ext uri="{BB962C8B-B14F-4D97-AF65-F5344CB8AC3E}">
        <p14:creationId xmlns:p14="http://schemas.microsoft.com/office/powerpoint/2010/main" val="2376728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04AF9-9DF3-45E8-A004-38D7B623EC49}" type="datetimeFigureOut">
              <a:rPr lang="en-GB" smtClean="0"/>
              <a:t>13/09/2019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582961-9AE5-4AF5-9661-47E17D283E0D}" type="slidenum">
              <a:rPr lang="en-GB" smtClean="0"/>
              <a:t>‹#›</a:t>
            </a:fld>
            <a:endParaRPr lang="en-GB"/>
          </a:p>
        </p:txBody>
      </p:sp>
    </p:spTree>
    <p:extLst>
      <p:ext uri="{BB962C8B-B14F-4D97-AF65-F5344CB8AC3E}">
        <p14:creationId xmlns:p14="http://schemas.microsoft.com/office/powerpoint/2010/main" val="3759985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3E04AF9-9DF3-45E8-A004-38D7B623EC49}" type="datetimeFigureOut">
              <a:rPr lang="en-GB" smtClean="0"/>
              <a:t>13/09/2019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582961-9AE5-4AF5-9661-47E17D283E0D}" type="slidenum">
              <a:rPr lang="en-GB" smtClean="0"/>
              <a:t>‹#›</a:t>
            </a:fld>
            <a:endParaRPr lang="en-GB"/>
          </a:p>
        </p:txBody>
      </p:sp>
    </p:spTree>
    <p:extLst>
      <p:ext uri="{BB962C8B-B14F-4D97-AF65-F5344CB8AC3E}">
        <p14:creationId xmlns:p14="http://schemas.microsoft.com/office/powerpoint/2010/main" val="4063092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3E04AF9-9DF3-45E8-A004-38D7B623EC49}" type="datetimeFigureOut">
              <a:rPr lang="en-GB" smtClean="0"/>
              <a:t>13/09/2019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582961-9AE5-4AF5-9661-47E17D283E0D}" type="slidenum">
              <a:rPr lang="en-GB" smtClean="0"/>
              <a:t>‹#›</a:t>
            </a:fld>
            <a:endParaRPr lang="en-GB"/>
          </a:p>
        </p:txBody>
      </p:sp>
    </p:spTree>
    <p:extLst>
      <p:ext uri="{BB962C8B-B14F-4D97-AF65-F5344CB8AC3E}">
        <p14:creationId xmlns:p14="http://schemas.microsoft.com/office/powerpoint/2010/main" val="2601387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E04AF9-9DF3-45E8-A004-38D7B623EC49}" type="datetimeFigureOut">
              <a:rPr lang="en-GB" smtClean="0"/>
              <a:t>13/09/2019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82961-9AE5-4AF5-9661-47E17D283E0D}" type="slidenum">
              <a:rPr lang="en-GB" smtClean="0"/>
              <a:t>‹#›</a:t>
            </a:fld>
            <a:endParaRPr lang="en-GB"/>
          </a:p>
        </p:txBody>
      </p:sp>
    </p:spTree>
    <p:extLst>
      <p:ext uri="{BB962C8B-B14F-4D97-AF65-F5344CB8AC3E}">
        <p14:creationId xmlns:p14="http://schemas.microsoft.com/office/powerpoint/2010/main" val="1347460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randomactsofkindness.org/the-science-of-kindness"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cZGghmwUcbQ"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587870" y="1396538"/>
            <a:ext cx="4651308" cy="4106026"/>
          </a:xfrm>
          <a:prstGeom prst="rect">
            <a:avLst/>
          </a:prstGeom>
        </p:spPr>
      </p:pic>
      <p:sp>
        <p:nvSpPr>
          <p:cNvPr id="8" name="Rectangle 7"/>
          <p:cNvSpPr/>
          <p:nvPr/>
        </p:nvSpPr>
        <p:spPr>
          <a:xfrm>
            <a:off x="3512999" y="382077"/>
            <a:ext cx="4933659" cy="923330"/>
          </a:xfrm>
          <a:prstGeom prst="rect">
            <a:avLst/>
          </a:prstGeom>
          <a:noFill/>
        </p:spPr>
        <p:txBody>
          <a:bodyPr wrap="none" lIns="91440" tIns="45720" rIns="91440" bIns="45720">
            <a:spAutoFit/>
          </a:bodyPr>
          <a:lstStyle/>
          <a:p>
            <a:pPr algn="ctr"/>
            <a:r>
              <a:rPr lang="en-US" sz="5400" b="1" cap="none" spc="0" dirty="0" smtClean="0">
                <a:ln w="0"/>
                <a:solidFill>
                  <a:schemeClr val="tx1"/>
                </a:solidFill>
                <a:effectLst>
                  <a:outerShdw blurRad="38100" dist="19050" dir="2700000" algn="tl" rotWithShape="0">
                    <a:schemeClr val="dk1">
                      <a:alpha val="40000"/>
                    </a:schemeClr>
                  </a:outerShdw>
                </a:effectLst>
              </a:rPr>
              <a:t>PRAYER THEMES</a:t>
            </a:r>
            <a:endParaRPr lang="en-US" sz="5400" b="1" cap="none" spc="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2404395" y="5518728"/>
            <a:ext cx="7150868" cy="923330"/>
          </a:xfrm>
          <a:prstGeom prst="rect">
            <a:avLst/>
          </a:prstGeom>
          <a:noFill/>
        </p:spPr>
        <p:txBody>
          <a:bodyPr wrap="none" lIns="91440" tIns="45720" rIns="91440" bIns="45720">
            <a:spAutoFit/>
          </a:bodyPr>
          <a:lstStyle/>
          <a:p>
            <a:pPr algn="ctr"/>
            <a:r>
              <a:rPr lang="en-US" sz="5400" b="1" cap="none" spc="0" dirty="0" smtClean="0">
                <a:ln w="0"/>
                <a:solidFill>
                  <a:schemeClr val="tx1"/>
                </a:solidFill>
                <a:effectLst>
                  <a:outerShdw blurRad="38100" dist="19050" dir="2700000" algn="tl" rotWithShape="0">
                    <a:schemeClr val="dk1">
                      <a:alpha val="40000"/>
                    </a:schemeClr>
                  </a:outerShdw>
                </a:effectLst>
              </a:rPr>
              <a:t>FCJ BI-CENTENARY YEAR</a:t>
            </a:r>
            <a:endParaRPr lang="en-US" sz="54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26431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Thursday 19</a:t>
            </a:r>
            <a:r>
              <a:rPr lang="en-GB" b="1" baseline="30000" dirty="0" smtClean="0"/>
              <a:t>th</a:t>
            </a:r>
            <a:r>
              <a:rPr lang="en-GB" b="1" dirty="0" smtClean="0"/>
              <a:t> September</a:t>
            </a:r>
            <a:endParaRPr lang="en-GB" b="1" dirty="0"/>
          </a:p>
        </p:txBody>
      </p:sp>
      <p:sp>
        <p:nvSpPr>
          <p:cNvPr id="3" name="Content Placeholder 2"/>
          <p:cNvSpPr>
            <a:spLocks noGrp="1"/>
          </p:cNvSpPr>
          <p:nvPr>
            <p:ph idx="1"/>
          </p:nvPr>
        </p:nvSpPr>
        <p:spPr/>
        <p:txBody>
          <a:bodyPr/>
          <a:lstStyle/>
          <a:p>
            <a:pPr marL="0" indent="0">
              <a:buNone/>
            </a:pPr>
            <a:r>
              <a:rPr lang="en-GB" dirty="0" smtClean="0"/>
              <a:t>We pray that this example of the kindness Jesus showed, will help us to be kind today.</a:t>
            </a:r>
          </a:p>
          <a:p>
            <a:pPr marL="0" indent="0">
              <a:buNone/>
            </a:pPr>
            <a:r>
              <a:rPr lang="en-GB" dirty="0" smtClean="0"/>
              <a:t>When people ask for our help, may we respond immediately,</a:t>
            </a:r>
          </a:p>
          <a:p>
            <a:pPr marL="0" indent="0">
              <a:buNone/>
            </a:pPr>
            <a:r>
              <a:rPr lang="en-GB" dirty="0" smtClean="0"/>
              <a:t>When people need our kindness, may we give it freely</a:t>
            </a:r>
          </a:p>
          <a:p>
            <a:pPr marL="0" indent="0">
              <a:buNone/>
            </a:pPr>
            <a:r>
              <a:rPr lang="en-GB" dirty="0" smtClean="0"/>
              <a:t>We pray today that there will be kindness in our thoughts, our words and our actions.</a:t>
            </a:r>
          </a:p>
          <a:p>
            <a:pPr marL="0" indent="0">
              <a:buNone/>
            </a:pPr>
            <a:endParaRPr lang="en-GB" dirty="0"/>
          </a:p>
          <a:p>
            <a:pPr marL="0" indent="0">
              <a:buNone/>
            </a:pPr>
            <a:r>
              <a:rPr lang="en-GB" dirty="0" smtClean="0"/>
              <a:t>Amen.</a:t>
            </a:r>
            <a:endParaRPr lang="en-GB" dirty="0" smtClean="0"/>
          </a:p>
        </p:txBody>
      </p:sp>
      <p:pic>
        <p:nvPicPr>
          <p:cNvPr id="4" name="Picture 3"/>
          <p:cNvPicPr>
            <a:picLocks noChangeAspect="1"/>
          </p:cNvPicPr>
          <p:nvPr/>
        </p:nvPicPr>
        <p:blipFill>
          <a:blip r:embed="rId2"/>
          <a:stretch>
            <a:fillRect/>
          </a:stretch>
        </p:blipFill>
        <p:spPr>
          <a:xfrm>
            <a:off x="10373233" y="365125"/>
            <a:ext cx="1475360" cy="1304657"/>
          </a:xfrm>
          <a:prstGeom prst="rect">
            <a:avLst/>
          </a:prstGeom>
        </p:spPr>
      </p:pic>
      <p:pic>
        <p:nvPicPr>
          <p:cNvPr id="5" name="Picture 4"/>
          <p:cNvPicPr>
            <a:picLocks noChangeAspect="1"/>
          </p:cNvPicPr>
          <p:nvPr/>
        </p:nvPicPr>
        <p:blipFill>
          <a:blip r:embed="rId3"/>
          <a:stretch>
            <a:fillRect/>
          </a:stretch>
        </p:blipFill>
        <p:spPr>
          <a:xfrm>
            <a:off x="8726376" y="4343400"/>
            <a:ext cx="3122217" cy="2343150"/>
          </a:xfrm>
          <a:prstGeom prst="rect">
            <a:avLst/>
          </a:prstGeom>
        </p:spPr>
      </p:pic>
    </p:spTree>
    <p:extLst>
      <p:ext uri="{BB962C8B-B14F-4D97-AF65-F5344CB8AC3E}">
        <p14:creationId xmlns:p14="http://schemas.microsoft.com/office/powerpoint/2010/main" val="2990382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350838"/>
            <a:ext cx="10515600" cy="1049338"/>
          </a:xfrm>
        </p:spPr>
        <p:txBody>
          <a:bodyPr/>
          <a:lstStyle/>
          <a:p>
            <a:r>
              <a:rPr lang="en-GB" b="1" dirty="0" smtClean="0"/>
              <a:t>Friday 20</a:t>
            </a:r>
            <a:r>
              <a:rPr lang="en-GB" b="1" baseline="30000" dirty="0" smtClean="0"/>
              <a:t>th</a:t>
            </a:r>
            <a:r>
              <a:rPr lang="en-GB" b="1" dirty="0" smtClean="0"/>
              <a:t> September 2019</a:t>
            </a:r>
            <a:endParaRPr lang="en-GB" b="1" dirty="0"/>
          </a:p>
        </p:txBody>
      </p:sp>
      <p:sp>
        <p:nvSpPr>
          <p:cNvPr id="4" name="Rectangle 3"/>
          <p:cNvSpPr/>
          <p:nvPr/>
        </p:nvSpPr>
        <p:spPr>
          <a:xfrm>
            <a:off x="581025" y="1655495"/>
            <a:ext cx="10739438" cy="3785652"/>
          </a:xfrm>
          <a:prstGeom prst="rect">
            <a:avLst/>
          </a:prstGeom>
          <a:noFill/>
        </p:spPr>
        <p:txBody>
          <a:bodyPr wrap="square" lIns="91440" tIns="45720" rIns="91440" bIns="45720">
            <a:spAutoFit/>
          </a:bodyPr>
          <a:lstStyle/>
          <a:p>
            <a:pPr algn="ctr"/>
            <a:r>
              <a:rPr lang="en-US" sz="8000" b="1" cap="none" spc="0" dirty="0" smtClean="0">
                <a:ln w="12700">
                  <a:solidFill>
                    <a:schemeClr val="tx2">
                      <a:lumMod val="75000"/>
                    </a:schemeClr>
                  </a:solidFill>
                  <a:prstDash val="solid"/>
                </a:ln>
                <a:blipFill>
                  <a:blip r:embed="rId2"/>
                  <a:tile tx="0" ty="0" sx="100000" sy="100000" flip="none" algn="tl"/>
                </a:blipFill>
                <a:effectLst>
                  <a:outerShdw dist="38100" dir="2640000" algn="bl" rotWithShape="0">
                    <a:schemeClr val="tx2">
                      <a:lumMod val="75000"/>
                    </a:schemeClr>
                  </a:outerShdw>
                </a:effectLst>
              </a:rPr>
              <a:t>Today is our FCJ</a:t>
            </a:r>
          </a:p>
          <a:p>
            <a:pPr algn="ctr"/>
            <a:r>
              <a:rPr lang="en-US" sz="8000" b="1" cap="none" spc="0" dirty="0" smtClean="0">
                <a:ln w="12700">
                  <a:solidFill>
                    <a:schemeClr val="tx2">
                      <a:lumMod val="75000"/>
                    </a:schemeClr>
                  </a:solidFill>
                  <a:prstDash val="solid"/>
                </a:ln>
                <a:blipFill>
                  <a:blip r:embed="rId2"/>
                  <a:tile tx="0" ty="0" sx="100000" sy="100000" flip="none" algn="tl"/>
                </a:blipFill>
                <a:effectLst>
                  <a:outerShdw dist="38100" dir="2640000" algn="bl" rotWithShape="0">
                    <a:schemeClr val="tx2">
                      <a:lumMod val="75000"/>
                    </a:schemeClr>
                  </a:outerShdw>
                </a:effectLst>
              </a:rPr>
              <a:t>Global Day of Kindness</a:t>
            </a:r>
          </a:p>
          <a:p>
            <a:pPr algn="ctr"/>
            <a:r>
              <a:rPr lang="en-US" sz="8000" b="1" dirty="0" smtClean="0">
                <a:ln w="12700">
                  <a:solidFill>
                    <a:schemeClr val="tx2">
                      <a:lumMod val="75000"/>
                    </a:schemeClr>
                  </a:solidFill>
                  <a:prstDash val="solid"/>
                </a:ln>
                <a:blipFill>
                  <a:blip r:embed="rId2"/>
                  <a:tile tx="0" ty="0" sx="100000" sy="100000" flip="none" algn="tl"/>
                </a:blipFill>
                <a:effectLst>
                  <a:outerShdw dist="38100" dir="2640000" algn="bl" rotWithShape="0">
                    <a:schemeClr val="tx2">
                      <a:lumMod val="75000"/>
                    </a:schemeClr>
                  </a:outerShdw>
                </a:effectLst>
              </a:rPr>
              <a:t>#fcj200</a:t>
            </a:r>
            <a:endParaRPr lang="en-US" sz="8000" b="1" cap="none" spc="0" dirty="0">
              <a:ln w="12700">
                <a:solidFill>
                  <a:schemeClr val="tx2">
                    <a:lumMod val="75000"/>
                  </a:schemeClr>
                </a:solidFill>
                <a:prstDash val="solid"/>
              </a:ln>
              <a:blipFill>
                <a:blip r:embed="rId2"/>
                <a:tile tx="0" ty="0" sx="100000" sy="100000" flip="none" algn="tl"/>
              </a:blipFill>
              <a:effectLst>
                <a:outerShdw dist="38100" dir="2640000" algn="bl" rotWithShape="0">
                  <a:schemeClr val="tx2">
                    <a:lumMod val="75000"/>
                  </a:schemeClr>
                </a:outerShdw>
              </a:effectLst>
            </a:endParaRPr>
          </a:p>
        </p:txBody>
      </p:sp>
      <p:pic>
        <p:nvPicPr>
          <p:cNvPr id="5" name="Picture 4"/>
          <p:cNvPicPr>
            <a:picLocks noChangeAspect="1"/>
          </p:cNvPicPr>
          <p:nvPr/>
        </p:nvPicPr>
        <p:blipFill>
          <a:blip r:embed="rId3"/>
          <a:stretch>
            <a:fillRect/>
          </a:stretch>
        </p:blipFill>
        <p:spPr>
          <a:xfrm>
            <a:off x="10473245" y="350838"/>
            <a:ext cx="1475360" cy="1304657"/>
          </a:xfrm>
          <a:prstGeom prst="rect">
            <a:avLst/>
          </a:prstGeom>
        </p:spPr>
      </p:pic>
    </p:spTree>
    <p:extLst>
      <p:ext uri="{BB962C8B-B14F-4D97-AF65-F5344CB8AC3E}">
        <p14:creationId xmlns:p14="http://schemas.microsoft.com/office/powerpoint/2010/main" val="131049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8111" y="257174"/>
            <a:ext cx="3400425" cy="3400425"/>
          </a:xfrm>
          <a:prstGeom prst="rect">
            <a:avLst/>
          </a:prstGeom>
        </p:spPr>
      </p:pic>
      <p:sp>
        <p:nvSpPr>
          <p:cNvPr id="5" name="TextBox 4"/>
          <p:cNvSpPr txBox="1"/>
          <p:nvPr/>
        </p:nvSpPr>
        <p:spPr>
          <a:xfrm>
            <a:off x="3986213" y="400050"/>
            <a:ext cx="7372350" cy="1815882"/>
          </a:xfrm>
          <a:prstGeom prst="rect">
            <a:avLst/>
          </a:prstGeom>
          <a:noFill/>
        </p:spPr>
        <p:txBody>
          <a:bodyPr wrap="square" rtlCol="0">
            <a:spAutoFit/>
          </a:bodyPr>
          <a:lstStyle/>
          <a:p>
            <a:r>
              <a:rPr lang="en-GB" sz="2800" dirty="0" smtClean="0"/>
              <a:t>Today marks the start of the Bi-Centenary Celebrations. Today we give thanks for the life and example of Marie Madeleine and we celebrate the birth of the FCJ Society</a:t>
            </a:r>
            <a:endParaRPr lang="en-GB" sz="2800" dirty="0"/>
          </a:p>
        </p:txBody>
      </p:sp>
      <p:sp>
        <p:nvSpPr>
          <p:cNvPr id="6" name="Rectangle 5"/>
          <p:cNvSpPr/>
          <p:nvPr/>
        </p:nvSpPr>
        <p:spPr>
          <a:xfrm>
            <a:off x="4276725" y="2671673"/>
            <a:ext cx="6096000" cy="4031873"/>
          </a:xfrm>
          <a:prstGeom prst="rect">
            <a:avLst/>
          </a:prstGeom>
        </p:spPr>
        <p:txBody>
          <a:bodyPr>
            <a:spAutoFit/>
          </a:bodyPr>
          <a:lstStyle/>
          <a:p>
            <a:pPr algn="ctr"/>
            <a:r>
              <a:rPr lang="en-GB" sz="3200" b="1" dirty="0"/>
              <a:t>Lord, inspire </a:t>
            </a:r>
            <a:r>
              <a:rPr lang="en-GB" sz="3200" b="1" dirty="0" smtClean="0"/>
              <a:t>us </a:t>
            </a:r>
            <a:r>
              <a:rPr lang="en-GB" sz="3200" b="1" dirty="0"/>
              <a:t>to live in such a way that </a:t>
            </a:r>
            <a:r>
              <a:rPr lang="en-GB" sz="3200" b="1" dirty="0" smtClean="0"/>
              <a:t>our choices </a:t>
            </a:r>
            <a:r>
              <a:rPr lang="en-GB" sz="3200" b="1" dirty="0"/>
              <a:t>each day and </a:t>
            </a:r>
            <a:r>
              <a:rPr lang="en-GB" sz="3200" b="1" dirty="0" smtClean="0"/>
              <a:t>our </a:t>
            </a:r>
            <a:r>
              <a:rPr lang="en-GB" sz="3200" b="1" dirty="0"/>
              <a:t>commitment to live in a positive way may transform the negative into something positive, and the ordinariness of daily life into something extraordinary. Amen. </a:t>
            </a:r>
          </a:p>
        </p:txBody>
      </p:sp>
      <p:pic>
        <p:nvPicPr>
          <p:cNvPr id="7" name="Picture 6"/>
          <p:cNvPicPr>
            <a:picLocks noChangeAspect="1"/>
          </p:cNvPicPr>
          <p:nvPr/>
        </p:nvPicPr>
        <p:blipFill>
          <a:blip r:embed="rId3"/>
          <a:stretch>
            <a:fillRect/>
          </a:stretch>
        </p:blipFill>
        <p:spPr>
          <a:xfrm>
            <a:off x="386269" y="3848234"/>
            <a:ext cx="2914143" cy="2576969"/>
          </a:xfrm>
          <a:prstGeom prst="rect">
            <a:avLst/>
          </a:prstGeom>
        </p:spPr>
      </p:pic>
    </p:spTree>
    <p:extLst>
      <p:ext uri="{BB962C8B-B14F-4D97-AF65-F5344CB8AC3E}">
        <p14:creationId xmlns:p14="http://schemas.microsoft.com/office/powerpoint/2010/main" val="68327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Friday 20</a:t>
            </a:r>
            <a:r>
              <a:rPr lang="en-GB" b="1" baseline="30000" dirty="0" smtClean="0"/>
              <a:t>th</a:t>
            </a:r>
            <a:r>
              <a:rPr lang="en-GB" b="1" dirty="0" smtClean="0"/>
              <a:t> September</a:t>
            </a:r>
            <a:endParaRPr lang="en-US" b="1" dirty="0"/>
          </a:p>
        </p:txBody>
      </p:sp>
      <p:sp>
        <p:nvSpPr>
          <p:cNvPr id="3" name="Content Placeholder 2"/>
          <p:cNvSpPr>
            <a:spLocks noGrp="1"/>
          </p:cNvSpPr>
          <p:nvPr>
            <p:ph idx="1"/>
          </p:nvPr>
        </p:nvSpPr>
        <p:spPr>
          <a:xfrm>
            <a:off x="838200" y="1825624"/>
            <a:ext cx="10515600" cy="4943037"/>
          </a:xfrm>
        </p:spPr>
        <p:txBody>
          <a:bodyPr>
            <a:normAutofit fontScale="77500" lnSpcReduction="20000"/>
          </a:bodyPr>
          <a:lstStyle/>
          <a:p>
            <a:pPr marL="0" indent="0">
              <a:buNone/>
            </a:pPr>
            <a:r>
              <a:rPr lang="en-GB" dirty="0" err="1" smtClean="0"/>
              <a:t>Examen</a:t>
            </a:r>
            <a:endParaRPr lang="en-GB" dirty="0" smtClean="0"/>
          </a:p>
          <a:p>
            <a:pPr marL="0" indent="0">
              <a:buNone/>
            </a:pPr>
            <a:endParaRPr lang="en-GB" dirty="0"/>
          </a:p>
          <a:p>
            <a:pPr marL="0" indent="0">
              <a:buNone/>
            </a:pPr>
            <a:r>
              <a:rPr lang="en-GB" dirty="0"/>
              <a:t>Be silent and place yourself in God’s loving presence. Think about the good things that have happened this week and give thanks.​</a:t>
            </a:r>
          </a:p>
          <a:p>
            <a:pPr marL="0" indent="0">
              <a:buNone/>
            </a:pPr>
            <a:endParaRPr lang="en-GB" dirty="0" smtClean="0"/>
          </a:p>
          <a:p>
            <a:pPr marL="0" indent="0">
              <a:buNone/>
            </a:pPr>
            <a:r>
              <a:rPr lang="en-GB" dirty="0" smtClean="0"/>
              <a:t>Who </a:t>
            </a:r>
            <a:r>
              <a:rPr lang="en-GB" dirty="0"/>
              <a:t>have you left a good memory with this week?</a:t>
            </a:r>
          </a:p>
          <a:p>
            <a:pPr marL="0" indent="0">
              <a:buNone/>
            </a:pPr>
            <a:endParaRPr lang="en-GB" dirty="0" smtClean="0"/>
          </a:p>
          <a:p>
            <a:pPr marL="0" indent="0">
              <a:buNone/>
            </a:pPr>
            <a:r>
              <a:rPr lang="en-GB" dirty="0" smtClean="0"/>
              <a:t>Look </a:t>
            </a:r>
            <a:r>
              <a:rPr lang="en-GB" dirty="0"/>
              <a:t>back over your week. Where have you felt joy and what has been difficult and challenged you? </a:t>
            </a:r>
            <a:r>
              <a:rPr lang="en-GB" dirty="0" smtClean="0"/>
              <a:t>Have you been kind to yourself and to others? Have you received kindness from others?</a:t>
            </a:r>
          </a:p>
          <a:p>
            <a:pPr marL="0" indent="0">
              <a:buNone/>
            </a:pPr>
            <a:r>
              <a:rPr lang="en-GB" dirty="0" smtClean="0"/>
              <a:t>Tell God </a:t>
            </a:r>
            <a:r>
              <a:rPr lang="en-GB" dirty="0"/>
              <a:t>about your experiences.​ Give thanks for who you are.</a:t>
            </a:r>
          </a:p>
          <a:p>
            <a:pPr marL="0" indent="0">
              <a:buNone/>
            </a:pPr>
            <a:endParaRPr lang="en-GB" dirty="0"/>
          </a:p>
          <a:p>
            <a:pPr marL="0" indent="0">
              <a:buNone/>
            </a:pPr>
            <a:r>
              <a:rPr lang="en-GB" dirty="0" smtClean="0"/>
              <a:t>As </a:t>
            </a:r>
            <a:r>
              <a:rPr lang="en-GB" dirty="0"/>
              <a:t>you look ahead, with what spirit will you enter next week? </a:t>
            </a:r>
          </a:p>
          <a:p>
            <a:pPr marL="0" indent="0">
              <a:buNone/>
            </a:pPr>
            <a:r>
              <a:rPr lang="en-GB" dirty="0" smtClean="0"/>
              <a:t>Ask </a:t>
            </a:r>
            <a:r>
              <a:rPr lang="en-GB" dirty="0"/>
              <a:t>God to help you.</a:t>
            </a:r>
          </a:p>
          <a:p>
            <a:pPr marL="0" indent="0">
              <a:buNone/>
            </a:pPr>
            <a:endParaRPr lang="en-US" dirty="0"/>
          </a:p>
        </p:txBody>
      </p:sp>
    </p:spTree>
    <p:extLst>
      <p:ext uri="{BB962C8B-B14F-4D97-AF65-F5344CB8AC3E}">
        <p14:creationId xmlns:p14="http://schemas.microsoft.com/office/powerpoint/2010/main" val="4077094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9817" y="-130628"/>
            <a:ext cx="12945291" cy="7401332"/>
          </a:xfrm>
          <a:prstGeom prst="rect">
            <a:avLst/>
          </a:prstGeom>
        </p:spPr>
      </p:pic>
      <p:sp>
        <p:nvSpPr>
          <p:cNvPr id="3" name="Subtitle 2"/>
          <p:cNvSpPr>
            <a:spLocks noGrp="1"/>
          </p:cNvSpPr>
          <p:nvPr>
            <p:ph type="subTitle" idx="1"/>
          </p:nvPr>
        </p:nvSpPr>
        <p:spPr>
          <a:xfrm>
            <a:off x="4345577" y="4594816"/>
            <a:ext cx="9144000" cy="1655762"/>
          </a:xfrm>
        </p:spPr>
        <p:txBody>
          <a:bodyPr>
            <a:normAutofit/>
          </a:bodyPr>
          <a:lstStyle/>
          <a:p>
            <a:r>
              <a:rPr lang="en-GB" sz="3200" b="1" dirty="0" smtClean="0">
                <a:latin typeface="Ink Free" panose="03080402000500000000" pitchFamily="66" charset="0"/>
              </a:rPr>
              <a:t>W/C 16</a:t>
            </a:r>
            <a:r>
              <a:rPr lang="en-GB" sz="3200" b="1" baseline="30000" dirty="0" smtClean="0">
                <a:latin typeface="Ink Free" panose="03080402000500000000" pitchFamily="66" charset="0"/>
              </a:rPr>
              <a:t>th</a:t>
            </a:r>
            <a:r>
              <a:rPr lang="en-GB" sz="3200" b="1" dirty="0" smtClean="0">
                <a:latin typeface="Ink Free" panose="03080402000500000000" pitchFamily="66" charset="0"/>
              </a:rPr>
              <a:t> September 2019</a:t>
            </a:r>
            <a:endParaRPr lang="en-GB" sz="3200" b="1" dirty="0">
              <a:latin typeface="Ink Free" panose="03080402000500000000" pitchFamily="66" charset="0"/>
            </a:endParaRPr>
          </a:p>
        </p:txBody>
      </p:sp>
      <p:sp>
        <p:nvSpPr>
          <p:cNvPr id="6" name="TextBox 5"/>
          <p:cNvSpPr txBox="1"/>
          <p:nvPr/>
        </p:nvSpPr>
        <p:spPr>
          <a:xfrm>
            <a:off x="9457509" y="6250578"/>
            <a:ext cx="3056708" cy="84255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02352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Monday 16</a:t>
            </a:r>
            <a:r>
              <a:rPr lang="en-GB" b="1" baseline="30000" dirty="0" smtClean="0"/>
              <a:t>th</a:t>
            </a:r>
            <a:r>
              <a:rPr lang="en-GB" b="1" dirty="0" smtClean="0"/>
              <a:t> September </a:t>
            </a:r>
            <a:r>
              <a:rPr lang="en-GB" b="1" dirty="0" smtClean="0"/>
              <a:t>2019: morning</a:t>
            </a:r>
            <a:endParaRPr lang="en-GB" b="1" dirty="0"/>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smtClean="0"/>
          </a:p>
          <a:p>
            <a:pPr marL="0" indent="0">
              <a:buNone/>
            </a:pPr>
            <a:r>
              <a:rPr lang="en-GB" dirty="0" smtClean="0"/>
              <a:t>St Paul wrote: </a:t>
            </a:r>
            <a:r>
              <a:rPr lang="en-GB" i="1" dirty="0"/>
              <a:t>“You are the people of God; he loved you and chose you for his own. So then, you must clothe yourselves with compassion, kindness, humility, gentleness, and patience.” Colossians 3:12</a:t>
            </a:r>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10450759" y="230188"/>
            <a:ext cx="1572683" cy="1389238"/>
          </a:xfrm>
          <a:prstGeom prst="rect">
            <a:avLst/>
          </a:prstGeom>
        </p:spPr>
      </p:pic>
      <p:sp>
        <p:nvSpPr>
          <p:cNvPr id="5" name="Rectangle 4"/>
          <p:cNvSpPr/>
          <p:nvPr/>
        </p:nvSpPr>
        <p:spPr>
          <a:xfrm>
            <a:off x="838200" y="1675195"/>
            <a:ext cx="8305800" cy="1138773"/>
          </a:xfrm>
          <a:prstGeom prst="rect">
            <a:avLst/>
          </a:prstGeom>
        </p:spPr>
        <p:txBody>
          <a:bodyPr wrap="square">
            <a:spAutoFit/>
          </a:bodyPr>
          <a:lstStyle/>
          <a:p>
            <a:r>
              <a:rPr lang="en-GB" sz="3200" dirty="0" smtClean="0"/>
              <a:t>The Science of Kindness</a:t>
            </a:r>
            <a:endParaRPr lang="en-GB" sz="3200" dirty="0" smtClean="0">
              <a:hlinkClick r:id="rId3"/>
            </a:endParaRPr>
          </a:p>
          <a:p>
            <a:r>
              <a:rPr lang="en-GB" dirty="0" smtClean="0">
                <a:hlinkClick r:id="rId3"/>
              </a:rPr>
              <a:t>https</a:t>
            </a:r>
            <a:r>
              <a:rPr lang="en-GB" dirty="0">
                <a:hlinkClick r:id="rId3"/>
              </a:rPr>
              <a:t>://</a:t>
            </a:r>
            <a:r>
              <a:rPr lang="en-GB" dirty="0" smtClean="0">
                <a:hlinkClick r:id="rId3"/>
              </a:rPr>
              <a:t>www.randomactsofkindness.org/the-science-of-kindness</a:t>
            </a:r>
            <a:endParaRPr lang="en-GB" dirty="0" smtClean="0"/>
          </a:p>
          <a:p>
            <a:endParaRPr lang="en-GB" dirty="0"/>
          </a:p>
        </p:txBody>
      </p:sp>
      <p:pic>
        <p:nvPicPr>
          <p:cNvPr id="6" name="Picture 5"/>
          <p:cNvPicPr>
            <a:picLocks noChangeAspect="1"/>
          </p:cNvPicPr>
          <p:nvPr/>
        </p:nvPicPr>
        <p:blipFill>
          <a:blip r:embed="rId4"/>
          <a:stretch>
            <a:fillRect/>
          </a:stretch>
        </p:blipFill>
        <p:spPr>
          <a:xfrm>
            <a:off x="7672253" y="4327917"/>
            <a:ext cx="4095204" cy="2303552"/>
          </a:xfrm>
          <a:prstGeom prst="rect">
            <a:avLst/>
          </a:prstGeom>
        </p:spPr>
      </p:pic>
      <p:sp>
        <p:nvSpPr>
          <p:cNvPr id="7" name="TextBox 6"/>
          <p:cNvSpPr txBox="1"/>
          <p:nvPr/>
        </p:nvSpPr>
        <p:spPr>
          <a:xfrm>
            <a:off x="706618" y="4941084"/>
            <a:ext cx="6204858" cy="1077218"/>
          </a:xfrm>
          <a:prstGeom prst="rect">
            <a:avLst/>
          </a:prstGeom>
          <a:noFill/>
          <a:ln w="28575">
            <a:solidFill>
              <a:schemeClr val="tx1"/>
            </a:solidFill>
          </a:ln>
        </p:spPr>
        <p:txBody>
          <a:bodyPr wrap="square" rtlCol="0">
            <a:spAutoFit/>
          </a:bodyPr>
          <a:lstStyle/>
          <a:p>
            <a:pPr algn="ctr"/>
            <a:r>
              <a:rPr lang="en-GB" sz="3200" dirty="0" smtClean="0"/>
              <a:t>Think about a time when someone has been kind to you</a:t>
            </a:r>
            <a:endParaRPr lang="en-GB" sz="3200" dirty="0"/>
          </a:p>
        </p:txBody>
      </p:sp>
    </p:spTree>
    <p:extLst>
      <p:ext uri="{BB962C8B-B14F-4D97-AF65-F5344CB8AC3E}">
        <p14:creationId xmlns:p14="http://schemas.microsoft.com/office/powerpoint/2010/main" val="2462737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5641"/>
          </a:xfrm>
        </p:spPr>
        <p:txBody>
          <a:bodyPr>
            <a:normAutofit/>
          </a:bodyPr>
          <a:lstStyle/>
          <a:p>
            <a:r>
              <a:rPr lang="en-GB" sz="3600" b="1" dirty="0"/>
              <a:t>Monday 16th September </a:t>
            </a:r>
            <a:r>
              <a:rPr lang="en-GB" sz="3600" b="1" dirty="0" smtClean="0"/>
              <a:t>2019</a:t>
            </a:r>
            <a:endParaRPr lang="en-GB" sz="3600" b="1" dirty="0"/>
          </a:p>
        </p:txBody>
      </p:sp>
      <p:sp>
        <p:nvSpPr>
          <p:cNvPr id="3" name="Content Placeholder 2"/>
          <p:cNvSpPr>
            <a:spLocks noGrp="1"/>
          </p:cNvSpPr>
          <p:nvPr>
            <p:ph idx="1"/>
          </p:nvPr>
        </p:nvSpPr>
        <p:spPr>
          <a:xfrm>
            <a:off x="723900" y="1171575"/>
            <a:ext cx="10515600" cy="5526391"/>
          </a:xfrm>
        </p:spPr>
        <p:txBody>
          <a:bodyPr>
            <a:normAutofit fontScale="92500" lnSpcReduction="20000"/>
          </a:bodyPr>
          <a:lstStyle/>
          <a:p>
            <a:pPr marL="0" indent="0">
              <a:buNone/>
            </a:pPr>
            <a:endParaRPr lang="en-GB" dirty="0" smtClean="0"/>
          </a:p>
          <a:p>
            <a:pPr marL="0" indent="0">
              <a:buNone/>
            </a:pPr>
            <a:r>
              <a:rPr lang="en-GB" dirty="0" smtClean="0"/>
              <a:t>Dear </a:t>
            </a:r>
            <a:r>
              <a:rPr lang="en-GB" dirty="0" smtClean="0"/>
              <a:t>God, sometimes we find kindness</a:t>
            </a:r>
          </a:p>
          <a:p>
            <a:pPr marL="0" indent="0">
              <a:buNone/>
            </a:pPr>
            <a:r>
              <a:rPr lang="en-GB" dirty="0" smtClean="0"/>
              <a:t>In the most surprising places</a:t>
            </a:r>
          </a:p>
          <a:p>
            <a:pPr marL="0" indent="0">
              <a:buNone/>
            </a:pPr>
            <a:r>
              <a:rPr lang="en-GB" dirty="0" smtClean="0"/>
              <a:t>And at the most surprising times.</a:t>
            </a:r>
          </a:p>
          <a:p>
            <a:pPr marL="0" indent="0">
              <a:buNone/>
            </a:pPr>
            <a:r>
              <a:rPr lang="en-GB" dirty="0" smtClean="0"/>
              <a:t>Help us see those blessed moments</a:t>
            </a:r>
          </a:p>
          <a:p>
            <a:pPr marL="0" indent="0">
              <a:buNone/>
            </a:pPr>
            <a:r>
              <a:rPr lang="en-GB" dirty="0" smtClean="0"/>
              <a:t>When your love shines through</a:t>
            </a:r>
          </a:p>
          <a:p>
            <a:pPr marL="0" indent="0">
              <a:buNone/>
            </a:pPr>
            <a:r>
              <a:rPr lang="en-GB" dirty="0" smtClean="0"/>
              <a:t>The kindness of a neighbour, the concern of a teacher,</a:t>
            </a:r>
          </a:p>
          <a:p>
            <a:pPr marL="0" indent="0">
              <a:buNone/>
            </a:pPr>
            <a:r>
              <a:rPr lang="en-GB" dirty="0" smtClean="0"/>
              <a:t>The compassion of a classmate – all moments of love.</a:t>
            </a:r>
          </a:p>
          <a:p>
            <a:pPr marL="0" indent="0">
              <a:buNone/>
            </a:pPr>
            <a:r>
              <a:rPr lang="en-GB" dirty="0" smtClean="0"/>
              <a:t>Help us to be agents of your love.</a:t>
            </a:r>
          </a:p>
          <a:p>
            <a:pPr marL="0" indent="0">
              <a:buNone/>
            </a:pPr>
            <a:r>
              <a:rPr lang="en-GB" dirty="0" smtClean="0"/>
              <a:t>Fill us with the gifts to let your love shine through us.</a:t>
            </a:r>
          </a:p>
          <a:p>
            <a:pPr marL="0" indent="0">
              <a:buNone/>
            </a:pPr>
            <a:r>
              <a:rPr lang="en-GB" dirty="0" smtClean="0"/>
              <a:t>We ask this through Jesus,</a:t>
            </a:r>
          </a:p>
          <a:p>
            <a:pPr marL="0" indent="0">
              <a:buNone/>
            </a:pPr>
            <a:r>
              <a:rPr lang="en-GB" dirty="0" smtClean="0"/>
              <a:t>Who loved everyone he met. Amen</a:t>
            </a:r>
          </a:p>
          <a:p>
            <a:pPr marL="0" indent="0">
              <a:buNone/>
            </a:pPr>
            <a:r>
              <a:rPr lang="en-GB" sz="1900" b="1" dirty="0" smtClean="0"/>
              <a:t>Adapted from Prayers Before the Bell by Betty </a:t>
            </a:r>
            <a:r>
              <a:rPr lang="en-GB" sz="1900" b="1" dirty="0" err="1" smtClean="0"/>
              <a:t>Manion</a:t>
            </a:r>
            <a:endParaRPr lang="en-GB" sz="1900" b="1" dirty="0"/>
          </a:p>
        </p:txBody>
      </p:sp>
      <p:pic>
        <p:nvPicPr>
          <p:cNvPr id="4" name="Picture 3"/>
          <p:cNvPicPr>
            <a:picLocks noChangeAspect="1"/>
          </p:cNvPicPr>
          <p:nvPr/>
        </p:nvPicPr>
        <p:blipFill>
          <a:blip r:embed="rId2"/>
          <a:stretch>
            <a:fillRect/>
          </a:stretch>
        </p:blipFill>
        <p:spPr>
          <a:xfrm rot="1753460">
            <a:off x="7398223" y="711518"/>
            <a:ext cx="4527075" cy="3252787"/>
          </a:xfrm>
          <a:prstGeom prst="rect">
            <a:avLst/>
          </a:prstGeom>
        </p:spPr>
      </p:pic>
      <p:pic>
        <p:nvPicPr>
          <p:cNvPr id="5" name="Picture 4"/>
          <p:cNvPicPr>
            <a:picLocks noChangeAspect="1"/>
          </p:cNvPicPr>
          <p:nvPr/>
        </p:nvPicPr>
        <p:blipFill>
          <a:blip r:embed="rId3"/>
          <a:stretch>
            <a:fillRect/>
          </a:stretch>
        </p:blipFill>
        <p:spPr>
          <a:xfrm>
            <a:off x="10221569" y="5157787"/>
            <a:ext cx="1743557" cy="1540180"/>
          </a:xfrm>
          <a:prstGeom prst="rect">
            <a:avLst/>
          </a:prstGeom>
        </p:spPr>
      </p:pic>
    </p:spTree>
    <p:extLst>
      <p:ext uri="{BB962C8B-B14F-4D97-AF65-F5344CB8AC3E}">
        <p14:creationId xmlns:p14="http://schemas.microsoft.com/office/powerpoint/2010/main" val="1115953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Tuesday 17</a:t>
            </a:r>
            <a:r>
              <a:rPr lang="en-GB" b="1" baseline="30000" dirty="0" smtClean="0"/>
              <a:t>th</a:t>
            </a:r>
            <a:r>
              <a:rPr lang="en-GB" b="1" dirty="0" smtClean="0"/>
              <a:t> September 2019</a:t>
            </a:r>
            <a:endParaRPr lang="en-GB" b="1" dirty="0"/>
          </a:p>
        </p:txBody>
      </p:sp>
      <p:sp>
        <p:nvSpPr>
          <p:cNvPr id="3" name="Content Placeholder 2"/>
          <p:cNvSpPr>
            <a:spLocks noGrp="1"/>
          </p:cNvSpPr>
          <p:nvPr>
            <p:ph idx="1"/>
          </p:nvPr>
        </p:nvSpPr>
        <p:spPr/>
        <p:txBody>
          <a:bodyPr/>
          <a:lstStyle/>
          <a:p>
            <a:pPr marL="0" indent="0">
              <a:buNone/>
            </a:pPr>
            <a:r>
              <a:rPr lang="en-GB" dirty="0" smtClean="0"/>
              <a:t>The definition of kindness: </a:t>
            </a:r>
            <a:r>
              <a:rPr lang="en-GB" dirty="0"/>
              <a:t>the quality of being friendly, generous, and considerate.</a:t>
            </a:r>
            <a:endParaRPr lang="en-GB" dirty="0" smtClean="0"/>
          </a:p>
          <a:p>
            <a:pPr marL="0" indent="0">
              <a:buNone/>
            </a:pPr>
            <a:r>
              <a:rPr lang="en-GB" dirty="0" smtClean="0">
                <a:hlinkClick r:id="rId2"/>
              </a:rPr>
              <a:t>https</a:t>
            </a:r>
            <a:r>
              <a:rPr lang="en-GB" dirty="0">
                <a:hlinkClick r:id="rId2"/>
              </a:rPr>
              <a:t>://</a:t>
            </a:r>
            <a:r>
              <a:rPr lang="en-GB" dirty="0" smtClean="0">
                <a:hlinkClick r:id="rId2"/>
              </a:rPr>
              <a:t>www.youtube.com/watch?v=cZGghmwUcbQ#</a:t>
            </a:r>
            <a:endParaRPr lang="en-GB" dirty="0" smtClean="0"/>
          </a:p>
          <a:p>
            <a:pPr marL="0" indent="0">
              <a:buNone/>
            </a:pPr>
            <a:endParaRPr lang="en-GB" dirty="0"/>
          </a:p>
        </p:txBody>
      </p:sp>
      <p:sp>
        <p:nvSpPr>
          <p:cNvPr id="4" name="TextBox 3"/>
          <p:cNvSpPr txBox="1"/>
          <p:nvPr/>
        </p:nvSpPr>
        <p:spPr>
          <a:xfrm>
            <a:off x="714375" y="3433673"/>
            <a:ext cx="10429875" cy="1200329"/>
          </a:xfrm>
          <a:prstGeom prst="rect">
            <a:avLst/>
          </a:prstGeom>
          <a:noFill/>
          <a:ln w="41275">
            <a:solidFill>
              <a:schemeClr val="tx1"/>
            </a:solidFill>
          </a:ln>
        </p:spPr>
        <p:txBody>
          <a:bodyPr wrap="square" rtlCol="0">
            <a:spAutoFit/>
          </a:bodyPr>
          <a:lstStyle/>
          <a:p>
            <a:pPr algn="ctr"/>
            <a:r>
              <a:rPr lang="en-GB" sz="3600" dirty="0" smtClean="0"/>
              <a:t>On Friday we will celebrate the FCJ Global Day of Kindness – what will you do to take part?</a:t>
            </a:r>
            <a:endParaRPr lang="en-GB" sz="3600" dirty="0"/>
          </a:p>
        </p:txBody>
      </p:sp>
      <p:pic>
        <p:nvPicPr>
          <p:cNvPr id="6" name="Picture 5"/>
          <p:cNvPicPr>
            <a:picLocks noChangeAspect="1"/>
          </p:cNvPicPr>
          <p:nvPr/>
        </p:nvPicPr>
        <p:blipFill>
          <a:blip r:embed="rId3"/>
          <a:stretch>
            <a:fillRect/>
          </a:stretch>
        </p:blipFill>
        <p:spPr>
          <a:xfrm>
            <a:off x="414248" y="4947835"/>
            <a:ext cx="1638388" cy="1638388"/>
          </a:xfrm>
          <a:prstGeom prst="rect">
            <a:avLst/>
          </a:prstGeom>
        </p:spPr>
      </p:pic>
      <p:pic>
        <p:nvPicPr>
          <p:cNvPr id="7" name="Picture 6"/>
          <p:cNvPicPr>
            <a:picLocks noChangeAspect="1"/>
          </p:cNvPicPr>
          <p:nvPr/>
        </p:nvPicPr>
        <p:blipFill>
          <a:blip r:embed="rId4"/>
          <a:stretch>
            <a:fillRect/>
          </a:stretch>
        </p:blipFill>
        <p:spPr>
          <a:xfrm>
            <a:off x="10272446" y="148266"/>
            <a:ext cx="1743607" cy="1542422"/>
          </a:xfrm>
          <a:prstGeom prst="rect">
            <a:avLst/>
          </a:prstGeom>
        </p:spPr>
      </p:pic>
    </p:spTree>
    <p:extLst>
      <p:ext uri="{BB962C8B-B14F-4D97-AF65-F5344CB8AC3E}">
        <p14:creationId xmlns:p14="http://schemas.microsoft.com/office/powerpoint/2010/main" val="1076644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Tuesday 17th September 2019</a:t>
            </a:r>
            <a:endParaRPr lang="en-GB" b="1" dirty="0"/>
          </a:p>
        </p:txBody>
      </p:sp>
      <p:sp>
        <p:nvSpPr>
          <p:cNvPr id="3" name="Content Placeholder 2"/>
          <p:cNvSpPr>
            <a:spLocks noGrp="1"/>
          </p:cNvSpPr>
          <p:nvPr>
            <p:ph idx="1"/>
          </p:nvPr>
        </p:nvSpPr>
        <p:spPr/>
        <p:txBody>
          <a:bodyPr/>
          <a:lstStyle/>
          <a:p>
            <a:pPr marL="0" indent="0">
              <a:buNone/>
            </a:pPr>
            <a:r>
              <a:rPr lang="en-GB" sz="3600" dirty="0"/>
              <a:t>Dear God, If I can not be brilliant, let me be kind. If I can not change the world, let me inspire just one other to do so. If I can not give away riches, let me be loving. Let me be known for kindness, for it is the greatest glory. </a:t>
            </a:r>
          </a:p>
          <a:p>
            <a:pPr marL="0" indent="0">
              <a:buNone/>
            </a:pPr>
            <a:r>
              <a:rPr lang="en-GB" sz="3600" dirty="0" smtClean="0"/>
              <a:t>Amen.</a:t>
            </a:r>
            <a:endParaRPr lang="en-GB" sz="3600" dirty="0"/>
          </a:p>
          <a:p>
            <a:pPr marL="0" indent="0">
              <a:buNone/>
            </a:pPr>
            <a:r>
              <a:rPr lang="en-GB" dirty="0"/>
              <a:t/>
            </a:r>
            <a:br>
              <a:rPr lang="en-GB" dirty="0"/>
            </a:br>
            <a:endParaRPr lang="en-GB" dirty="0"/>
          </a:p>
        </p:txBody>
      </p:sp>
      <p:pic>
        <p:nvPicPr>
          <p:cNvPr id="4" name="Picture 3"/>
          <p:cNvPicPr>
            <a:picLocks noChangeAspect="1"/>
          </p:cNvPicPr>
          <p:nvPr/>
        </p:nvPicPr>
        <p:blipFill>
          <a:blip r:embed="rId2"/>
          <a:stretch>
            <a:fillRect/>
          </a:stretch>
        </p:blipFill>
        <p:spPr>
          <a:xfrm>
            <a:off x="10153384" y="215735"/>
            <a:ext cx="1743607" cy="1542422"/>
          </a:xfrm>
          <a:prstGeom prst="rect">
            <a:avLst/>
          </a:prstGeom>
        </p:spPr>
      </p:pic>
      <p:pic>
        <p:nvPicPr>
          <p:cNvPr id="5" name="Picture 4"/>
          <p:cNvPicPr>
            <a:picLocks noChangeAspect="1"/>
          </p:cNvPicPr>
          <p:nvPr/>
        </p:nvPicPr>
        <p:blipFill>
          <a:blip r:embed="rId3"/>
          <a:stretch>
            <a:fillRect/>
          </a:stretch>
        </p:blipFill>
        <p:spPr>
          <a:xfrm>
            <a:off x="8748978" y="4001294"/>
            <a:ext cx="3148013" cy="2681641"/>
          </a:xfrm>
          <a:prstGeom prst="rect">
            <a:avLst/>
          </a:prstGeom>
        </p:spPr>
      </p:pic>
    </p:spTree>
    <p:extLst>
      <p:ext uri="{BB962C8B-B14F-4D97-AF65-F5344CB8AC3E}">
        <p14:creationId xmlns:p14="http://schemas.microsoft.com/office/powerpoint/2010/main" val="1850895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schemeClr val="accent1">
                <a:shade val="45000"/>
                <a:satMod val="135000"/>
              </a:schemeClr>
              <a:prstClr val="white"/>
            </a:duotone>
          </a:blip>
          <a:stretch>
            <a:fillRect/>
          </a:stretch>
        </p:blipFill>
        <p:spPr>
          <a:xfrm>
            <a:off x="-971550" y="-809625"/>
            <a:ext cx="14135100" cy="8477250"/>
          </a:xfrm>
          <a:prstGeom prst="rect">
            <a:avLst/>
          </a:prstGeom>
        </p:spPr>
      </p:pic>
      <p:sp>
        <p:nvSpPr>
          <p:cNvPr id="2" name="Title 1"/>
          <p:cNvSpPr>
            <a:spLocks noGrp="1"/>
          </p:cNvSpPr>
          <p:nvPr>
            <p:ph type="title"/>
          </p:nvPr>
        </p:nvSpPr>
        <p:spPr/>
        <p:txBody>
          <a:bodyPr/>
          <a:lstStyle/>
          <a:p>
            <a:r>
              <a:rPr lang="en-GB" b="1" dirty="0" smtClean="0"/>
              <a:t>Wednesday 18</a:t>
            </a:r>
            <a:r>
              <a:rPr lang="en-GB" b="1" baseline="30000" dirty="0" smtClean="0"/>
              <a:t>th</a:t>
            </a:r>
            <a:r>
              <a:rPr lang="en-GB" b="1" dirty="0" smtClean="0"/>
              <a:t> September 2019</a:t>
            </a:r>
            <a:endParaRPr lang="en-GB" b="1" dirty="0"/>
          </a:p>
        </p:txBody>
      </p:sp>
      <p:sp>
        <p:nvSpPr>
          <p:cNvPr id="3" name="Content Placeholder 2"/>
          <p:cNvSpPr>
            <a:spLocks noGrp="1"/>
          </p:cNvSpPr>
          <p:nvPr>
            <p:ph idx="1"/>
          </p:nvPr>
        </p:nvSpPr>
        <p:spPr/>
        <p:txBody>
          <a:bodyPr/>
          <a:lstStyle/>
          <a:p>
            <a:pPr marL="0" indent="0">
              <a:buNone/>
            </a:pPr>
            <a:r>
              <a:rPr lang="en-GB" dirty="0" smtClean="0"/>
              <a:t>It’s really important that we are kind to ourselves! Spend time in silence or listening to relaxing music and think about these questions:</a:t>
            </a:r>
          </a:p>
          <a:p>
            <a:pPr marL="0" indent="0">
              <a:buNone/>
            </a:pPr>
            <a:endParaRPr lang="en-GB" dirty="0"/>
          </a:p>
          <a:p>
            <a:r>
              <a:rPr lang="en-GB" b="1" dirty="0" smtClean="0"/>
              <a:t>At what times in the week have I needed kindness?</a:t>
            </a:r>
          </a:p>
          <a:p>
            <a:r>
              <a:rPr lang="en-GB" b="1" dirty="0" smtClean="0"/>
              <a:t>How have I been kind to myself this week?</a:t>
            </a:r>
          </a:p>
          <a:p>
            <a:r>
              <a:rPr lang="en-GB" b="1" dirty="0" smtClean="0"/>
              <a:t>What can I do in the next few days to be kind to myself</a:t>
            </a:r>
          </a:p>
          <a:p>
            <a:endParaRPr lang="en-GB" dirty="0"/>
          </a:p>
          <a:p>
            <a:pPr marL="0" indent="0">
              <a:buNone/>
            </a:pPr>
            <a:r>
              <a:rPr lang="en-GB" dirty="0" smtClean="0"/>
              <a:t>At the end of your time together, pray together the Our Father….</a:t>
            </a:r>
            <a:endParaRPr lang="en-GB" dirty="0"/>
          </a:p>
        </p:txBody>
      </p:sp>
      <p:pic>
        <p:nvPicPr>
          <p:cNvPr id="4" name="Picture 3"/>
          <p:cNvPicPr>
            <a:picLocks noChangeAspect="1"/>
          </p:cNvPicPr>
          <p:nvPr/>
        </p:nvPicPr>
        <p:blipFill>
          <a:blip r:embed="rId3"/>
          <a:stretch>
            <a:fillRect/>
          </a:stretch>
        </p:blipFill>
        <p:spPr>
          <a:xfrm>
            <a:off x="10224821" y="256695"/>
            <a:ext cx="1743607" cy="1542422"/>
          </a:xfrm>
          <a:prstGeom prst="rect">
            <a:avLst/>
          </a:prstGeom>
        </p:spPr>
      </p:pic>
    </p:spTree>
    <p:extLst>
      <p:ext uri="{BB962C8B-B14F-4D97-AF65-F5344CB8AC3E}">
        <p14:creationId xmlns:p14="http://schemas.microsoft.com/office/powerpoint/2010/main" val="1787006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199" y="1164134"/>
            <a:ext cx="6567488" cy="5693866"/>
          </a:xfrm>
          <a:prstGeom prst="rect">
            <a:avLst/>
          </a:prstGeom>
        </p:spPr>
        <p:txBody>
          <a:bodyPr wrap="square">
            <a:spAutoFit/>
          </a:bodyPr>
          <a:lstStyle/>
          <a:p>
            <a:r>
              <a:rPr lang="en-GB" sz="2800" dirty="0">
                <a:solidFill>
                  <a:srgbClr val="333333"/>
                </a:solidFill>
                <a:latin typeface="Verdana" panose="020B0604030504040204" pitchFamily="34" charset="0"/>
                <a:ea typeface="Verdana" panose="020B0604030504040204" pitchFamily="34" charset="0"/>
              </a:rPr>
              <a:t>Our Father,</a:t>
            </a:r>
            <a:r>
              <a:rPr lang="en-GB" sz="2800" dirty="0">
                <a:latin typeface="Verdana" panose="020B0604030504040204" pitchFamily="34" charset="0"/>
                <a:ea typeface="Verdana" panose="020B0604030504040204" pitchFamily="34" charset="0"/>
              </a:rPr>
              <a:t/>
            </a:r>
            <a:br>
              <a:rPr lang="en-GB" sz="2800" dirty="0">
                <a:latin typeface="Verdana" panose="020B0604030504040204" pitchFamily="34" charset="0"/>
                <a:ea typeface="Verdana" panose="020B0604030504040204" pitchFamily="34" charset="0"/>
              </a:rPr>
            </a:br>
            <a:r>
              <a:rPr lang="en-GB" sz="2800" dirty="0">
                <a:solidFill>
                  <a:srgbClr val="333333"/>
                </a:solidFill>
                <a:latin typeface="Verdana" panose="020B0604030504040204" pitchFamily="34" charset="0"/>
                <a:ea typeface="Verdana" panose="020B0604030504040204" pitchFamily="34" charset="0"/>
              </a:rPr>
              <a:t>who art in heaven,</a:t>
            </a:r>
            <a:r>
              <a:rPr lang="en-GB" sz="2800" dirty="0">
                <a:latin typeface="Verdana" panose="020B0604030504040204" pitchFamily="34" charset="0"/>
                <a:ea typeface="Verdana" panose="020B0604030504040204" pitchFamily="34" charset="0"/>
              </a:rPr>
              <a:t/>
            </a:r>
            <a:br>
              <a:rPr lang="en-GB" sz="2800" dirty="0">
                <a:latin typeface="Verdana" panose="020B0604030504040204" pitchFamily="34" charset="0"/>
                <a:ea typeface="Verdana" panose="020B0604030504040204" pitchFamily="34" charset="0"/>
              </a:rPr>
            </a:br>
            <a:r>
              <a:rPr lang="en-GB" sz="2800" dirty="0">
                <a:solidFill>
                  <a:srgbClr val="333333"/>
                </a:solidFill>
                <a:latin typeface="Verdana" panose="020B0604030504040204" pitchFamily="34" charset="0"/>
                <a:ea typeface="Verdana" panose="020B0604030504040204" pitchFamily="34" charset="0"/>
              </a:rPr>
              <a:t>hallowed be thy name;</a:t>
            </a:r>
            <a:r>
              <a:rPr lang="en-GB" sz="2800" dirty="0">
                <a:latin typeface="Verdana" panose="020B0604030504040204" pitchFamily="34" charset="0"/>
                <a:ea typeface="Verdana" panose="020B0604030504040204" pitchFamily="34" charset="0"/>
              </a:rPr>
              <a:t/>
            </a:r>
            <a:br>
              <a:rPr lang="en-GB" sz="2800" dirty="0">
                <a:latin typeface="Verdana" panose="020B0604030504040204" pitchFamily="34" charset="0"/>
                <a:ea typeface="Verdana" panose="020B0604030504040204" pitchFamily="34" charset="0"/>
              </a:rPr>
            </a:br>
            <a:r>
              <a:rPr lang="en-GB" sz="2800" dirty="0">
                <a:solidFill>
                  <a:srgbClr val="333333"/>
                </a:solidFill>
                <a:latin typeface="Verdana" panose="020B0604030504040204" pitchFamily="34" charset="0"/>
                <a:ea typeface="Verdana" panose="020B0604030504040204" pitchFamily="34" charset="0"/>
              </a:rPr>
              <a:t>thy kingdom come;</a:t>
            </a:r>
            <a:r>
              <a:rPr lang="en-GB" sz="2800" dirty="0">
                <a:latin typeface="Verdana" panose="020B0604030504040204" pitchFamily="34" charset="0"/>
                <a:ea typeface="Verdana" panose="020B0604030504040204" pitchFamily="34" charset="0"/>
              </a:rPr>
              <a:t/>
            </a:r>
            <a:br>
              <a:rPr lang="en-GB" sz="2800" dirty="0">
                <a:latin typeface="Verdana" panose="020B0604030504040204" pitchFamily="34" charset="0"/>
                <a:ea typeface="Verdana" panose="020B0604030504040204" pitchFamily="34" charset="0"/>
              </a:rPr>
            </a:br>
            <a:r>
              <a:rPr lang="en-GB" sz="2800" dirty="0">
                <a:solidFill>
                  <a:srgbClr val="333333"/>
                </a:solidFill>
                <a:latin typeface="Verdana" panose="020B0604030504040204" pitchFamily="34" charset="0"/>
                <a:ea typeface="Verdana" panose="020B0604030504040204" pitchFamily="34" charset="0"/>
              </a:rPr>
              <a:t>thy will be done</a:t>
            </a:r>
            <a:r>
              <a:rPr lang="en-GB" sz="2800" dirty="0">
                <a:latin typeface="Verdana" panose="020B0604030504040204" pitchFamily="34" charset="0"/>
                <a:ea typeface="Verdana" panose="020B0604030504040204" pitchFamily="34" charset="0"/>
              </a:rPr>
              <a:t/>
            </a:r>
            <a:br>
              <a:rPr lang="en-GB" sz="2800" dirty="0">
                <a:latin typeface="Verdana" panose="020B0604030504040204" pitchFamily="34" charset="0"/>
                <a:ea typeface="Verdana" panose="020B0604030504040204" pitchFamily="34" charset="0"/>
              </a:rPr>
            </a:br>
            <a:r>
              <a:rPr lang="en-GB" sz="2800" dirty="0">
                <a:solidFill>
                  <a:srgbClr val="333333"/>
                </a:solidFill>
                <a:latin typeface="Verdana" panose="020B0604030504040204" pitchFamily="34" charset="0"/>
                <a:ea typeface="Verdana" panose="020B0604030504040204" pitchFamily="34" charset="0"/>
              </a:rPr>
              <a:t>on earth as it is in heaven.</a:t>
            </a:r>
            <a:r>
              <a:rPr lang="en-GB" sz="2800" dirty="0">
                <a:latin typeface="Verdana" panose="020B0604030504040204" pitchFamily="34" charset="0"/>
                <a:ea typeface="Verdana" panose="020B0604030504040204" pitchFamily="34" charset="0"/>
              </a:rPr>
              <a:t/>
            </a:r>
            <a:br>
              <a:rPr lang="en-GB" sz="2800" dirty="0">
                <a:latin typeface="Verdana" panose="020B0604030504040204" pitchFamily="34" charset="0"/>
                <a:ea typeface="Verdana" panose="020B0604030504040204" pitchFamily="34" charset="0"/>
              </a:rPr>
            </a:br>
            <a:r>
              <a:rPr lang="en-GB" sz="2800" dirty="0">
                <a:solidFill>
                  <a:srgbClr val="333333"/>
                </a:solidFill>
                <a:latin typeface="Verdana" panose="020B0604030504040204" pitchFamily="34" charset="0"/>
                <a:ea typeface="Verdana" panose="020B0604030504040204" pitchFamily="34" charset="0"/>
              </a:rPr>
              <a:t>Give us this day our daily bread;</a:t>
            </a:r>
            <a:r>
              <a:rPr lang="en-GB" sz="2800" dirty="0">
                <a:latin typeface="Verdana" panose="020B0604030504040204" pitchFamily="34" charset="0"/>
                <a:ea typeface="Verdana" panose="020B0604030504040204" pitchFamily="34" charset="0"/>
              </a:rPr>
              <a:t/>
            </a:r>
            <a:br>
              <a:rPr lang="en-GB" sz="2800" dirty="0">
                <a:latin typeface="Verdana" panose="020B0604030504040204" pitchFamily="34" charset="0"/>
                <a:ea typeface="Verdana" panose="020B0604030504040204" pitchFamily="34" charset="0"/>
              </a:rPr>
            </a:br>
            <a:r>
              <a:rPr lang="en-GB" sz="2800" dirty="0">
                <a:solidFill>
                  <a:srgbClr val="333333"/>
                </a:solidFill>
                <a:latin typeface="Verdana" panose="020B0604030504040204" pitchFamily="34" charset="0"/>
                <a:ea typeface="Verdana" panose="020B0604030504040204" pitchFamily="34" charset="0"/>
              </a:rPr>
              <a:t>and forgive us our trespasses</a:t>
            </a:r>
            <a:r>
              <a:rPr lang="en-GB" sz="2800" dirty="0">
                <a:latin typeface="Verdana" panose="020B0604030504040204" pitchFamily="34" charset="0"/>
                <a:ea typeface="Verdana" panose="020B0604030504040204" pitchFamily="34" charset="0"/>
              </a:rPr>
              <a:t/>
            </a:r>
            <a:br>
              <a:rPr lang="en-GB" sz="2800" dirty="0">
                <a:latin typeface="Verdana" panose="020B0604030504040204" pitchFamily="34" charset="0"/>
                <a:ea typeface="Verdana" panose="020B0604030504040204" pitchFamily="34" charset="0"/>
              </a:rPr>
            </a:br>
            <a:r>
              <a:rPr lang="en-GB" sz="2800" dirty="0">
                <a:solidFill>
                  <a:srgbClr val="333333"/>
                </a:solidFill>
                <a:latin typeface="Verdana" panose="020B0604030504040204" pitchFamily="34" charset="0"/>
                <a:ea typeface="Verdana" panose="020B0604030504040204" pitchFamily="34" charset="0"/>
              </a:rPr>
              <a:t>as we forgive those who trespass against us;</a:t>
            </a:r>
            <a:r>
              <a:rPr lang="en-GB" sz="2800" dirty="0">
                <a:latin typeface="Verdana" panose="020B0604030504040204" pitchFamily="34" charset="0"/>
                <a:ea typeface="Verdana" panose="020B0604030504040204" pitchFamily="34" charset="0"/>
              </a:rPr>
              <a:t/>
            </a:r>
            <a:br>
              <a:rPr lang="en-GB" sz="2800" dirty="0">
                <a:latin typeface="Verdana" panose="020B0604030504040204" pitchFamily="34" charset="0"/>
                <a:ea typeface="Verdana" panose="020B0604030504040204" pitchFamily="34" charset="0"/>
              </a:rPr>
            </a:br>
            <a:r>
              <a:rPr lang="en-GB" sz="2800" dirty="0">
                <a:solidFill>
                  <a:srgbClr val="333333"/>
                </a:solidFill>
                <a:latin typeface="Verdana" panose="020B0604030504040204" pitchFamily="34" charset="0"/>
                <a:ea typeface="Verdana" panose="020B0604030504040204" pitchFamily="34" charset="0"/>
              </a:rPr>
              <a:t>and lead us not into temptation,</a:t>
            </a:r>
            <a:r>
              <a:rPr lang="en-GB" sz="2800" dirty="0">
                <a:latin typeface="Verdana" panose="020B0604030504040204" pitchFamily="34" charset="0"/>
                <a:ea typeface="Verdana" panose="020B0604030504040204" pitchFamily="34" charset="0"/>
              </a:rPr>
              <a:t/>
            </a:r>
            <a:br>
              <a:rPr lang="en-GB" sz="2800" dirty="0">
                <a:latin typeface="Verdana" panose="020B0604030504040204" pitchFamily="34" charset="0"/>
                <a:ea typeface="Verdana" panose="020B0604030504040204" pitchFamily="34" charset="0"/>
              </a:rPr>
            </a:br>
            <a:r>
              <a:rPr lang="en-GB" sz="2800" dirty="0">
                <a:solidFill>
                  <a:srgbClr val="333333"/>
                </a:solidFill>
                <a:latin typeface="Verdana" panose="020B0604030504040204" pitchFamily="34" charset="0"/>
                <a:ea typeface="Verdana" panose="020B0604030504040204" pitchFamily="34" charset="0"/>
              </a:rPr>
              <a:t>but deliver us from evil.</a:t>
            </a:r>
            <a:r>
              <a:rPr lang="en-GB" sz="2800" dirty="0">
                <a:latin typeface="Verdana" panose="020B0604030504040204" pitchFamily="34" charset="0"/>
                <a:ea typeface="Verdana" panose="020B0604030504040204" pitchFamily="34" charset="0"/>
              </a:rPr>
              <a:t/>
            </a:r>
            <a:br>
              <a:rPr lang="en-GB" sz="2800" dirty="0">
                <a:latin typeface="Verdana" panose="020B0604030504040204" pitchFamily="34" charset="0"/>
                <a:ea typeface="Verdana" panose="020B0604030504040204" pitchFamily="34" charset="0"/>
              </a:rPr>
            </a:br>
            <a:r>
              <a:rPr lang="en-GB" sz="2800" dirty="0">
                <a:solidFill>
                  <a:srgbClr val="333333"/>
                </a:solidFill>
                <a:latin typeface="Verdana" panose="020B0604030504040204" pitchFamily="34" charset="0"/>
                <a:ea typeface="Verdana" panose="020B0604030504040204" pitchFamily="34" charset="0"/>
              </a:rPr>
              <a:t>Amen.</a:t>
            </a:r>
            <a:endParaRPr lang="en-GB" sz="2800" dirty="0">
              <a:latin typeface="Verdana" panose="020B0604030504040204" pitchFamily="34" charset="0"/>
              <a:ea typeface="Verdana" panose="020B0604030504040204" pitchFamily="34" charset="0"/>
            </a:endParaRPr>
          </a:p>
        </p:txBody>
      </p:sp>
      <p:pic>
        <p:nvPicPr>
          <p:cNvPr id="5" name="Picture 4"/>
          <p:cNvPicPr>
            <a:picLocks noChangeAspect="1"/>
          </p:cNvPicPr>
          <p:nvPr/>
        </p:nvPicPr>
        <p:blipFill>
          <a:blip r:embed="rId2"/>
          <a:stretch>
            <a:fillRect/>
          </a:stretch>
        </p:blipFill>
        <p:spPr>
          <a:xfrm>
            <a:off x="10010508" y="357501"/>
            <a:ext cx="1743607" cy="1542422"/>
          </a:xfrm>
          <a:prstGeom prst="rect">
            <a:avLst/>
          </a:prstGeom>
        </p:spPr>
      </p:pic>
      <p:pic>
        <p:nvPicPr>
          <p:cNvPr id="6" name="Picture 5"/>
          <p:cNvPicPr>
            <a:picLocks noChangeAspect="1"/>
          </p:cNvPicPr>
          <p:nvPr/>
        </p:nvPicPr>
        <p:blipFill>
          <a:blip r:embed="rId3"/>
          <a:stretch>
            <a:fillRect/>
          </a:stretch>
        </p:blipFill>
        <p:spPr>
          <a:xfrm>
            <a:off x="7024687" y="2100263"/>
            <a:ext cx="4486274" cy="4486274"/>
          </a:xfrm>
          <a:prstGeom prst="rect">
            <a:avLst/>
          </a:prstGeom>
        </p:spPr>
      </p:pic>
    </p:spTree>
    <p:extLst>
      <p:ext uri="{BB962C8B-B14F-4D97-AF65-F5344CB8AC3E}">
        <p14:creationId xmlns:p14="http://schemas.microsoft.com/office/powerpoint/2010/main" val="3887299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bg2">
                <a:shade val="45000"/>
                <a:satMod val="135000"/>
              </a:schemeClr>
              <a:prstClr val="white"/>
            </a:duotone>
          </a:blip>
          <a:stretch>
            <a:fillRect/>
          </a:stretch>
        </p:blipFill>
        <p:spPr>
          <a:xfrm>
            <a:off x="0" y="0"/>
            <a:ext cx="12192000" cy="6858000"/>
          </a:xfrm>
          <a:prstGeom prst="rect">
            <a:avLst/>
          </a:prstGeom>
        </p:spPr>
      </p:pic>
      <p:sp>
        <p:nvSpPr>
          <p:cNvPr id="2" name="Title 1"/>
          <p:cNvSpPr>
            <a:spLocks noGrp="1"/>
          </p:cNvSpPr>
          <p:nvPr>
            <p:ph type="title"/>
          </p:nvPr>
        </p:nvSpPr>
        <p:spPr>
          <a:xfrm>
            <a:off x="381000" y="207964"/>
            <a:ext cx="10515600" cy="820737"/>
          </a:xfrm>
        </p:spPr>
        <p:txBody>
          <a:bodyPr/>
          <a:lstStyle/>
          <a:p>
            <a:r>
              <a:rPr lang="en-GB" b="1" dirty="0" smtClean="0"/>
              <a:t>Thursday 19</a:t>
            </a:r>
            <a:r>
              <a:rPr lang="en-GB" b="1" baseline="30000" dirty="0" smtClean="0"/>
              <a:t>th</a:t>
            </a:r>
            <a:r>
              <a:rPr lang="en-GB" b="1" dirty="0" smtClean="0"/>
              <a:t> September</a:t>
            </a:r>
            <a:endParaRPr lang="en-GB" b="1" dirty="0"/>
          </a:p>
        </p:txBody>
      </p:sp>
      <p:sp>
        <p:nvSpPr>
          <p:cNvPr id="3" name="Content Placeholder 2"/>
          <p:cNvSpPr>
            <a:spLocks noGrp="1"/>
          </p:cNvSpPr>
          <p:nvPr>
            <p:ph idx="1"/>
          </p:nvPr>
        </p:nvSpPr>
        <p:spPr>
          <a:xfrm>
            <a:off x="242888" y="1236665"/>
            <a:ext cx="11487150" cy="5449885"/>
          </a:xfrm>
        </p:spPr>
        <p:txBody>
          <a:bodyPr>
            <a:normAutofit fontScale="92500" lnSpcReduction="10000"/>
          </a:bodyPr>
          <a:lstStyle/>
          <a:p>
            <a:pPr marL="0" indent="0">
              <a:buNone/>
            </a:pPr>
            <a:r>
              <a:rPr lang="en-GB" b="1" dirty="0" smtClean="0"/>
              <a:t>A </a:t>
            </a:r>
            <a:r>
              <a:rPr lang="en-GB" b="1" dirty="0" smtClean="0">
                <a:ea typeface="Verdana" panose="020B0604030504040204" pitchFamily="34" charset="0"/>
              </a:rPr>
              <a:t>time Jesus showed kindness from the Gospel of Mark</a:t>
            </a:r>
          </a:p>
          <a:p>
            <a:pPr marL="0" indent="0">
              <a:buNone/>
            </a:pPr>
            <a:r>
              <a:rPr lang="en-GB" dirty="0" smtClean="0">
                <a:ea typeface="Verdana" panose="020B0604030504040204" pitchFamily="34" charset="0"/>
              </a:rPr>
              <a:t>Now </a:t>
            </a:r>
            <a:r>
              <a:rPr lang="en-GB" dirty="0">
                <a:ea typeface="Verdana" panose="020B0604030504040204" pitchFamily="34" charset="0"/>
              </a:rPr>
              <a:t>there was a woman who had been suffering from haemorrhages for twelve years. She had endured much under many </a:t>
            </a:r>
            <a:r>
              <a:rPr lang="en-GB" dirty="0" smtClean="0">
                <a:ea typeface="Verdana" panose="020B0604030504040204" pitchFamily="34" charset="0"/>
              </a:rPr>
              <a:t>doctors, </a:t>
            </a:r>
            <a:r>
              <a:rPr lang="en-GB" dirty="0">
                <a:ea typeface="Verdana" panose="020B0604030504040204" pitchFamily="34" charset="0"/>
              </a:rPr>
              <a:t>and had spent all that she had; and she was no better, but rather grew worse. She had heard about Jesus, and came up behind him in the crowd and touched his cloak, for she said, ‘If I but touch his clothes, I will be made well.’ Immediately her haemorrhage stopped; and she felt in her body that she was healed of her disease. Immediately aware that power had gone forth from him, Jesus turned about in the crowd and said, ‘Who touched my clothes?’ And his disciples said to him, ‘You see the crowd pressing in on you; how can you say, “Who touched me?” ’ He looked all round to see who had done it. But the woman, knowing what had happened to her, came in fear and trembling, fell down before him, and told him the whole truth. He said to her, ‘Daughter, your faith has made you well; go in peace, and be healed of your disease</a:t>
            </a:r>
            <a:r>
              <a:rPr lang="en-GB" dirty="0" smtClean="0">
                <a:ea typeface="Verdana" panose="020B0604030504040204" pitchFamily="34" charset="0"/>
              </a:rPr>
              <a:t>.’</a:t>
            </a:r>
          </a:p>
          <a:p>
            <a:pPr marL="0" indent="0">
              <a:buNone/>
            </a:pPr>
            <a:endParaRPr lang="en-GB" dirty="0">
              <a:ea typeface="Verdana" panose="020B0604030504040204" pitchFamily="34" charset="0"/>
            </a:endParaRPr>
          </a:p>
          <a:p>
            <a:pPr marL="0" indent="0">
              <a:buNone/>
            </a:pPr>
            <a:r>
              <a:rPr lang="en-GB" sz="3800" b="1" dirty="0" smtClean="0">
                <a:ea typeface="Verdana" panose="020B0604030504040204" pitchFamily="34" charset="0"/>
              </a:rPr>
              <a:t>How did Jesus show kindness to the woman in this account?</a:t>
            </a:r>
            <a:endParaRPr lang="en-GB" sz="3800" b="1" dirty="0">
              <a:ea typeface="Verdana" panose="020B0604030504040204" pitchFamily="34" charset="0"/>
            </a:endParaRPr>
          </a:p>
          <a:p>
            <a:pPr marL="0" indent="0">
              <a:buNone/>
            </a:pPr>
            <a:endParaRPr lang="en-GB" dirty="0">
              <a:ea typeface="Verdana" panose="020B0604030504040204" pitchFamily="34" charset="0"/>
            </a:endParaRPr>
          </a:p>
        </p:txBody>
      </p:sp>
      <p:pic>
        <p:nvPicPr>
          <p:cNvPr id="5" name="Picture 4"/>
          <p:cNvPicPr>
            <a:picLocks noChangeAspect="1"/>
          </p:cNvPicPr>
          <p:nvPr/>
        </p:nvPicPr>
        <p:blipFill>
          <a:blip r:embed="rId3"/>
          <a:stretch>
            <a:fillRect/>
          </a:stretch>
        </p:blipFill>
        <p:spPr>
          <a:xfrm>
            <a:off x="10484910" y="207964"/>
            <a:ext cx="1476109" cy="1305789"/>
          </a:xfrm>
          <a:prstGeom prst="rect">
            <a:avLst/>
          </a:prstGeom>
        </p:spPr>
      </p:pic>
    </p:spTree>
    <p:extLst>
      <p:ext uri="{BB962C8B-B14F-4D97-AF65-F5344CB8AC3E}">
        <p14:creationId xmlns:p14="http://schemas.microsoft.com/office/powerpoint/2010/main" val="1869884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658</Words>
  <Application>Microsoft Office PowerPoint</Application>
  <PresentationFormat>Widescreen</PresentationFormat>
  <Paragraphs>71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Ink Free</vt:lpstr>
      <vt:lpstr>Verdana</vt:lpstr>
      <vt:lpstr>Office Theme</vt:lpstr>
      <vt:lpstr>PowerPoint Presentation</vt:lpstr>
      <vt:lpstr>PowerPoint Presentation</vt:lpstr>
      <vt:lpstr>Monday 16th September 2019: morning</vt:lpstr>
      <vt:lpstr>Monday 16th September 2019</vt:lpstr>
      <vt:lpstr>Tuesday 17th September 2019</vt:lpstr>
      <vt:lpstr>Tuesday 17th September 2019</vt:lpstr>
      <vt:lpstr>Wednesday 18th September 2019</vt:lpstr>
      <vt:lpstr>PowerPoint Presentation</vt:lpstr>
      <vt:lpstr>Thursday 19th September</vt:lpstr>
      <vt:lpstr>Thursday 19th September</vt:lpstr>
      <vt:lpstr>Friday 20th September 2019</vt:lpstr>
      <vt:lpstr>PowerPoint Presentation</vt:lpstr>
      <vt:lpstr>Friday 20th September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 Henry</dc:creator>
  <cp:lastModifiedBy>Els Claessens</cp:lastModifiedBy>
  <cp:revision>18</cp:revision>
  <dcterms:created xsi:type="dcterms:W3CDTF">2019-08-13T10:42:55Z</dcterms:created>
  <dcterms:modified xsi:type="dcterms:W3CDTF">2019-09-13T11:42:26Z</dcterms:modified>
</cp:coreProperties>
</file>