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7" r:id="rId6"/>
    <p:sldId id="263" r:id="rId7"/>
    <p:sldId id="266" r:id="rId8"/>
    <p:sldId id="261" r:id="rId9"/>
    <p:sldId id="264" r:id="rId10"/>
    <p:sldId id="268"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74556D-D069-4112-B64F-1F16C57AF930}" type="datetimeFigureOut">
              <a:rPr lang="en-GB" smtClean="0"/>
              <a:t>21/06/2022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AFB354-ABB2-430E-9359-F99541442E00}" type="slidenum">
              <a:rPr lang="en-GB" smtClean="0"/>
              <a:t>‹#›</a:t>
            </a:fld>
            <a:endParaRPr lang="en-GB"/>
          </a:p>
        </p:txBody>
      </p:sp>
    </p:spTree>
    <p:extLst>
      <p:ext uri="{BB962C8B-B14F-4D97-AF65-F5344CB8AC3E}">
        <p14:creationId xmlns:p14="http://schemas.microsoft.com/office/powerpoint/2010/main" val="593703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B74556D-D069-4112-B64F-1F16C57AF930}" type="datetimeFigureOut">
              <a:rPr lang="en-GB" smtClean="0"/>
              <a:t>21/06/2022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AFB354-ABB2-430E-9359-F99541442E00}" type="slidenum">
              <a:rPr lang="en-GB" smtClean="0"/>
              <a:t>‹#›</a:t>
            </a:fld>
            <a:endParaRPr lang="en-GB"/>
          </a:p>
        </p:txBody>
      </p:sp>
    </p:spTree>
    <p:extLst>
      <p:ext uri="{BB962C8B-B14F-4D97-AF65-F5344CB8AC3E}">
        <p14:creationId xmlns:p14="http://schemas.microsoft.com/office/powerpoint/2010/main" val="2405768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B74556D-D069-4112-B64F-1F16C57AF930}" type="datetimeFigureOut">
              <a:rPr lang="en-GB" smtClean="0"/>
              <a:t>21/06/2022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AFB354-ABB2-430E-9359-F99541442E00}" type="slidenum">
              <a:rPr lang="en-GB" smtClean="0"/>
              <a:t>‹#›</a:t>
            </a:fld>
            <a:endParaRPr lang="en-GB"/>
          </a:p>
        </p:txBody>
      </p:sp>
    </p:spTree>
    <p:extLst>
      <p:ext uri="{BB962C8B-B14F-4D97-AF65-F5344CB8AC3E}">
        <p14:creationId xmlns:p14="http://schemas.microsoft.com/office/powerpoint/2010/main" val="2177618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B74556D-D069-4112-B64F-1F16C57AF930}" type="datetimeFigureOut">
              <a:rPr lang="en-GB" smtClean="0"/>
              <a:t>21/06/2022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AFB354-ABB2-430E-9359-F99541442E00}"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94229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74556D-D069-4112-B64F-1F16C57AF930}" type="datetimeFigureOut">
              <a:rPr lang="en-GB" smtClean="0"/>
              <a:t>21/06/2022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AFB354-ABB2-430E-9359-F99541442E00}" type="slidenum">
              <a:rPr lang="en-GB" smtClean="0"/>
              <a:t>‹#›</a:t>
            </a:fld>
            <a:endParaRPr lang="en-GB"/>
          </a:p>
        </p:txBody>
      </p:sp>
    </p:spTree>
    <p:extLst>
      <p:ext uri="{BB962C8B-B14F-4D97-AF65-F5344CB8AC3E}">
        <p14:creationId xmlns:p14="http://schemas.microsoft.com/office/powerpoint/2010/main" val="1556605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B74556D-D069-4112-B64F-1F16C57AF930}" type="datetimeFigureOut">
              <a:rPr lang="en-GB" smtClean="0"/>
              <a:t>21/06/2022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AFB354-ABB2-430E-9359-F99541442E00}" type="slidenum">
              <a:rPr lang="en-GB" smtClean="0"/>
              <a:t>‹#›</a:t>
            </a:fld>
            <a:endParaRPr lang="en-GB"/>
          </a:p>
        </p:txBody>
      </p:sp>
    </p:spTree>
    <p:extLst>
      <p:ext uri="{BB962C8B-B14F-4D97-AF65-F5344CB8AC3E}">
        <p14:creationId xmlns:p14="http://schemas.microsoft.com/office/powerpoint/2010/main" val="3498058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B74556D-D069-4112-B64F-1F16C57AF930}" type="datetimeFigureOut">
              <a:rPr lang="en-GB" smtClean="0"/>
              <a:t>21/06/2022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AFB354-ABB2-430E-9359-F99541442E00}" type="slidenum">
              <a:rPr lang="en-GB" smtClean="0"/>
              <a:t>‹#›</a:t>
            </a:fld>
            <a:endParaRPr lang="en-GB"/>
          </a:p>
        </p:txBody>
      </p:sp>
    </p:spTree>
    <p:extLst>
      <p:ext uri="{BB962C8B-B14F-4D97-AF65-F5344CB8AC3E}">
        <p14:creationId xmlns:p14="http://schemas.microsoft.com/office/powerpoint/2010/main" val="3145639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74556D-D069-4112-B64F-1F16C57AF930}" type="datetimeFigureOut">
              <a:rPr lang="en-GB" smtClean="0"/>
              <a:t>21/06/2022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AFB354-ABB2-430E-9359-F99541442E00}" type="slidenum">
              <a:rPr lang="en-GB" smtClean="0"/>
              <a:t>‹#›</a:t>
            </a:fld>
            <a:endParaRPr lang="en-GB"/>
          </a:p>
        </p:txBody>
      </p:sp>
    </p:spTree>
    <p:extLst>
      <p:ext uri="{BB962C8B-B14F-4D97-AF65-F5344CB8AC3E}">
        <p14:creationId xmlns:p14="http://schemas.microsoft.com/office/powerpoint/2010/main" val="904812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74556D-D069-4112-B64F-1F16C57AF930}" type="datetimeFigureOut">
              <a:rPr lang="en-GB" smtClean="0"/>
              <a:t>21/06/2022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AFB354-ABB2-430E-9359-F99541442E00}" type="slidenum">
              <a:rPr lang="en-GB" smtClean="0"/>
              <a:t>‹#›</a:t>
            </a:fld>
            <a:endParaRPr lang="en-GB"/>
          </a:p>
        </p:txBody>
      </p:sp>
    </p:spTree>
    <p:extLst>
      <p:ext uri="{BB962C8B-B14F-4D97-AF65-F5344CB8AC3E}">
        <p14:creationId xmlns:p14="http://schemas.microsoft.com/office/powerpoint/2010/main" val="4018912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DB74556D-D069-4112-B64F-1F16C57AF930}" type="datetimeFigureOut">
              <a:rPr lang="en-GB" smtClean="0"/>
              <a:t>21/06/2022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AFB354-ABB2-430E-9359-F99541442E00}" type="slidenum">
              <a:rPr lang="en-GB" smtClean="0"/>
              <a:t>‹#›</a:t>
            </a:fld>
            <a:endParaRPr lang="en-GB"/>
          </a:p>
        </p:txBody>
      </p:sp>
    </p:spTree>
    <p:extLst>
      <p:ext uri="{BB962C8B-B14F-4D97-AF65-F5344CB8AC3E}">
        <p14:creationId xmlns:p14="http://schemas.microsoft.com/office/powerpoint/2010/main" val="2662338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74556D-D069-4112-B64F-1F16C57AF930}" type="datetimeFigureOut">
              <a:rPr lang="en-GB" smtClean="0"/>
              <a:t>21/06/2022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AFB354-ABB2-430E-9359-F99541442E00}" type="slidenum">
              <a:rPr lang="en-GB" smtClean="0"/>
              <a:t>‹#›</a:t>
            </a:fld>
            <a:endParaRPr lang="en-GB"/>
          </a:p>
        </p:txBody>
      </p:sp>
    </p:spTree>
    <p:extLst>
      <p:ext uri="{BB962C8B-B14F-4D97-AF65-F5344CB8AC3E}">
        <p14:creationId xmlns:p14="http://schemas.microsoft.com/office/powerpoint/2010/main" val="1189595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74556D-D069-4112-B64F-1F16C57AF930}" type="datetimeFigureOut">
              <a:rPr lang="en-GB" smtClean="0"/>
              <a:t>21/06/2022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AFB354-ABB2-430E-9359-F99541442E00}" type="slidenum">
              <a:rPr lang="en-GB" smtClean="0"/>
              <a:t>‹#›</a:t>
            </a:fld>
            <a:endParaRPr lang="en-GB"/>
          </a:p>
        </p:txBody>
      </p:sp>
    </p:spTree>
    <p:extLst>
      <p:ext uri="{BB962C8B-B14F-4D97-AF65-F5344CB8AC3E}">
        <p14:creationId xmlns:p14="http://schemas.microsoft.com/office/powerpoint/2010/main" val="2813140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74556D-D069-4112-B64F-1F16C57AF930}" type="datetimeFigureOut">
              <a:rPr lang="en-GB" smtClean="0"/>
              <a:t>21/06/2022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AFB354-ABB2-430E-9359-F99541442E00}" type="slidenum">
              <a:rPr lang="en-GB" smtClean="0"/>
              <a:t>‹#›</a:t>
            </a:fld>
            <a:endParaRPr lang="en-GB"/>
          </a:p>
        </p:txBody>
      </p:sp>
    </p:spTree>
    <p:extLst>
      <p:ext uri="{BB962C8B-B14F-4D97-AF65-F5344CB8AC3E}">
        <p14:creationId xmlns:p14="http://schemas.microsoft.com/office/powerpoint/2010/main" val="2405972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B74556D-D069-4112-B64F-1F16C57AF930}" type="datetimeFigureOut">
              <a:rPr lang="en-GB" smtClean="0"/>
              <a:t>21/06/2022</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7AAFB354-ABB2-430E-9359-F99541442E00}" type="slidenum">
              <a:rPr lang="en-GB" smtClean="0"/>
              <a:t>‹#›</a:t>
            </a:fld>
            <a:endParaRPr lang="en-GB"/>
          </a:p>
        </p:txBody>
      </p:sp>
    </p:spTree>
    <p:extLst>
      <p:ext uri="{BB962C8B-B14F-4D97-AF65-F5344CB8AC3E}">
        <p14:creationId xmlns:p14="http://schemas.microsoft.com/office/powerpoint/2010/main" val="3014108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B74556D-D069-4112-B64F-1F16C57AF930}" type="datetimeFigureOut">
              <a:rPr lang="en-GB" smtClean="0"/>
              <a:t>21/06/2022</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7AAFB354-ABB2-430E-9359-F99541442E00}" type="slidenum">
              <a:rPr lang="en-GB" smtClean="0"/>
              <a:t>‹#›</a:t>
            </a:fld>
            <a:endParaRPr lang="en-GB"/>
          </a:p>
        </p:txBody>
      </p:sp>
    </p:spTree>
    <p:extLst>
      <p:ext uri="{BB962C8B-B14F-4D97-AF65-F5344CB8AC3E}">
        <p14:creationId xmlns:p14="http://schemas.microsoft.com/office/powerpoint/2010/main" val="1007496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DB74556D-D069-4112-B64F-1F16C57AF930}" type="datetimeFigureOut">
              <a:rPr lang="en-GB" smtClean="0"/>
              <a:t>21/06/2022</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7AAFB354-ABB2-430E-9359-F99541442E00}" type="slidenum">
              <a:rPr lang="en-GB" smtClean="0"/>
              <a:t>‹#›</a:t>
            </a:fld>
            <a:endParaRPr lang="en-GB"/>
          </a:p>
        </p:txBody>
      </p:sp>
    </p:spTree>
    <p:extLst>
      <p:ext uri="{BB962C8B-B14F-4D97-AF65-F5344CB8AC3E}">
        <p14:creationId xmlns:p14="http://schemas.microsoft.com/office/powerpoint/2010/main" val="924353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B74556D-D069-4112-B64F-1F16C57AF930}" type="datetimeFigureOut">
              <a:rPr lang="en-GB" smtClean="0"/>
              <a:t>21/06/2022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AFB354-ABB2-430E-9359-F99541442E00}" type="slidenum">
              <a:rPr lang="en-GB" smtClean="0"/>
              <a:t>‹#›</a:t>
            </a:fld>
            <a:endParaRPr lang="en-GB"/>
          </a:p>
        </p:txBody>
      </p:sp>
    </p:spTree>
    <p:extLst>
      <p:ext uri="{BB962C8B-B14F-4D97-AF65-F5344CB8AC3E}">
        <p14:creationId xmlns:p14="http://schemas.microsoft.com/office/powerpoint/2010/main" val="871473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B74556D-D069-4112-B64F-1F16C57AF930}" type="datetimeFigureOut">
              <a:rPr lang="en-GB" smtClean="0"/>
              <a:t>21/06/2022</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AAFB354-ABB2-430E-9359-F99541442E00}" type="slidenum">
              <a:rPr lang="en-GB" smtClean="0"/>
              <a:t>‹#›</a:t>
            </a:fld>
            <a:endParaRPr lang="en-GB"/>
          </a:p>
        </p:txBody>
      </p:sp>
    </p:spTree>
    <p:extLst>
      <p:ext uri="{BB962C8B-B14F-4D97-AF65-F5344CB8AC3E}">
        <p14:creationId xmlns:p14="http://schemas.microsoft.com/office/powerpoint/2010/main" val="20966806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2122" y="204395"/>
            <a:ext cx="9511954" cy="2703743"/>
          </a:xfrm>
        </p:spPr>
        <p:txBody>
          <a:bodyPr/>
          <a:lstStyle/>
          <a:p>
            <a:r>
              <a:rPr lang="en-GB" sz="4000" dirty="0" smtClean="0">
                <a:solidFill>
                  <a:schemeClr val="bg1"/>
                </a:solidFill>
                <a:effectLst>
                  <a:outerShdw blurRad="38100" dist="38100" dir="2700000" algn="tl">
                    <a:srgbClr val="000000">
                      <a:alpha val="43137"/>
                    </a:srgbClr>
                  </a:outerShdw>
                </a:effectLst>
              </a:rPr>
              <a:t>Prayers for those who are oppressed and persecuted</a:t>
            </a:r>
            <a:br>
              <a:rPr lang="en-GB" sz="4000" dirty="0" smtClean="0">
                <a:solidFill>
                  <a:schemeClr val="bg1"/>
                </a:solidFill>
                <a:effectLst>
                  <a:outerShdw blurRad="38100" dist="38100" dir="2700000" algn="tl">
                    <a:srgbClr val="000000">
                      <a:alpha val="43137"/>
                    </a:srgbClr>
                  </a:outerShdw>
                </a:effectLst>
              </a:rPr>
            </a:br>
            <a:r>
              <a:rPr lang="en-GB" sz="4000" dirty="0" smtClean="0">
                <a:solidFill>
                  <a:schemeClr val="bg1"/>
                </a:solidFill>
                <a:effectLst>
                  <a:outerShdw blurRad="38100" dist="38100" dir="2700000" algn="tl">
                    <a:srgbClr val="000000">
                      <a:alpha val="43137"/>
                    </a:srgbClr>
                  </a:outerShdw>
                </a:effectLst>
              </a:rPr>
              <a:t/>
            </a:r>
            <a:br>
              <a:rPr lang="en-GB" sz="4000" dirty="0" smtClean="0">
                <a:solidFill>
                  <a:schemeClr val="bg1"/>
                </a:solidFill>
                <a:effectLst>
                  <a:outerShdw blurRad="38100" dist="38100" dir="2700000" algn="tl">
                    <a:srgbClr val="000000">
                      <a:alpha val="43137"/>
                    </a:srgbClr>
                  </a:outerShdw>
                </a:effectLst>
              </a:rPr>
            </a:br>
            <a:r>
              <a:rPr lang="en-GB" sz="2800" dirty="0" smtClean="0">
                <a:solidFill>
                  <a:schemeClr val="bg1"/>
                </a:solidFill>
                <a:effectLst>
                  <a:outerShdw blurRad="38100" dist="38100" dir="2700000" algn="tl">
                    <a:srgbClr val="000000">
                      <a:alpha val="43137"/>
                    </a:srgbClr>
                  </a:outerShdw>
                </a:effectLst>
              </a:rPr>
              <a:t>~ Feast of St Peter and St Paul</a:t>
            </a:r>
            <a:endParaRPr lang="en-GB" sz="280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5023821" y="4109421"/>
            <a:ext cx="6974541" cy="2585323"/>
          </a:xfrm>
          <a:prstGeom prst="rect">
            <a:avLst/>
          </a:prstGeom>
          <a:noFill/>
        </p:spPr>
        <p:txBody>
          <a:bodyPr wrap="square" rtlCol="0">
            <a:spAutoFit/>
          </a:bodyPr>
          <a:lstStyle/>
          <a:p>
            <a:r>
              <a:rPr lang="en-US" dirty="0" smtClean="0">
                <a:solidFill>
                  <a:schemeClr val="bg1"/>
                </a:solidFill>
              </a:rPr>
              <a:t>Democracy is in crisis. The values it embodies—particularly the right to choose leaders in free and fair elections, freedom of the press, freedom to choose one’s religion</a:t>
            </a:r>
          </a:p>
          <a:p>
            <a:r>
              <a:rPr lang="en-US" dirty="0" smtClean="0">
                <a:solidFill>
                  <a:schemeClr val="bg1"/>
                </a:solidFill>
              </a:rPr>
              <a:t>are under assault and in retreat globally.</a:t>
            </a:r>
          </a:p>
          <a:p>
            <a:endParaRPr lang="en-US" dirty="0" smtClean="0">
              <a:solidFill>
                <a:schemeClr val="bg1"/>
              </a:solidFill>
            </a:endParaRPr>
          </a:p>
          <a:p>
            <a:r>
              <a:rPr lang="en-US" dirty="0" smtClean="0">
                <a:solidFill>
                  <a:schemeClr val="bg1"/>
                </a:solidFill>
              </a:rPr>
              <a:t>St Peter and St Paul were two of the first leaders of the early Church. In those days Christianity was prohibited by the Roman Empire so many of the early Christians were oppressed and persecuted.</a:t>
            </a:r>
            <a:endParaRPr lang="en-GB" dirty="0">
              <a:solidFill>
                <a:schemeClr val="bg1"/>
              </a:solidFill>
            </a:endParaRPr>
          </a:p>
        </p:txBody>
      </p:sp>
      <p:sp>
        <p:nvSpPr>
          <p:cNvPr id="5" name="TextBox 4"/>
          <p:cNvSpPr txBox="1"/>
          <p:nvPr/>
        </p:nvSpPr>
        <p:spPr>
          <a:xfrm>
            <a:off x="258183" y="3248811"/>
            <a:ext cx="4335332" cy="369332"/>
          </a:xfrm>
          <a:prstGeom prst="rect">
            <a:avLst/>
          </a:prstGeom>
          <a:noFill/>
        </p:spPr>
        <p:txBody>
          <a:bodyPr wrap="square" rtlCol="0">
            <a:spAutoFit/>
          </a:bodyPr>
          <a:lstStyle/>
          <a:p>
            <a:r>
              <a:rPr lang="en-GB" dirty="0" smtClean="0">
                <a:solidFill>
                  <a:schemeClr val="bg1"/>
                </a:solidFill>
              </a:rPr>
              <a:t>Week commencing 27</a:t>
            </a:r>
            <a:r>
              <a:rPr lang="en-GB" baseline="30000" dirty="0" smtClean="0">
                <a:solidFill>
                  <a:schemeClr val="bg1"/>
                </a:solidFill>
              </a:rPr>
              <a:t>th</a:t>
            </a:r>
            <a:r>
              <a:rPr lang="en-GB" dirty="0" smtClean="0">
                <a:solidFill>
                  <a:schemeClr val="bg1"/>
                </a:solidFill>
              </a:rPr>
              <a:t> June</a:t>
            </a:r>
            <a:endParaRPr lang="en-GB" dirty="0">
              <a:solidFill>
                <a:schemeClr val="bg1"/>
              </a:solidFill>
            </a:endParaRPr>
          </a:p>
        </p:txBody>
      </p:sp>
    </p:spTree>
    <p:extLst>
      <p:ext uri="{BB962C8B-B14F-4D97-AF65-F5344CB8AC3E}">
        <p14:creationId xmlns:p14="http://schemas.microsoft.com/office/powerpoint/2010/main" val="2255748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58501"/>
          </a:xfrm>
        </p:spPr>
        <p:txBody>
          <a:bodyPr/>
          <a:lstStyle/>
          <a:p>
            <a:r>
              <a:rPr lang="en-GB" dirty="0" smtClean="0">
                <a:solidFill>
                  <a:srgbClr val="FFC000"/>
                </a:solidFill>
                <a:effectLst>
                  <a:outerShdw blurRad="38100" dist="38100" dir="2700000" algn="tl">
                    <a:srgbClr val="000000">
                      <a:alpha val="43137"/>
                    </a:srgbClr>
                  </a:outerShdw>
                </a:effectLst>
              </a:rPr>
              <a:t>Friday 1</a:t>
            </a:r>
            <a:r>
              <a:rPr lang="en-GB" baseline="30000" dirty="0" smtClean="0">
                <a:solidFill>
                  <a:srgbClr val="FFC000"/>
                </a:solidFill>
                <a:effectLst>
                  <a:outerShdw blurRad="38100" dist="38100" dir="2700000" algn="tl">
                    <a:srgbClr val="000000">
                      <a:alpha val="43137"/>
                    </a:srgbClr>
                  </a:outerShdw>
                </a:effectLst>
              </a:rPr>
              <a:t>st</a:t>
            </a:r>
            <a:r>
              <a:rPr lang="en-GB" dirty="0" smtClean="0">
                <a:solidFill>
                  <a:srgbClr val="FFC000"/>
                </a:solidFill>
                <a:effectLst>
                  <a:outerShdw blurRad="38100" dist="38100" dir="2700000" algn="tl">
                    <a:srgbClr val="000000">
                      <a:alpha val="43137"/>
                    </a:srgbClr>
                  </a:outerShdw>
                </a:effectLst>
              </a:rPr>
              <a:t> July</a:t>
            </a:r>
            <a:endParaRPr lang="en-GB"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00884" y="1891554"/>
            <a:ext cx="9955549" cy="3810000"/>
          </a:xfrm>
        </p:spPr>
        <p:txBody>
          <a:bodyPr/>
          <a:lstStyle/>
          <a:p>
            <a:pPr marL="0" indent="0">
              <a:spcBef>
                <a:spcPts val="0"/>
              </a:spcBef>
              <a:buNone/>
            </a:pPr>
            <a:r>
              <a:rPr lang="en-US" dirty="0"/>
              <a:t>Almighty God,</a:t>
            </a:r>
            <a:br>
              <a:rPr lang="en-US" dirty="0"/>
            </a:br>
            <a:r>
              <a:rPr lang="en-US" dirty="0"/>
              <a:t>Ruler of all the peoples of the earth,</a:t>
            </a:r>
            <a:br>
              <a:rPr lang="en-US" dirty="0"/>
            </a:br>
            <a:r>
              <a:rPr lang="en-US" dirty="0"/>
              <a:t>forgive our shortcomings as a nation,</a:t>
            </a:r>
            <a:br>
              <a:rPr lang="en-US" dirty="0"/>
            </a:br>
            <a:r>
              <a:rPr lang="en-US" dirty="0"/>
              <a:t>purify our hearts to see and love the truth, </a:t>
            </a:r>
            <a:endParaRPr lang="en-US" dirty="0" smtClean="0"/>
          </a:p>
          <a:p>
            <a:pPr marL="0" indent="0">
              <a:spcBef>
                <a:spcPts val="0"/>
              </a:spcBef>
              <a:buNone/>
            </a:pPr>
            <a:r>
              <a:rPr lang="en-US" dirty="0" smtClean="0"/>
              <a:t>give </a:t>
            </a:r>
            <a:r>
              <a:rPr lang="en-US" dirty="0"/>
              <a:t>wisdom to our leaders,</a:t>
            </a:r>
            <a:br>
              <a:rPr lang="en-US" dirty="0"/>
            </a:br>
            <a:r>
              <a:rPr lang="en-US" dirty="0"/>
              <a:t>and steadfastness to our people,</a:t>
            </a:r>
            <a:br>
              <a:rPr lang="en-US" dirty="0"/>
            </a:br>
            <a:r>
              <a:rPr lang="en-US" dirty="0"/>
              <a:t>and bring us at </a:t>
            </a:r>
            <a:r>
              <a:rPr lang="en-US" dirty="0" smtClean="0"/>
              <a:t>last to </a:t>
            </a:r>
            <a:r>
              <a:rPr lang="en-US" dirty="0"/>
              <a:t>that fair city of peace </a:t>
            </a:r>
            <a:endParaRPr lang="en-US" dirty="0" smtClean="0"/>
          </a:p>
          <a:p>
            <a:pPr marL="0" indent="0">
              <a:spcBef>
                <a:spcPts val="0"/>
              </a:spcBef>
              <a:buNone/>
            </a:pPr>
            <a:r>
              <a:rPr lang="en-US" dirty="0" smtClean="0"/>
              <a:t>whose </a:t>
            </a:r>
            <a:r>
              <a:rPr lang="en-US" dirty="0"/>
              <a:t>foundations are </a:t>
            </a:r>
            <a:r>
              <a:rPr lang="en-US" dirty="0" err="1" smtClean="0"/>
              <a:t>mercy,justice</a:t>
            </a:r>
            <a:r>
              <a:rPr lang="en-US" dirty="0"/>
              <a:t>, and goodwill,</a:t>
            </a:r>
            <a:br>
              <a:rPr lang="en-US" dirty="0"/>
            </a:br>
            <a:r>
              <a:rPr lang="en-US" dirty="0"/>
              <a:t>of which you are the designer and builder;</a:t>
            </a:r>
            <a:br>
              <a:rPr lang="en-US" dirty="0"/>
            </a:br>
            <a:r>
              <a:rPr lang="en-US" dirty="0"/>
              <a:t>through your Son, Jesus Christ our Lord.</a:t>
            </a:r>
          </a:p>
          <a:p>
            <a:pPr marL="0" indent="0">
              <a:spcBef>
                <a:spcPts val="0"/>
              </a:spcBef>
              <a:buNone/>
            </a:pPr>
            <a:endParaRPr lang="en-US" i="1" dirty="0" smtClean="0"/>
          </a:p>
          <a:p>
            <a:pPr marL="0" indent="0">
              <a:spcBef>
                <a:spcPts val="0"/>
              </a:spcBef>
              <a:buNone/>
            </a:pPr>
            <a:r>
              <a:rPr lang="en-US" i="1" dirty="0" smtClean="0"/>
              <a:t>(By </a:t>
            </a:r>
            <a:r>
              <a:rPr lang="en-US" i="1" dirty="0"/>
              <a:t>Woodrow </a:t>
            </a:r>
            <a:r>
              <a:rPr lang="en-US" i="1" dirty="0" smtClean="0"/>
              <a:t>Wilson)</a:t>
            </a:r>
            <a:endParaRPr lang="en-US" dirty="0"/>
          </a:p>
          <a:p>
            <a:pPr marL="0" indent="0">
              <a:buNone/>
            </a:pPr>
            <a:endParaRPr lang="en-GB" dirty="0"/>
          </a:p>
        </p:txBody>
      </p:sp>
      <p:pic>
        <p:nvPicPr>
          <p:cNvPr id="4" name="Picture 3"/>
          <p:cNvPicPr>
            <a:picLocks noChangeAspect="1"/>
          </p:cNvPicPr>
          <p:nvPr/>
        </p:nvPicPr>
        <p:blipFill>
          <a:blip r:embed="rId2"/>
          <a:stretch>
            <a:fillRect/>
          </a:stretch>
        </p:blipFill>
        <p:spPr>
          <a:xfrm>
            <a:off x="7282927" y="4347130"/>
            <a:ext cx="4909073" cy="2510870"/>
          </a:xfrm>
          <a:prstGeom prst="rect">
            <a:avLst/>
          </a:prstGeom>
        </p:spPr>
      </p:pic>
    </p:spTree>
    <p:extLst>
      <p:ext uri="{BB962C8B-B14F-4D97-AF65-F5344CB8AC3E}">
        <p14:creationId xmlns:p14="http://schemas.microsoft.com/office/powerpoint/2010/main" val="2839405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duotone>
              <a:schemeClr val="accent3">
                <a:shade val="45000"/>
                <a:satMod val="135000"/>
              </a:schemeClr>
              <a:prstClr val="white"/>
            </a:duotone>
          </a:blip>
          <a:stretch>
            <a:fillRect/>
          </a:stretch>
        </p:blipFill>
        <p:spPr>
          <a:xfrm>
            <a:off x="-529" y="-297"/>
            <a:ext cx="12193057" cy="6858594"/>
          </a:xfrm>
          <a:prstGeom prst="rect">
            <a:avLst/>
          </a:prstGeom>
        </p:spPr>
      </p:pic>
      <p:sp>
        <p:nvSpPr>
          <p:cNvPr id="2" name="Title 1"/>
          <p:cNvSpPr>
            <a:spLocks noGrp="1"/>
          </p:cNvSpPr>
          <p:nvPr>
            <p:ph type="title"/>
          </p:nvPr>
        </p:nvSpPr>
        <p:spPr>
          <a:xfrm>
            <a:off x="838200" y="243206"/>
            <a:ext cx="5379720" cy="940136"/>
          </a:xfrm>
        </p:spPr>
        <p:txBody>
          <a:bodyPr/>
          <a:lstStyle/>
          <a:p>
            <a:r>
              <a:rPr lang="en-GB" dirty="0" smtClean="0">
                <a:solidFill>
                  <a:schemeClr val="bg1"/>
                </a:solidFill>
                <a:effectLst>
                  <a:outerShdw blurRad="38100" dist="38100" dir="2700000" algn="tl">
                    <a:srgbClr val="000000">
                      <a:alpha val="43137"/>
                    </a:srgbClr>
                  </a:outerShdw>
                </a:effectLst>
                <a:latin typeface="Century Gothic" panose="020B0502020202020204" pitchFamily="34" charset="0"/>
              </a:rPr>
              <a:t>Friday 1</a:t>
            </a:r>
            <a:r>
              <a:rPr lang="en-GB" baseline="30000" dirty="0" smtClean="0">
                <a:solidFill>
                  <a:schemeClr val="bg1"/>
                </a:solidFill>
                <a:effectLst>
                  <a:outerShdw blurRad="38100" dist="38100" dir="2700000" algn="tl">
                    <a:srgbClr val="000000">
                      <a:alpha val="43137"/>
                    </a:srgbClr>
                  </a:outerShdw>
                </a:effectLst>
                <a:latin typeface="Century Gothic" panose="020B0502020202020204" pitchFamily="34" charset="0"/>
              </a:rPr>
              <a:t>st</a:t>
            </a:r>
            <a:r>
              <a:rPr lang="en-GB" dirty="0" smtClean="0">
                <a:solidFill>
                  <a:schemeClr val="bg1"/>
                </a:solidFill>
                <a:effectLst>
                  <a:outerShdw blurRad="38100" dist="38100" dir="2700000" algn="tl">
                    <a:srgbClr val="000000">
                      <a:alpha val="43137"/>
                    </a:srgbClr>
                  </a:outerShdw>
                </a:effectLst>
                <a:latin typeface="Century Gothic" panose="020B0502020202020204" pitchFamily="34" charset="0"/>
              </a:rPr>
              <a:t> July</a:t>
            </a:r>
            <a:endParaRPr lang="en-US"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5" name="Content Placeholder 4"/>
          <p:cNvSpPr>
            <a:spLocks noGrp="1"/>
          </p:cNvSpPr>
          <p:nvPr>
            <p:ph idx="1"/>
          </p:nvPr>
        </p:nvSpPr>
        <p:spPr>
          <a:xfrm>
            <a:off x="349517" y="1831143"/>
            <a:ext cx="11492964" cy="3698448"/>
          </a:xfrm>
          <a:prstGeom prst="rect">
            <a:avLst/>
          </a:prstGeom>
        </p:spPr>
        <p:txBody>
          <a:bodyPr wrap="square">
            <a:spAutoFit/>
          </a:bodyPr>
          <a:lstStyle/>
          <a:p>
            <a:pPr marL="0" indent="0" fontAlgn="base">
              <a:buNone/>
            </a:pPr>
            <a:r>
              <a:rPr lang="en-GB" sz="2200" b="1" dirty="0" err="1">
                <a:solidFill>
                  <a:schemeClr val="bg1"/>
                </a:solidFill>
                <a:latin typeface="Century Gothic" panose="020B0502020202020204" pitchFamily="34" charset="0"/>
              </a:rPr>
              <a:t>Examen</a:t>
            </a:r>
            <a:endParaRPr lang="en-GB" sz="2200" b="1" dirty="0">
              <a:solidFill>
                <a:schemeClr val="bg1"/>
              </a:solidFill>
              <a:latin typeface="Century Gothic" panose="020B0502020202020204" pitchFamily="34" charset="0"/>
            </a:endParaRPr>
          </a:p>
          <a:p>
            <a:pPr marL="0" indent="0" fontAlgn="base">
              <a:buNone/>
            </a:pPr>
            <a:endParaRPr lang="en-GB" sz="2200" dirty="0">
              <a:solidFill>
                <a:schemeClr val="bg1"/>
              </a:solidFill>
              <a:latin typeface="Century Gothic" panose="020B0502020202020204" pitchFamily="34" charset="0"/>
            </a:endParaRPr>
          </a:p>
          <a:p>
            <a:pPr marL="0" indent="0" fontAlgn="base">
              <a:buNone/>
            </a:pPr>
            <a:r>
              <a:rPr lang="en-GB" sz="2200" dirty="0">
                <a:solidFill>
                  <a:schemeClr val="bg1"/>
                </a:solidFill>
                <a:latin typeface="Century Gothic" panose="020B0502020202020204" pitchFamily="34" charset="0"/>
              </a:rPr>
              <a:t>What are you grateful for this week?  Take a moment to thank God for it.</a:t>
            </a:r>
          </a:p>
          <a:p>
            <a:pPr marL="0" indent="0" fontAlgn="base">
              <a:buNone/>
            </a:pPr>
            <a:endParaRPr lang="en-GB" sz="2200" dirty="0" smtClean="0">
              <a:solidFill>
                <a:schemeClr val="bg1"/>
              </a:solidFill>
              <a:latin typeface="Century Gothic" panose="020B0502020202020204" pitchFamily="34" charset="0"/>
            </a:endParaRPr>
          </a:p>
          <a:p>
            <a:pPr marL="0" indent="0" fontAlgn="base">
              <a:buNone/>
            </a:pPr>
            <a:r>
              <a:rPr lang="en-GB" sz="2200" dirty="0" smtClean="0">
                <a:solidFill>
                  <a:schemeClr val="bg1"/>
                </a:solidFill>
                <a:latin typeface="Century Gothic" panose="020B0502020202020204" pitchFamily="34" charset="0"/>
              </a:rPr>
              <a:t>What is the injustice you are most aware of? Is there anything you can do about it?</a:t>
            </a:r>
            <a:endParaRPr lang="en-GB" sz="2200" dirty="0">
              <a:solidFill>
                <a:schemeClr val="bg1"/>
              </a:solidFill>
              <a:latin typeface="Century Gothic" panose="020B0502020202020204" pitchFamily="34" charset="0"/>
            </a:endParaRPr>
          </a:p>
          <a:p>
            <a:pPr marL="0" indent="0" fontAlgn="base">
              <a:buNone/>
            </a:pPr>
            <a:r>
              <a:rPr lang="en-GB" sz="2200" dirty="0" smtClean="0">
                <a:solidFill>
                  <a:schemeClr val="bg1"/>
                </a:solidFill>
                <a:latin typeface="Century Gothic" panose="020B0502020202020204" pitchFamily="34" charset="0"/>
              </a:rPr>
              <a:t>Ask </a:t>
            </a:r>
            <a:r>
              <a:rPr lang="en-GB" sz="2200" dirty="0">
                <a:solidFill>
                  <a:schemeClr val="bg1"/>
                </a:solidFill>
                <a:latin typeface="Century Gothic" panose="020B0502020202020204" pitchFamily="34" charset="0"/>
              </a:rPr>
              <a:t>God to help you with this.</a:t>
            </a:r>
          </a:p>
          <a:p>
            <a:pPr marL="0" indent="0" fontAlgn="base">
              <a:buNone/>
            </a:pPr>
            <a:endParaRPr lang="en-GB" sz="2200" dirty="0">
              <a:solidFill>
                <a:schemeClr val="bg1"/>
              </a:solidFill>
              <a:latin typeface="Century Gothic" panose="020B0502020202020204" pitchFamily="34" charset="0"/>
            </a:endParaRPr>
          </a:p>
          <a:p>
            <a:pPr marL="0" indent="0" fontAlgn="base">
              <a:buNone/>
            </a:pPr>
            <a:r>
              <a:rPr lang="en-GB" sz="2200" dirty="0">
                <a:solidFill>
                  <a:schemeClr val="bg1"/>
                </a:solidFill>
                <a:latin typeface="Century Gothic" panose="020B0502020202020204" pitchFamily="34" charset="0"/>
              </a:rPr>
              <a:t>As you look ahead to the weekend, what would you like to ask of God</a:t>
            </a:r>
            <a:r>
              <a:rPr lang="en-GB" sz="2200" dirty="0" smtClean="0">
                <a:solidFill>
                  <a:schemeClr val="bg1"/>
                </a:solidFill>
                <a:latin typeface="Century Gothic" panose="020B0502020202020204" pitchFamily="34" charset="0"/>
              </a:rPr>
              <a:t>?</a:t>
            </a:r>
            <a:endParaRPr lang="en-GB" sz="22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864186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498080" y="0"/>
            <a:ext cx="4693920" cy="6858000"/>
          </a:xfrm>
          <a:prstGeom prst="rect">
            <a:avLst/>
          </a:prstGeom>
        </p:spPr>
      </p:pic>
      <p:sp>
        <p:nvSpPr>
          <p:cNvPr id="2" name="Title 1"/>
          <p:cNvSpPr>
            <a:spLocks noGrp="1"/>
          </p:cNvSpPr>
          <p:nvPr>
            <p:ph type="title"/>
          </p:nvPr>
        </p:nvSpPr>
        <p:spPr>
          <a:xfrm>
            <a:off x="8649147" y="173020"/>
            <a:ext cx="3722145" cy="795169"/>
          </a:xfrm>
        </p:spPr>
        <p:txBody>
          <a:bodyPr/>
          <a:lstStyle/>
          <a:p>
            <a:r>
              <a:rPr lang="en-GB" sz="2800" dirty="0" smtClean="0"/>
              <a:t>Monday 27</a:t>
            </a:r>
            <a:r>
              <a:rPr lang="en-GB" sz="2800" baseline="30000" dirty="0" smtClean="0"/>
              <a:t>th</a:t>
            </a:r>
            <a:r>
              <a:rPr lang="en-GB" sz="2800" dirty="0" smtClean="0"/>
              <a:t> June</a:t>
            </a:r>
            <a:endParaRPr lang="en-GB" sz="2800" dirty="0"/>
          </a:p>
        </p:txBody>
      </p:sp>
      <p:sp>
        <p:nvSpPr>
          <p:cNvPr id="3" name="Content Placeholder 2"/>
          <p:cNvSpPr>
            <a:spLocks noGrp="1"/>
          </p:cNvSpPr>
          <p:nvPr>
            <p:ph idx="1"/>
          </p:nvPr>
        </p:nvSpPr>
        <p:spPr>
          <a:xfrm>
            <a:off x="344245" y="882128"/>
            <a:ext cx="7013986" cy="5884432"/>
          </a:xfrm>
        </p:spPr>
        <p:txBody>
          <a:bodyPr>
            <a:normAutofit fontScale="85000" lnSpcReduction="10000"/>
          </a:bodyPr>
          <a:lstStyle/>
          <a:p>
            <a:pPr marL="0" indent="0">
              <a:buNone/>
            </a:pPr>
            <a:r>
              <a:rPr lang="en-US" dirty="0" smtClean="0"/>
              <a:t>As </a:t>
            </a:r>
            <a:r>
              <a:rPr lang="en-US" dirty="0"/>
              <a:t>the time drew near for him to be taken up to heaven, Jesus resolutely took the road for Jerusalem and sent messengers ahead of him. These set out, and they went into a Samaritan village to make preparations for him, but the people would not receive him because he was making for Jerusalem. Seeing this, the disciples James and John said, ‘Lord, do you want us to call down fire from heaven to burn them up?’ But he turned and rebuked them, and they went off to another village.</a:t>
            </a:r>
          </a:p>
          <a:p>
            <a:pPr marL="0" indent="0">
              <a:buNone/>
            </a:pPr>
            <a:r>
              <a:rPr lang="en-US" dirty="0"/>
              <a:t>  As they travelled along they met a man on the road who said to him, ‘I will follow you wherever you go.’ Jesus answered, ‘Foxes have holes and the birds of the air have nests, but the Son of Man has nowhere to lay his head.’</a:t>
            </a:r>
          </a:p>
          <a:p>
            <a:pPr marL="0" indent="0">
              <a:buNone/>
            </a:pPr>
            <a:r>
              <a:rPr lang="en-US" dirty="0"/>
              <a:t>  Another to whom he said, ‘Follow me’, replied, ‘Let me go and bury my father first.’ But he answered, ‘Leave the dead to bury their dead; your duty is to go and spread the news of the kingdom of God.’</a:t>
            </a:r>
          </a:p>
          <a:p>
            <a:pPr marL="0" indent="0">
              <a:buNone/>
            </a:pPr>
            <a:r>
              <a:rPr lang="en-US" dirty="0"/>
              <a:t>  Another said, ‘I will follow you, sir, but first let me go and say goodbye to my people at home.’ Jesus said to him, ‘Once the hand is laid on the plough, no one who looks back is fit for the kingdom of God</a:t>
            </a:r>
            <a:r>
              <a:rPr lang="en-US" dirty="0" smtClean="0"/>
              <a:t>.’</a:t>
            </a:r>
          </a:p>
          <a:p>
            <a:pPr marL="0" indent="0">
              <a:buNone/>
            </a:pPr>
            <a:endParaRPr lang="en-US" dirty="0"/>
          </a:p>
          <a:p>
            <a:pPr marL="0" indent="0">
              <a:buNone/>
            </a:pPr>
            <a:r>
              <a:rPr lang="en-US" sz="2100" i="1" dirty="0" smtClean="0"/>
              <a:t>Pause for thought: What holds you back?</a:t>
            </a:r>
            <a:endParaRPr lang="en-GB" sz="2100" i="1" dirty="0"/>
          </a:p>
        </p:txBody>
      </p:sp>
      <p:sp>
        <p:nvSpPr>
          <p:cNvPr id="4" name="TextBox 3"/>
          <p:cNvSpPr txBox="1"/>
          <p:nvPr/>
        </p:nvSpPr>
        <p:spPr>
          <a:xfrm>
            <a:off x="344245" y="173020"/>
            <a:ext cx="5206701" cy="523220"/>
          </a:xfrm>
          <a:prstGeom prst="rect">
            <a:avLst/>
          </a:prstGeom>
          <a:noFill/>
        </p:spPr>
        <p:txBody>
          <a:bodyPr wrap="square" rtlCol="0">
            <a:spAutoFit/>
          </a:bodyPr>
          <a:lstStyle/>
          <a:p>
            <a:r>
              <a:rPr lang="en-US" sz="2800" b="1" dirty="0">
                <a:solidFill>
                  <a:srgbClr val="FFC000"/>
                </a:solidFill>
              </a:rPr>
              <a:t>Sunday </a:t>
            </a:r>
            <a:r>
              <a:rPr lang="en-US" sz="2800" b="1" dirty="0" smtClean="0">
                <a:solidFill>
                  <a:srgbClr val="FFC000"/>
                </a:solidFill>
              </a:rPr>
              <a:t>Gospel:</a:t>
            </a:r>
            <a:r>
              <a:rPr lang="en-US" sz="2800" b="1" dirty="0">
                <a:solidFill>
                  <a:srgbClr val="FFC000"/>
                </a:solidFill>
              </a:rPr>
              <a:t>	Luke 9:51-62 </a:t>
            </a:r>
          </a:p>
        </p:txBody>
      </p:sp>
    </p:spTree>
    <p:extLst>
      <p:ext uri="{BB962C8B-B14F-4D97-AF65-F5344CB8AC3E}">
        <p14:creationId xmlns:p14="http://schemas.microsoft.com/office/powerpoint/2010/main" val="450578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lum bright="70000" contrast="-70000"/>
          </a:blip>
          <a:stretch>
            <a:fillRect/>
          </a:stretch>
        </p:blipFill>
        <p:spPr>
          <a:xfrm>
            <a:off x="0" y="-11586"/>
            <a:ext cx="12191999" cy="6869586"/>
          </a:xfrm>
          <a:prstGeom prst="rect">
            <a:avLst/>
          </a:prstGeom>
        </p:spPr>
      </p:pic>
      <p:sp>
        <p:nvSpPr>
          <p:cNvPr id="2" name="Title 1"/>
          <p:cNvSpPr>
            <a:spLocks noGrp="1"/>
          </p:cNvSpPr>
          <p:nvPr>
            <p:ph type="title"/>
          </p:nvPr>
        </p:nvSpPr>
        <p:spPr>
          <a:xfrm>
            <a:off x="9714155" y="74953"/>
            <a:ext cx="2477845" cy="547744"/>
          </a:xfrm>
        </p:spPr>
        <p:txBody>
          <a:bodyPr/>
          <a:lstStyle/>
          <a:p>
            <a:r>
              <a:rPr lang="en-GB" sz="2000" dirty="0" smtClean="0">
                <a:solidFill>
                  <a:schemeClr val="bg1"/>
                </a:solidFill>
              </a:rPr>
              <a:t>Monday 27</a:t>
            </a:r>
            <a:r>
              <a:rPr lang="en-GB" sz="2000" baseline="30000" dirty="0" smtClean="0">
                <a:solidFill>
                  <a:schemeClr val="bg1"/>
                </a:solidFill>
              </a:rPr>
              <a:t>th</a:t>
            </a:r>
            <a:r>
              <a:rPr lang="en-GB" sz="2000" dirty="0" smtClean="0">
                <a:solidFill>
                  <a:schemeClr val="bg1"/>
                </a:solidFill>
              </a:rPr>
              <a:t> June</a:t>
            </a:r>
            <a:endParaRPr lang="en-GB" dirty="0">
              <a:solidFill>
                <a:schemeClr val="bg1"/>
              </a:solidFill>
            </a:endParaRPr>
          </a:p>
        </p:txBody>
      </p:sp>
      <p:sp>
        <p:nvSpPr>
          <p:cNvPr id="5" name="TextBox 4"/>
          <p:cNvSpPr txBox="1"/>
          <p:nvPr/>
        </p:nvSpPr>
        <p:spPr>
          <a:xfrm>
            <a:off x="1065660" y="311621"/>
            <a:ext cx="9692640" cy="3046988"/>
          </a:xfrm>
          <a:prstGeom prst="rect">
            <a:avLst/>
          </a:prstGeom>
          <a:noFill/>
        </p:spPr>
        <p:txBody>
          <a:bodyPr wrap="square" rtlCol="0">
            <a:spAutoFit/>
          </a:bodyPr>
          <a:lstStyle/>
          <a:p>
            <a:pPr algn="ctr"/>
            <a:r>
              <a:rPr lang="en-US" sz="1600" dirty="0" smtClean="0">
                <a:solidFill>
                  <a:schemeClr val="bg1"/>
                </a:solidFill>
              </a:rPr>
              <a:t>10 of the most oppressed and  sometimes persecuted groups in the world</a:t>
            </a:r>
          </a:p>
          <a:p>
            <a:pPr algn="ctr"/>
            <a:endParaRPr lang="en-US" sz="1600" dirty="0" smtClean="0">
              <a:solidFill>
                <a:schemeClr val="bg1"/>
              </a:solidFill>
            </a:endParaRPr>
          </a:p>
          <a:p>
            <a:pPr algn="ctr"/>
            <a:r>
              <a:rPr lang="en-US" sz="1600" dirty="0" smtClean="0">
                <a:solidFill>
                  <a:schemeClr val="bg1"/>
                </a:solidFill>
              </a:rPr>
              <a:t>1. Women and girls in much of Africa, the Middle-East and Asia</a:t>
            </a:r>
            <a:endParaRPr lang="en-GB" sz="1600" dirty="0" smtClean="0">
              <a:solidFill>
                <a:schemeClr val="bg1"/>
              </a:solidFill>
            </a:endParaRPr>
          </a:p>
          <a:p>
            <a:pPr algn="ctr"/>
            <a:r>
              <a:rPr lang="en-GB" sz="1600" dirty="0" smtClean="0">
                <a:solidFill>
                  <a:schemeClr val="bg1"/>
                </a:solidFill>
              </a:rPr>
              <a:t>2. Palestinians in Israel</a:t>
            </a:r>
            <a:endParaRPr lang="en-US" sz="1600" dirty="0" smtClean="0">
              <a:solidFill>
                <a:schemeClr val="bg1"/>
              </a:solidFill>
            </a:endParaRPr>
          </a:p>
          <a:p>
            <a:pPr algn="ctr"/>
            <a:r>
              <a:rPr lang="en-US" sz="1600" dirty="0" smtClean="0">
                <a:solidFill>
                  <a:schemeClr val="bg1"/>
                </a:solidFill>
              </a:rPr>
              <a:t>3. Kurds in Turkey and historically Syria and Iraq</a:t>
            </a:r>
            <a:endParaRPr lang="en-GB" sz="1600" dirty="0" smtClean="0">
              <a:solidFill>
                <a:schemeClr val="bg1"/>
              </a:solidFill>
            </a:endParaRPr>
          </a:p>
          <a:p>
            <a:pPr algn="ctr"/>
            <a:r>
              <a:rPr lang="en-GB" sz="1600" dirty="0" smtClean="0">
                <a:solidFill>
                  <a:schemeClr val="bg1"/>
                </a:solidFill>
              </a:rPr>
              <a:t>4.  Muslims in China</a:t>
            </a:r>
            <a:endParaRPr lang="en-US" sz="1600" dirty="0" smtClean="0">
              <a:solidFill>
                <a:schemeClr val="bg1"/>
              </a:solidFill>
            </a:endParaRPr>
          </a:p>
          <a:p>
            <a:pPr algn="ctr"/>
            <a:r>
              <a:rPr lang="en-US" sz="1600" dirty="0" smtClean="0">
                <a:solidFill>
                  <a:schemeClr val="bg1"/>
                </a:solidFill>
              </a:rPr>
              <a:t>5.  Indians and Pakistanis in Africa</a:t>
            </a:r>
            <a:endParaRPr lang="en-GB" sz="1600" dirty="0" smtClean="0">
              <a:solidFill>
                <a:schemeClr val="bg1"/>
              </a:solidFill>
            </a:endParaRPr>
          </a:p>
          <a:p>
            <a:pPr algn="ctr"/>
            <a:r>
              <a:rPr lang="en-GB" sz="1600" dirty="0" smtClean="0">
                <a:solidFill>
                  <a:schemeClr val="bg1"/>
                </a:solidFill>
              </a:rPr>
              <a:t>6. People with disabilities</a:t>
            </a:r>
            <a:endParaRPr lang="en-US" sz="1600" dirty="0" smtClean="0">
              <a:solidFill>
                <a:schemeClr val="bg1"/>
              </a:solidFill>
            </a:endParaRPr>
          </a:p>
          <a:p>
            <a:pPr algn="ctr"/>
            <a:r>
              <a:rPr lang="en-US" sz="1600" dirty="0" smtClean="0">
                <a:solidFill>
                  <a:schemeClr val="bg1"/>
                </a:solidFill>
              </a:rPr>
              <a:t>7. LGBTQ+ around the world</a:t>
            </a:r>
          </a:p>
          <a:p>
            <a:pPr algn="ctr"/>
            <a:r>
              <a:rPr lang="en-US" sz="1600" dirty="0" smtClean="0">
                <a:solidFill>
                  <a:schemeClr val="bg1"/>
                </a:solidFill>
              </a:rPr>
              <a:t>8. Native Americans in the USA</a:t>
            </a:r>
            <a:endParaRPr lang="es-ES" sz="1600" dirty="0" smtClean="0">
              <a:solidFill>
                <a:schemeClr val="bg1"/>
              </a:solidFill>
            </a:endParaRPr>
          </a:p>
          <a:p>
            <a:pPr algn="ctr"/>
            <a:r>
              <a:rPr lang="es-ES" sz="1600" dirty="0" smtClean="0">
                <a:solidFill>
                  <a:schemeClr val="bg1"/>
                </a:solidFill>
              </a:rPr>
              <a:t>9. Albinos in Sub-</a:t>
            </a:r>
            <a:r>
              <a:rPr lang="es-ES" sz="1600" dirty="0" err="1" smtClean="0">
                <a:solidFill>
                  <a:schemeClr val="bg1"/>
                </a:solidFill>
              </a:rPr>
              <a:t>Saharan</a:t>
            </a:r>
            <a:r>
              <a:rPr lang="es-ES" sz="1600" dirty="0" smtClean="0">
                <a:solidFill>
                  <a:schemeClr val="bg1"/>
                </a:solidFill>
              </a:rPr>
              <a:t> </a:t>
            </a:r>
            <a:r>
              <a:rPr lang="es-ES" sz="1600" dirty="0" err="1" smtClean="0">
                <a:solidFill>
                  <a:schemeClr val="bg1"/>
                </a:solidFill>
              </a:rPr>
              <a:t>Africa</a:t>
            </a:r>
            <a:endParaRPr lang="en-US" sz="1600" dirty="0" smtClean="0">
              <a:solidFill>
                <a:schemeClr val="bg1"/>
              </a:solidFill>
            </a:endParaRPr>
          </a:p>
          <a:p>
            <a:pPr algn="ctr"/>
            <a:r>
              <a:rPr lang="en-US" sz="1600" dirty="0" smtClean="0">
                <a:solidFill>
                  <a:schemeClr val="bg1"/>
                </a:solidFill>
              </a:rPr>
              <a:t>10. Jewish and Christian people in some Muslim countries</a:t>
            </a:r>
            <a:endParaRPr lang="en-GB" sz="1600" dirty="0">
              <a:solidFill>
                <a:schemeClr val="bg1"/>
              </a:solidFill>
            </a:endParaRPr>
          </a:p>
        </p:txBody>
      </p:sp>
      <p:sp>
        <p:nvSpPr>
          <p:cNvPr id="7" name="TextBox 6"/>
          <p:cNvSpPr txBox="1"/>
          <p:nvPr/>
        </p:nvSpPr>
        <p:spPr>
          <a:xfrm>
            <a:off x="236667" y="3538644"/>
            <a:ext cx="9681883" cy="3139321"/>
          </a:xfrm>
          <a:prstGeom prst="rect">
            <a:avLst/>
          </a:prstGeom>
          <a:noFill/>
        </p:spPr>
        <p:txBody>
          <a:bodyPr wrap="square" rtlCol="0">
            <a:spAutoFit/>
          </a:bodyPr>
          <a:lstStyle/>
          <a:p>
            <a:r>
              <a:rPr lang="en-US" b="1" dirty="0" smtClean="0">
                <a:solidFill>
                  <a:schemeClr val="bg1"/>
                </a:solidFill>
              </a:rPr>
              <a:t>Judge eternal, bringer of justice, </a:t>
            </a:r>
            <a:br>
              <a:rPr lang="en-US" b="1" dirty="0" smtClean="0">
                <a:solidFill>
                  <a:schemeClr val="bg1"/>
                </a:solidFill>
              </a:rPr>
            </a:br>
            <a:r>
              <a:rPr lang="en-US" b="1" dirty="0" smtClean="0">
                <a:solidFill>
                  <a:schemeClr val="bg1"/>
                </a:solidFill>
              </a:rPr>
              <a:t>hear the cry of those who suffer under the lash of heartless political oppression;</a:t>
            </a:r>
            <a:br>
              <a:rPr lang="en-US" b="1" dirty="0" smtClean="0">
                <a:solidFill>
                  <a:schemeClr val="bg1"/>
                </a:solidFill>
              </a:rPr>
            </a:br>
            <a:r>
              <a:rPr lang="en-US" b="1" dirty="0" smtClean="0">
                <a:solidFill>
                  <a:schemeClr val="bg1"/>
                </a:solidFill>
              </a:rPr>
              <a:t>those who languish in prisons and </a:t>
            </a:r>
            <a:r>
              <a:rPr lang="en-US" b="1" dirty="0" err="1" smtClean="0">
                <a:solidFill>
                  <a:schemeClr val="bg1"/>
                </a:solidFill>
              </a:rPr>
              <a:t>labour</a:t>
            </a:r>
            <a:r>
              <a:rPr lang="en-US" b="1" dirty="0" smtClean="0">
                <a:solidFill>
                  <a:schemeClr val="bg1"/>
                </a:solidFill>
              </a:rPr>
              <a:t> camps, untried or falsely condemned;</a:t>
            </a:r>
            <a:br>
              <a:rPr lang="en-US" b="1" dirty="0" smtClean="0">
                <a:solidFill>
                  <a:schemeClr val="bg1"/>
                </a:solidFill>
              </a:rPr>
            </a:br>
            <a:r>
              <a:rPr lang="en-US" b="1" dirty="0" smtClean="0">
                <a:solidFill>
                  <a:schemeClr val="bg1"/>
                </a:solidFill>
              </a:rPr>
              <a:t>those whose bodies are shattered,</a:t>
            </a:r>
            <a:br>
              <a:rPr lang="en-US" b="1" dirty="0" smtClean="0">
                <a:solidFill>
                  <a:schemeClr val="bg1"/>
                </a:solidFill>
              </a:rPr>
            </a:br>
            <a:r>
              <a:rPr lang="en-US" b="1" dirty="0" smtClean="0">
                <a:solidFill>
                  <a:schemeClr val="bg1"/>
                </a:solidFill>
              </a:rPr>
              <a:t>or whose minds are unhinged by torture or deprivation.</a:t>
            </a:r>
            <a:br>
              <a:rPr lang="en-US" b="1" dirty="0" smtClean="0">
                <a:solidFill>
                  <a:schemeClr val="bg1"/>
                </a:solidFill>
              </a:rPr>
            </a:br>
            <a:r>
              <a:rPr lang="en-US" b="1" dirty="0" smtClean="0">
                <a:solidFill>
                  <a:schemeClr val="bg1"/>
                </a:solidFill>
              </a:rPr>
              <a:t>Meet them in their anguish and despair, </a:t>
            </a:r>
            <a:br>
              <a:rPr lang="en-US" b="1" dirty="0" smtClean="0">
                <a:solidFill>
                  <a:schemeClr val="bg1"/>
                </a:solidFill>
              </a:rPr>
            </a:br>
            <a:r>
              <a:rPr lang="en-US" b="1" dirty="0" smtClean="0">
                <a:solidFill>
                  <a:schemeClr val="bg1"/>
                </a:solidFill>
              </a:rPr>
              <a:t>and kindle in them the light of hope, </a:t>
            </a:r>
            <a:br>
              <a:rPr lang="en-US" b="1" dirty="0" smtClean="0">
                <a:solidFill>
                  <a:schemeClr val="bg1"/>
                </a:solidFill>
              </a:rPr>
            </a:br>
            <a:r>
              <a:rPr lang="en-US" b="1" dirty="0" smtClean="0">
                <a:solidFill>
                  <a:schemeClr val="bg1"/>
                </a:solidFill>
              </a:rPr>
              <a:t>that they may find rest in your love, </a:t>
            </a:r>
            <a:br>
              <a:rPr lang="en-US" b="1" dirty="0" smtClean="0">
                <a:solidFill>
                  <a:schemeClr val="bg1"/>
                </a:solidFill>
              </a:rPr>
            </a:br>
            <a:r>
              <a:rPr lang="en-US" b="1" dirty="0" smtClean="0">
                <a:solidFill>
                  <a:schemeClr val="bg1"/>
                </a:solidFill>
              </a:rPr>
              <a:t>healing in your compassion and faith in your mercy.</a:t>
            </a:r>
            <a:br>
              <a:rPr lang="en-US" b="1" dirty="0" smtClean="0">
                <a:solidFill>
                  <a:schemeClr val="bg1"/>
                </a:solidFill>
              </a:rPr>
            </a:br>
            <a:r>
              <a:rPr lang="en-US" b="1" dirty="0" smtClean="0">
                <a:solidFill>
                  <a:schemeClr val="bg1"/>
                </a:solidFill>
              </a:rPr>
              <a:t>In the name of him who suffered, </a:t>
            </a:r>
            <a:br>
              <a:rPr lang="en-US" b="1" dirty="0" smtClean="0">
                <a:solidFill>
                  <a:schemeClr val="bg1"/>
                </a:solidFill>
              </a:rPr>
            </a:br>
            <a:r>
              <a:rPr lang="en-US" b="1" dirty="0" smtClean="0">
                <a:solidFill>
                  <a:schemeClr val="bg1"/>
                </a:solidFill>
              </a:rPr>
              <a:t>Jesus Christ our Lord. Amen.</a:t>
            </a:r>
            <a:endParaRPr lang="en-GB" b="1" dirty="0">
              <a:solidFill>
                <a:schemeClr val="bg1"/>
              </a:solidFill>
            </a:endParaRPr>
          </a:p>
        </p:txBody>
      </p:sp>
    </p:spTree>
    <p:extLst>
      <p:ext uri="{BB962C8B-B14F-4D97-AF65-F5344CB8AC3E}">
        <p14:creationId xmlns:p14="http://schemas.microsoft.com/office/powerpoint/2010/main" val="865310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89" y="97716"/>
            <a:ext cx="5238975" cy="891988"/>
          </a:xfrm>
        </p:spPr>
        <p:txBody>
          <a:bodyPr/>
          <a:lstStyle/>
          <a:p>
            <a:r>
              <a:rPr lang="en-GB" dirty="0" smtClean="0">
                <a:solidFill>
                  <a:srgbClr val="FFC000"/>
                </a:solidFill>
                <a:effectLst>
                  <a:outerShdw blurRad="38100" dist="38100" dir="2700000" algn="tl">
                    <a:srgbClr val="000000">
                      <a:alpha val="43137"/>
                    </a:srgbClr>
                  </a:outerShdw>
                </a:effectLst>
              </a:rPr>
              <a:t>Tuesday 28</a:t>
            </a:r>
            <a:r>
              <a:rPr lang="en-GB" baseline="30000" dirty="0" smtClean="0">
                <a:solidFill>
                  <a:srgbClr val="FFC000"/>
                </a:solidFill>
                <a:effectLst>
                  <a:outerShdw blurRad="38100" dist="38100" dir="2700000" algn="tl">
                    <a:srgbClr val="000000">
                      <a:alpha val="43137"/>
                    </a:srgbClr>
                  </a:outerShdw>
                </a:effectLst>
              </a:rPr>
              <a:t>th</a:t>
            </a:r>
            <a:r>
              <a:rPr lang="en-GB" dirty="0" smtClean="0">
                <a:solidFill>
                  <a:srgbClr val="FFC000"/>
                </a:solidFill>
                <a:effectLst>
                  <a:outerShdw blurRad="38100" dist="38100" dir="2700000" algn="tl">
                    <a:srgbClr val="000000">
                      <a:alpha val="43137"/>
                    </a:srgbClr>
                  </a:outerShdw>
                </a:effectLst>
              </a:rPr>
              <a:t> June</a:t>
            </a:r>
            <a:endParaRPr lang="en-GB" dirty="0">
              <a:solidFill>
                <a:srgbClr val="FFC000"/>
              </a:solidFill>
              <a:effectLst>
                <a:outerShdw blurRad="38100" dist="38100" dir="2700000" algn="tl">
                  <a:srgbClr val="000000">
                    <a:alpha val="43137"/>
                  </a:srgbClr>
                </a:outerShdw>
              </a:effectLst>
            </a:endParaRPr>
          </a:p>
        </p:txBody>
      </p:sp>
      <p:sp>
        <p:nvSpPr>
          <p:cNvPr id="4" name="Rectangle 1"/>
          <p:cNvSpPr>
            <a:spLocks noGrp="1" noChangeArrowheads="1"/>
          </p:cNvSpPr>
          <p:nvPr>
            <p:ph idx="1"/>
          </p:nvPr>
        </p:nvSpPr>
        <p:spPr bwMode="auto">
          <a:xfrm>
            <a:off x="344244" y="1756415"/>
            <a:ext cx="6411557"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u="none" strike="noStrike" cap="none" normalizeH="0" baseline="0" dirty="0" smtClean="0">
                <a:ln>
                  <a:noFill/>
                </a:ln>
                <a:solidFill>
                  <a:schemeClr val="tx1"/>
                </a:solidFill>
                <a:effectLst/>
                <a:latin typeface="+mn-lt"/>
              </a:rPr>
              <a:t>Grant, O God,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u="none" strike="noStrike" cap="none" normalizeH="0" baseline="0" dirty="0" smtClean="0">
                <a:ln>
                  <a:noFill/>
                </a:ln>
                <a:solidFill>
                  <a:schemeClr val="tx1"/>
                </a:solidFill>
                <a:effectLst/>
                <a:latin typeface="+mn-lt"/>
              </a:rPr>
              <a:t>that all</a:t>
            </a:r>
            <a:r>
              <a:rPr lang="en-US" altLang="en-US" dirty="0">
                <a:latin typeface="+mn-lt"/>
              </a:rPr>
              <a:t> </a:t>
            </a:r>
            <a:r>
              <a:rPr kumimoji="0" lang="en-US" altLang="en-US" u="none" strike="noStrike" cap="none" normalizeH="0" baseline="0" dirty="0" smtClean="0">
                <a:ln>
                  <a:noFill/>
                </a:ln>
                <a:solidFill>
                  <a:schemeClr val="tx1"/>
                </a:solidFill>
                <a:effectLst/>
                <a:latin typeface="+mn-lt"/>
              </a:rPr>
              <a:t>may recognize women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u="none" strike="noStrike" cap="none" normalizeH="0" baseline="0" dirty="0" smtClean="0">
                <a:ln>
                  <a:noFill/>
                </a:ln>
                <a:solidFill>
                  <a:schemeClr val="tx1"/>
                </a:solidFill>
                <a:effectLst/>
                <a:latin typeface="+mn-lt"/>
              </a:rPr>
              <a:t>as equal partners in creation and prophesy.</a:t>
            </a:r>
            <a:br>
              <a:rPr kumimoji="0" lang="en-US" altLang="en-US" u="none" strike="noStrike" cap="none" normalizeH="0" baseline="0" dirty="0" smtClean="0">
                <a:ln>
                  <a:noFill/>
                </a:ln>
                <a:solidFill>
                  <a:schemeClr val="tx1"/>
                </a:solidFill>
                <a:effectLst/>
                <a:latin typeface="+mn-lt"/>
              </a:rPr>
            </a:br>
            <a:r>
              <a:rPr kumimoji="0" lang="en-US" altLang="en-US" u="none" strike="noStrike" cap="none" normalizeH="0" baseline="0" dirty="0" smtClean="0">
                <a:ln>
                  <a:noFill/>
                </a:ln>
                <a:solidFill>
                  <a:schemeClr val="tx1"/>
                </a:solidFill>
                <a:effectLst/>
                <a:latin typeface="+mn-lt"/>
              </a:rPr>
              <a:t>By the grace of the Holy Spirit,</a:t>
            </a:r>
            <a:r>
              <a:rPr lang="en-US" altLang="en-US" dirty="0">
                <a:latin typeface="+mn-lt"/>
              </a:rPr>
              <a:t> </a:t>
            </a:r>
            <a:endParaRPr lang="en-US" altLang="en-US" dirty="0" smtClean="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u="none" strike="noStrike" cap="none" normalizeH="0" baseline="0" dirty="0" smtClean="0">
                <a:ln>
                  <a:noFill/>
                </a:ln>
                <a:solidFill>
                  <a:schemeClr val="tx1"/>
                </a:solidFill>
                <a:effectLst/>
                <a:latin typeface="+mn-lt"/>
              </a:rPr>
              <a:t>empower women</a:t>
            </a:r>
            <a:br>
              <a:rPr kumimoji="0" lang="en-US" altLang="en-US" u="none" strike="noStrike" cap="none" normalizeH="0" baseline="0" dirty="0" smtClean="0">
                <a:ln>
                  <a:noFill/>
                </a:ln>
                <a:solidFill>
                  <a:schemeClr val="tx1"/>
                </a:solidFill>
                <a:effectLst/>
                <a:latin typeface="+mn-lt"/>
              </a:rPr>
            </a:br>
            <a:r>
              <a:rPr kumimoji="0" lang="en-US" altLang="en-US" u="none" strike="noStrike" cap="none" normalizeH="0" baseline="0" dirty="0" smtClean="0">
                <a:ln>
                  <a:noFill/>
                </a:ln>
                <a:solidFill>
                  <a:schemeClr val="tx1"/>
                </a:solidFill>
                <a:effectLst/>
                <a:latin typeface="+mn-lt"/>
              </a:rPr>
              <a:t>at home,</a:t>
            </a:r>
            <a:r>
              <a:rPr lang="en-US" altLang="en-US" dirty="0">
                <a:latin typeface="+mn-lt"/>
              </a:rPr>
              <a:t> </a:t>
            </a:r>
            <a:r>
              <a:rPr kumimoji="0" lang="en-US" altLang="en-US" u="none" strike="noStrike" cap="none" normalizeH="0" baseline="0" dirty="0" smtClean="0">
                <a:ln>
                  <a:noFill/>
                </a:ln>
                <a:solidFill>
                  <a:schemeClr val="tx1"/>
                </a:solidFill>
                <a:effectLst/>
                <a:latin typeface="+mn-lt"/>
              </a:rPr>
              <a:t>at work,</a:t>
            </a:r>
            <a:r>
              <a:rPr lang="en-US" altLang="en-US" dirty="0">
                <a:latin typeface="+mn-lt"/>
              </a:rPr>
              <a:t> </a:t>
            </a:r>
            <a:r>
              <a:rPr kumimoji="0" lang="en-US" altLang="en-US" u="none" strike="noStrike" cap="none" normalizeH="0" baseline="0" dirty="0" smtClean="0">
                <a:ln>
                  <a:noFill/>
                </a:ln>
                <a:solidFill>
                  <a:schemeClr val="tx1"/>
                </a:solidFill>
                <a:effectLst/>
                <a:latin typeface="+mn-lt"/>
              </a:rPr>
              <a:t>in government,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atin typeface="+mn-lt"/>
              </a:rPr>
              <a:t>a</a:t>
            </a:r>
            <a:r>
              <a:rPr kumimoji="0" lang="en-US" altLang="en-US" u="none" strike="noStrike" cap="none" normalizeH="0" baseline="0" dirty="0" smtClean="0">
                <a:ln>
                  <a:noFill/>
                </a:ln>
                <a:solidFill>
                  <a:schemeClr val="tx1"/>
                </a:solidFill>
                <a:effectLst/>
                <a:latin typeface="+mn-lt"/>
              </a:rPr>
              <a:t>nd</a:t>
            </a:r>
            <a:r>
              <a:rPr lang="en-US" altLang="en-US" dirty="0" smtClean="0">
                <a:latin typeface="+mn-lt"/>
              </a:rPr>
              <a:t> </a:t>
            </a:r>
            <a:r>
              <a:rPr kumimoji="0" lang="en-US" altLang="en-US" u="none" strike="noStrike" cap="none" normalizeH="0" baseline="0" dirty="0" smtClean="0">
                <a:ln>
                  <a:noFill/>
                </a:ln>
                <a:solidFill>
                  <a:schemeClr val="tx1"/>
                </a:solidFill>
                <a:effectLst/>
                <a:latin typeface="+mn-lt"/>
              </a:rPr>
              <a:t>in the hierarchies of</a:t>
            </a:r>
            <a:r>
              <a:rPr lang="en-US" altLang="en-US" dirty="0">
                <a:latin typeface="+mn-lt"/>
              </a:rPr>
              <a:t> </a:t>
            </a:r>
            <a:r>
              <a:rPr kumimoji="0" lang="en-US" altLang="en-US" u="none" strike="noStrike" cap="none" normalizeH="0" baseline="0" dirty="0" smtClean="0">
                <a:ln>
                  <a:noFill/>
                </a:ln>
                <a:solidFill>
                  <a:schemeClr val="tx1"/>
                </a:solidFill>
                <a:effectLst/>
                <a:latin typeface="+mn-lt"/>
              </a:rPr>
              <a:t>churches,</a:t>
            </a:r>
            <a:r>
              <a:rPr lang="en-US" altLang="en-US" dirty="0">
                <a:latin typeface="+mn-lt"/>
              </a:rPr>
              <a:t> </a:t>
            </a:r>
            <a:r>
              <a:rPr kumimoji="0" lang="en-US" altLang="en-US" u="none" strike="noStrike" cap="none" normalizeH="0" baseline="0" dirty="0" smtClean="0">
                <a:ln>
                  <a:noFill/>
                </a:ln>
                <a:solidFill>
                  <a:schemeClr val="tx1"/>
                </a:solidFill>
                <a:effectLst/>
                <a:latin typeface="+mn-lt"/>
              </a:rPr>
              <a:t>temples,</a:t>
            </a:r>
            <a:r>
              <a:rPr lang="en-US" altLang="en-US" dirty="0">
                <a:latin typeface="+mn-lt"/>
              </a:rPr>
              <a:t> </a:t>
            </a:r>
            <a:r>
              <a:rPr kumimoji="0" lang="en-US" altLang="en-US" u="none" strike="noStrike" cap="none" normalizeH="0" baseline="0" dirty="0" smtClean="0">
                <a:ln>
                  <a:noFill/>
                </a:ln>
                <a:solidFill>
                  <a:schemeClr val="tx1"/>
                </a:solidFill>
                <a:effectLst/>
                <a:latin typeface="+mn-lt"/>
              </a:rPr>
              <a:t>mosques,</a:t>
            </a:r>
            <a:r>
              <a:rPr lang="en-US" altLang="en-US" dirty="0">
                <a:latin typeface="+mn-lt"/>
              </a:rPr>
              <a:t> </a:t>
            </a:r>
            <a:r>
              <a:rPr kumimoji="0" lang="en-US" altLang="en-US" u="none" strike="noStrike" cap="none" normalizeH="0" baseline="0" dirty="0" smtClean="0">
                <a:ln>
                  <a:noFill/>
                </a:ln>
                <a:solidFill>
                  <a:schemeClr val="tx1"/>
                </a:solidFill>
                <a:effectLst/>
                <a:latin typeface="+mn-lt"/>
              </a:rPr>
              <a:t>synagogues, and</a:t>
            </a:r>
            <a:r>
              <a:rPr lang="en-US" altLang="en-US" dirty="0">
                <a:latin typeface="+mn-lt"/>
              </a:rPr>
              <a:t> </a:t>
            </a:r>
            <a:r>
              <a:rPr kumimoji="0" lang="en-US" altLang="en-US" u="none" strike="noStrike" cap="none" normalizeH="0" baseline="0" dirty="0" smtClean="0">
                <a:ln>
                  <a:noFill/>
                </a:ln>
                <a:solidFill>
                  <a:schemeClr val="tx1"/>
                </a:solidFill>
                <a:effectLst/>
                <a:latin typeface="+mn-lt"/>
              </a:rPr>
              <a:t>all other places of worship.</a:t>
            </a:r>
            <a:br>
              <a:rPr kumimoji="0" lang="en-US" altLang="en-US" u="none" strike="noStrike" cap="none" normalizeH="0" baseline="0" dirty="0" smtClean="0">
                <a:ln>
                  <a:noFill/>
                </a:ln>
                <a:solidFill>
                  <a:schemeClr val="tx1"/>
                </a:solidFill>
                <a:effectLst/>
                <a:latin typeface="+mn-lt"/>
              </a:rPr>
            </a:br>
            <a:r>
              <a:rPr kumimoji="0" lang="en-US" altLang="en-US" u="none" strike="noStrike" cap="none" normalizeH="0" baseline="0" dirty="0" smtClean="0">
                <a:ln>
                  <a:noFill/>
                </a:ln>
                <a:solidFill>
                  <a:schemeClr val="tx1"/>
                </a:solidFill>
                <a:effectLst/>
                <a:latin typeface="+mn-lt"/>
              </a:rPr>
              <a:t>Provide safety and protection,</a:t>
            </a:r>
            <a:br>
              <a:rPr kumimoji="0" lang="en-US" altLang="en-US" u="none" strike="noStrike" cap="none" normalizeH="0" baseline="0" dirty="0" smtClean="0">
                <a:ln>
                  <a:noFill/>
                </a:ln>
                <a:solidFill>
                  <a:schemeClr val="tx1"/>
                </a:solidFill>
                <a:effectLst/>
                <a:latin typeface="+mn-lt"/>
              </a:rPr>
            </a:br>
            <a:r>
              <a:rPr kumimoji="0" lang="en-US" altLang="en-US" u="none" strike="noStrike" cap="none" normalizeH="0" baseline="0" dirty="0" smtClean="0">
                <a:ln>
                  <a:noFill/>
                </a:ln>
                <a:solidFill>
                  <a:schemeClr val="tx1"/>
                </a:solidFill>
                <a:effectLst/>
                <a:latin typeface="+mn-lt"/>
              </a:rPr>
              <a:t>O Gracious God,</a:t>
            </a:r>
            <a:br>
              <a:rPr kumimoji="0" lang="en-US" altLang="en-US" u="none" strike="noStrike" cap="none" normalizeH="0" baseline="0" dirty="0" smtClean="0">
                <a:ln>
                  <a:noFill/>
                </a:ln>
                <a:solidFill>
                  <a:schemeClr val="tx1"/>
                </a:solidFill>
                <a:effectLst/>
                <a:latin typeface="+mn-lt"/>
              </a:rPr>
            </a:br>
            <a:r>
              <a:rPr kumimoji="0" lang="en-US" altLang="en-US" u="none" strike="noStrike" cap="none" normalizeH="0" baseline="0" dirty="0" smtClean="0">
                <a:ln>
                  <a:noFill/>
                </a:ln>
                <a:solidFill>
                  <a:schemeClr val="tx1"/>
                </a:solidFill>
                <a:effectLst/>
                <a:latin typeface="+mn-lt"/>
              </a:rPr>
              <a:t>and inspire just laws</a:t>
            </a:r>
            <a:r>
              <a:rPr lang="en-US" altLang="en-US" dirty="0">
                <a:latin typeface="+mn-lt"/>
              </a:rPr>
              <a:t> </a:t>
            </a:r>
            <a:r>
              <a:rPr kumimoji="0" lang="en-US" altLang="en-US" u="none" strike="noStrike" cap="none" normalizeH="0" baseline="0" dirty="0" smtClean="0">
                <a:ln>
                  <a:noFill/>
                </a:ln>
                <a:solidFill>
                  <a:schemeClr val="tx1"/>
                </a:solidFill>
                <a:effectLst/>
                <a:latin typeface="+mn-lt"/>
              </a:rPr>
              <a:t>against all forms</a:t>
            </a:r>
            <a:r>
              <a:rPr lang="en-US" altLang="en-US" dirty="0">
                <a:latin typeface="+mn-lt"/>
              </a:rPr>
              <a:t> </a:t>
            </a:r>
            <a:r>
              <a:rPr kumimoji="0" lang="en-US" altLang="en-US" u="none" strike="noStrike" cap="none" normalizeH="0" baseline="0" dirty="0" smtClean="0">
                <a:ln>
                  <a:noFill/>
                </a:ln>
                <a:solidFill>
                  <a:schemeClr val="tx1"/>
                </a:solidFill>
                <a:effectLst/>
                <a:latin typeface="+mn-lt"/>
              </a:rPr>
              <a:t>of violence against women.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u="none" strike="noStrike" cap="none" normalizeH="0" baseline="0" dirty="0" smtClean="0">
                <a:ln>
                  <a:noFill/>
                </a:ln>
                <a:solidFill>
                  <a:schemeClr val="tx1"/>
                </a:solidFill>
                <a:effectLst/>
                <a:latin typeface="+mn-lt"/>
              </a:rPr>
              <a:t>We ask this through Jesus</a:t>
            </a:r>
            <a:r>
              <a:rPr kumimoji="0" lang="en-US" altLang="en-US" u="none" strike="noStrike" cap="none" normalizeH="0" dirty="0" smtClean="0">
                <a:ln>
                  <a:noFill/>
                </a:ln>
                <a:solidFill>
                  <a:schemeClr val="tx1"/>
                </a:solidFill>
                <a:effectLst/>
                <a:latin typeface="+mn-lt"/>
              </a:rPr>
              <a:t> Christ, </a:t>
            </a:r>
            <a:r>
              <a:rPr kumimoji="0" lang="en-US" altLang="en-US" u="none" strike="noStrike" cap="none" normalizeH="0" baseline="0" dirty="0" smtClean="0">
                <a:ln>
                  <a:noFill/>
                </a:ln>
                <a:solidFill>
                  <a:schemeClr val="tx1"/>
                </a:solidFill>
                <a:effectLst/>
                <a:latin typeface="+mn-lt"/>
              </a:rPr>
              <a:t>Amen.</a:t>
            </a:r>
          </a:p>
        </p:txBody>
      </p:sp>
      <p:pic>
        <p:nvPicPr>
          <p:cNvPr id="5" name="Picture 4"/>
          <p:cNvPicPr>
            <a:picLocks noChangeAspect="1"/>
          </p:cNvPicPr>
          <p:nvPr/>
        </p:nvPicPr>
        <p:blipFill>
          <a:blip r:embed="rId2"/>
          <a:stretch>
            <a:fillRect/>
          </a:stretch>
        </p:blipFill>
        <p:spPr>
          <a:xfrm>
            <a:off x="6958556" y="2323652"/>
            <a:ext cx="4803922" cy="3556467"/>
          </a:xfrm>
          <a:prstGeom prst="rect">
            <a:avLst/>
          </a:prstGeom>
        </p:spPr>
      </p:pic>
    </p:spTree>
    <p:extLst>
      <p:ext uri="{BB962C8B-B14F-4D97-AF65-F5344CB8AC3E}">
        <p14:creationId xmlns:p14="http://schemas.microsoft.com/office/powerpoint/2010/main" val="2676216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912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2B6CDA4B-CD9B-495F-B3AF-4F0E4216D1A1}"/>
              </a:ext>
            </a:extLst>
          </p:cNvPr>
          <p:cNvSpPr>
            <a:spLocks noGrp="1"/>
          </p:cNvSpPr>
          <p:nvPr>
            <p:ph type="title"/>
          </p:nvPr>
        </p:nvSpPr>
        <p:spPr>
          <a:xfrm>
            <a:off x="227354" y="165442"/>
            <a:ext cx="5484541" cy="872660"/>
          </a:xfrm>
        </p:spPr>
        <p:txBody>
          <a:bodyPr>
            <a:normAutofit/>
          </a:bodyPr>
          <a:lstStyle/>
          <a:p>
            <a:r>
              <a:rPr lang="en-GB" b="1" dirty="0" smtClean="0">
                <a:solidFill>
                  <a:schemeClr val="tx1"/>
                </a:solidFill>
                <a:latin typeface="Century Gothic" panose="020B0502020202020204" pitchFamily="34" charset="0"/>
              </a:rPr>
              <a:t>Tuesday 28</a:t>
            </a:r>
            <a:r>
              <a:rPr lang="en-GB" b="1" baseline="30000" dirty="0" smtClean="0">
                <a:solidFill>
                  <a:schemeClr val="tx1"/>
                </a:solidFill>
                <a:latin typeface="Century Gothic" panose="020B0502020202020204" pitchFamily="34" charset="0"/>
              </a:rPr>
              <a:t>th</a:t>
            </a:r>
            <a:r>
              <a:rPr lang="en-GB" b="1" dirty="0" smtClean="0">
                <a:solidFill>
                  <a:schemeClr val="tx1"/>
                </a:solidFill>
                <a:latin typeface="Century Gothic" panose="020B0502020202020204" pitchFamily="34" charset="0"/>
              </a:rPr>
              <a:t> June</a:t>
            </a:r>
            <a:endParaRPr lang="en-GB" b="1" dirty="0">
              <a:solidFill>
                <a:schemeClr val="tx1"/>
              </a:solidFill>
              <a:latin typeface="Century Gothic" panose="020B0502020202020204" pitchFamily="34" charset="0"/>
            </a:endParaRPr>
          </a:p>
        </p:txBody>
      </p:sp>
      <p:sp>
        <p:nvSpPr>
          <p:cNvPr id="7" name="Rectangle 6"/>
          <p:cNvSpPr/>
          <p:nvPr/>
        </p:nvSpPr>
        <p:spPr>
          <a:xfrm>
            <a:off x="227354" y="1920139"/>
            <a:ext cx="6178232" cy="4708981"/>
          </a:xfrm>
          <a:prstGeom prst="rect">
            <a:avLst/>
          </a:prstGeom>
        </p:spPr>
        <p:txBody>
          <a:bodyPr wrap="square">
            <a:spAutoFit/>
          </a:bodyPr>
          <a:lstStyle/>
          <a:p>
            <a:r>
              <a:rPr lang="en-GB" sz="2000" dirty="0">
                <a:solidFill>
                  <a:schemeClr val="bg1"/>
                </a:solidFill>
                <a:latin typeface="Century Gothic" panose="020B0502020202020204" pitchFamily="34" charset="0"/>
              </a:rPr>
              <a:t>Peter</a:t>
            </a:r>
          </a:p>
          <a:p>
            <a:r>
              <a:rPr lang="en-GB" sz="2000" dirty="0">
                <a:solidFill>
                  <a:schemeClr val="bg1"/>
                </a:solidFill>
                <a:latin typeface="Century Gothic" panose="020B0502020202020204" pitchFamily="34" charset="0"/>
              </a:rPr>
              <a:t>Impulsive master of misunderstanding</a:t>
            </a:r>
          </a:p>
          <a:p>
            <a:r>
              <a:rPr lang="en-GB" sz="2000" dirty="0">
                <a:solidFill>
                  <a:schemeClr val="bg1"/>
                </a:solidFill>
                <a:latin typeface="Century Gothic" panose="020B0502020202020204" pitchFamily="34" charset="0"/>
              </a:rPr>
              <a:t>You comfort me with all your big mistakes;</a:t>
            </a:r>
          </a:p>
          <a:p>
            <a:r>
              <a:rPr lang="en-GB" sz="2000" dirty="0">
                <a:solidFill>
                  <a:schemeClr val="bg1"/>
                </a:solidFill>
                <a:latin typeface="Century Gothic" panose="020B0502020202020204" pitchFamily="34" charset="0"/>
              </a:rPr>
              <a:t>Jumping the ship before you make the landing,</a:t>
            </a:r>
          </a:p>
          <a:p>
            <a:r>
              <a:rPr lang="en-GB" sz="2000" dirty="0">
                <a:solidFill>
                  <a:schemeClr val="bg1"/>
                </a:solidFill>
                <a:latin typeface="Century Gothic" panose="020B0502020202020204" pitchFamily="34" charset="0"/>
              </a:rPr>
              <a:t>Placing the bet before you know the stakes.</a:t>
            </a:r>
          </a:p>
          <a:p>
            <a:r>
              <a:rPr lang="en-GB" sz="2000" dirty="0">
                <a:solidFill>
                  <a:schemeClr val="bg1"/>
                </a:solidFill>
                <a:latin typeface="Century Gothic" panose="020B0502020202020204" pitchFamily="34" charset="0"/>
              </a:rPr>
              <a:t>I love the way you step out without knowing,</a:t>
            </a:r>
          </a:p>
          <a:p>
            <a:r>
              <a:rPr lang="en-GB" sz="2000" dirty="0">
                <a:solidFill>
                  <a:schemeClr val="bg1"/>
                </a:solidFill>
                <a:latin typeface="Century Gothic" panose="020B0502020202020204" pitchFamily="34" charset="0"/>
              </a:rPr>
              <a:t>The way you sometimes speak before you think,</a:t>
            </a:r>
          </a:p>
          <a:p>
            <a:r>
              <a:rPr lang="en-GB" sz="2000" dirty="0">
                <a:solidFill>
                  <a:schemeClr val="bg1"/>
                </a:solidFill>
                <a:latin typeface="Century Gothic" panose="020B0502020202020204" pitchFamily="34" charset="0"/>
              </a:rPr>
              <a:t>The way your broken faith is always growing,</a:t>
            </a:r>
          </a:p>
          <a:p>
            <a:r>
              <a:rPr lang="en-GB" sz="2000" dirty="0">
                <a:solidFill>
                  <a:schemeClr val="bg1"/>
                </a:solidFill>
                <a:latin typeface="Century Gothic" panose="020B0502020202020204" pitchFamily="34" charset="0"/>
              </a:rPr>
              <a:t>The way he holds you even when you sink.</a:t>
            </a:r>
          </a:p>
          <a:p>
            <a:r>
              <a:rPr lang="en-GB" sz="2000" dirty="0">
                <a:solidFill>
                  <a:schemeClr val="bg1"/>
                </a:solidFill>
                <a:latin typeface="Century Gothic" panose="020B0502020202020204" pitchFamily="34" charset="0"/>
              </a:rPr>
              <a:t>Born to a world that always tried to shame you,</a:t>
            </a:r>
          </a:p>
          <a:p>
            <a:r>
              <a:rPr lang="en-GB" sz="2000" dirty="0">
                <a:solidFill>
                  <a:schemeClr val="bg1"/>
                </a:solidFill>
                <a:latin typeface="Century Gothic" panose="020B0502020202020204" pitchFamily="34" charset="0"/>
              </a:rPr>
              <a:t>Your shaky ego vulnerable to shame,</a:t>
            </a:r>
          </a:p>
          <a:p>
            <a:r>
              <a:rPr lang="en-GB" sz="2000" dirty="0">
                <a:solidFill>
                  <a:schemeClr val="bg1"/>
                </a:solidFill>
                <a:latin typeface="Century Gothic" panose="020B0502020202020204" pitchFamily="34" charset="0"/>
              </a:rPr>
              <a:t>I love the way that Jesus chose to name you,</a:t>
            </a:r>
          </a:p>
          <a:p>
            <a:r>
              <a:rPr lang="en-GB" sz="2000" dirty="0">
                <a:solidFill>
                  <a:schemeClr val="bg1"/>
                </a:solidFill>
                <a:latin typeface="Century Gothic" panose="020B0502020202020204" pitchFamily="34" charset="0"/>
              </a:rPr>
              <a:t>Before you knew how to deserve that name.</a:t>
            </a:r>
          </a:p>
          <a:p>
            <a:r>
              <a:rPr lang="en-GB" sz="2000" dirty="0">
                <a:solidFill>
                  <a:schemeClr val="bg1"/>
                </a:solidFill>
                <a:latin typeface="Century Gothic" panose="020B0502020202020204" pitchFamily="34" charset="0"/>
              </a:rPr>
              <a:t>And in the end your Saviour let you  prove</a:t>
            </a:r>
          </a:p>
          <a:p>
            <a:r>
              <a:rPr lang="en-GB" sz="2000" dirty="0">
                <a:solidFill>
                  <a:schemeClr val="bg1"/>
                </a:solidFill>
                <a:latin typeface="Century Gothic" panose="020B0502020202020204" pitchFamily="34" charset="0"/>
              </a:rPr>
              <a:t>That each denial is undone by love.</a:t>
            </a:r>
          </a:p>
        </p:txBody>
      </p:sp>
      <p:sp>
        <p:nvSpPr>
          <p:cNvPr id="6" name="TextBox 5"/>
          <p:cNvSpPr txBox="1"/>
          <p:nvPr/>
        </p:nvSpPr>
        <p:spPr>
          <a:xfrm>
            <a:off x="6894459" y="3019787"/>
            <a:ext cx="4808668" cy="3693319"/>
          </a:xfrm>
          <a:prstGeom prst="rect">
            <a:avLst/>
          </a:prstGeom>
          <a:noFill/>
        </p:spPr>
        <p:txBody>
          <a:bodyPr wrap="square" rtlCol="0">
            <a:spAutoFit/>
          </a:bodyPr>
          <a:lstStyle/>
          <a:p>
            <a:r>
              <a:rPr lang="en-GB" i="1" dirty="0">
                <a:solidFill>
                  <a:schemeClr val="bg1"/>
                </a:solidFill>
                <a:latin typeface="Century Gothic" panose="020B0502020202020204" pitchFamily="34" charset="0"/>
              </a:rPr>
              <a:t>St. Peter was originally named Simon but after he became a disciple, Jesus gave him the name Peter (which translates as ‘Rock</a:t>
            </a:r>
            <a:r>
              <a:rPr lang="en-GB" i="1" dirty="0" smtClean="0">
                <a:solidFill>
                  <a:schemeClr val="bg1"/>
                </a:solidFill>
                <a:latin typeface="Century Gothic" panose="020B0502020202020204" pitchFamily="34" charset="0"/>
              </a:rPr>
              <a:t>’).</a:t>
            </a:r>
          </a:p>
          <a:p>
            <a:endParaRPr lang="en-GB" i="1" dirty="0">
              <a:solidFill>
                <a:schemeClr val="bg1"/>
              </a:solidFill>
              <a:latin typeface="Century Gothic" panose="020B0502020202020204" pitchFamily="34" charset="0"/>
            </a:endParaRPr>
          </a:p>
          <a:p>
            <a:r>
              <a:rPr lang="en-GB" i="1" dirty="0" smtClean="0">
                <a:solidFill>
                  <a:schemeClr val="bg1"/>
                </a:solidFill>
                <a:latin typeface="Century Gothic" panose="020B0502020202020204" pitchFamily="34" charset="0"/>
              </a:rPr>
              <a:t>Peter was chosen despite his many flaws and didn’t always live up to his name, yet after </a:t>
            </a:r>
            <a:r>
              <a:rPr lang="en-GB" i="1" dirty="0">
                <a:solidFill>
                  <a:schemeClr val="bg1"/>
                </a:solidFill>
                <a:latin typeface="Century Gothic" panose="020B0502020202020204" pitchFamily="34" charset="0"/>
              </a:rPr>
              <a:t>Jesus ascended to heaven Peter became the first pope (leader of the Church). </a:t>
            </a:r>
          </a:p>
          <a:p>
            <a:endParaRPr lang="en-GB" i="1" dirty="0">
              <a:solidFill>
                <a:schemeClr val="bg1"/>
              </a:solidFill>
              <a:latin typeface="Century Gothic" panose="020B0502020202020204" pitchFamily="34" charset="0"/>
            </a:endParaRPr>
          </a:p>
          <a:p>
            <a:r>
              <a:rPr lang="en-GB" i="1" dirty="0">
                <a:solidFill>
                  <a:schemeClr val="bg1"/>
                </a:solidFill>
                <a:latin typeface="Century Gothic" panose="020B0502020202020204" pitchFamily="34" charset="0"/>
              </a:rPr>
              <a:t>In Rome, you can visit St Peter’s </a:t>
            </a:r>
            <a:r>
              <a:rPr lang="en-GB" i="1" dirty="0" smtClean="0">
                <a:solidFill>
                  <a:schemeClr val="bg1"/>
                </a:solidFill>
                <a:latin typeface="Century Gothic" panose="020B0502020202020204" pitchFamily="34" charset="0"/>
              </a:rPr>
              <a:t>Basilica </a:t>
            </a:r>
            <a:r>
              <a:rPr lang="en-GB" i="1" dirty="0">
                <a:solidFill>
                  <a:schemeClr val="bg1"/>
                </a:solidFill>
                <a:latin typeface="Century Gothic" panose="020B0502020202020204" pitchFamily="34" charset="0"/>
              </a:rPr>
              <a:t>where Peter is buried.</a:t>
            </a:r>
          </a:p>
        </p:txBody>
      </p:sp>
    </p:spTree>
    <p:extLst>
      <p:ext uri="{BB962C8B-B14F-4D97-AF65-F5344CB8AC3E}">
        <p14:creationId xmlns:p14="http://schemas.microsoft.com/office/powerpoint/2010/main" val="1853145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A04B7F-9897-4B40-B5C1-2B45919FB3E2}"/>
              </a:ext>
            </a:extLst>
          </p:cNvPr>
          <p:cNvPicPr>
            <a:picLocks noChangeAspect="1"/>
          </p:cNvPicPr>
          <p:nvPr/>
        </p:nvPicPr>
        <p:blipFill>
          <a:blip r:embed="rId2">
            <a:lum bright="70000" contrast="-70000"/>
          </a:blip>
          <a:stretch>
            <a:fillRect/>
          </a:stretch>
        </p:blipFill>
        <p:spPr>
          <a:xfrm>
            <a:off x="-223974" y="-71120"/>
            <a:ext cx="12527734" cy="6929120"/>
          </a:xfrm>
          <a:prstGeom prst="rect">
            <a:avLst/>
          </a:prstGeom>
        </p:spPr>
      </p:pic>
      <p:sp>
        <p:nvSpPr>
          <p:cNvPr id="2" name="Title 1">
            <a:extLst>
              <a:ext uri="{FF2B5EF4-FFF2-40B4-BE49-F238E27FC236}">
                <a16:creationId xmlns:a16="http://schemas.microsoft.com/office/drawing/2014/main" id="{B66B78B9-403B-4909-88C5-F329A7FCCAA3}"/>
              </a:ext>
            </a:extLst>
          </p:cNvPr>
          <p:cNvSpPr>
            <a:spLocks noGrp="1"/>
          </p:cNvSpPr>
          <p:nvPr>
            <p:ph type="title"/>
          </p:nvPr>
        </p:nvSpPr>
        <p:spPr>
          <a:xfrm>
            <a:off x="135673" y="0"/>
            <a:ext cx="10515600" cy="526973"/>
          </a:xfrm>
        </p:spPr>
        <p:txBody>
          <a:bodyPr>
            <a:normAutofit fontScale="90000"/>
          </a:bodyPr>
          <a:lstStyle/>
          <a:p>
            <a:r>
              <a:rPr lang="en-GB" dirty="0" smtClean="0">
                <a:solidFill>
                  <a:schemeClr val="bg1"/>
                </a:solidFill>
                <a:effectLst>
                  <a:outerShdw blurRad="38100" dist="38100" dir="2700000" algn="tl">
                    <a:srgbClr val="000000">
                      <a:alpha val="43137"/>
                    </a:srgbClr>
                  </a:outerShdw>
                </a:effectLst>
                <a:latin typeface="Century Gothic" panose="020B0502020202020204" pitchFamily="34" charset="0"/>
              </a:rPr>
              <a:t>Wednesday 29</a:t>
            </a:r>
            <a:r>
              <a:rPr lang="en-GB" baseline="30000" dirty="0" smtClean="0">
                <a:solidFill>
                  <a:schemeClr val="bg1"/>
                </a:solidFill>
                <a:effectLst>
                  <a:outerShdw blurRad="38100" dist="38100" dir="2700000" algn="tl">
                    <a:srgbClr val="000000">
                      <a:alpha val="43137"/>
                    </a:srgbClr>
                  </a:outerShdw>
                </a:effectLst>
                <a:latin typeface="Century Gothic" panose="020B0502020202020204" pitchFamily="34" charset="0"/>
              </a:rPr>
              <a:t>th</a:t>
            </a:r>
            <a:r>
              <a:rPr lang="en-GB"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r>
              <a:rPr lang="en-GB" dirty="0">
                <a:solidFill>
                  <a:schemeClr val="bg1"/>
                </a:solidFill>
                <a:effectLst>
                  <a:outerShdw blurRad="38100" dist="38100" dir="2700000" algn="tl">
                    <a:srgbClr val="000000">
                      <a:alpha val="43137"/>
                    </a:srgbClr>
                  </a:outerShdw>
                </a:effectLst>
                <a:latin typeface="Century Gothic" panose="020B0502020202020204" pitchFamily="34" charset="0"/>
              </a:rPr>
              <a:t>June</a:t>
            </a:r>
          </a:p>
        </p:txBody>
      </p:sp>
      <p:sp>
        <p:nvSpPr>
          <p:cNvPr id="4" name="Rectangle 3">
            <a:extLst>
              <a:ext uri="{FF2B5EF4-FFF2-40B4-BE49-F238E27FC236}">
                <a16:creationId xmlns:a16="http://schemas.microsoft.com/office/drawing/2014/main" id="{49FF4514-F461-4697-87C3-AC69ABB7380A}"/>
              </a:ext>
            </a:extLst>
          </p:cNvPr>
          <p:cNvSpPr/>
          <p:nvPr/>
        </p:nvSpPr>
        <p:spPr>
          <a:xfrm>
            <a:off x="207805" y="1780256"/>
            <a:ext cx="11664176" cy="4801314"/>
          </a:xfrm>
          <a:prstGeom prst="rect">
            <a:avLst/>
          </a:prstGeom>
        </p:spPr>
        <p:txBody>
          <a:bodyPr wrap="square">
            <a:spAutoFit/>
          </a:bodyPr>
          <a:lstStyle/>
          <a:p>
            <a:pPr algn="ctr"/>
            <a:r>
              <a:rPr lang="en-GB" dirty="0" smtClean="0">
                <a:solidFill>
                  <a:schemeClr val="bg1"/>
                </a:solidFill>
                <a:latin typeface="Century Gothic" panose="020B0502020202020204" pitchFamily="34" charset="0"/>
              </a:rPr>
              <a:t>When </a:t>
            </a:r>
            <a:r>
              <a:rPr lang="en-GB" dirty="0">
                <a:solidFill>
                  <a:schemeClr val="bg1"/>
                </a:solidFill>
                <a:latin typeface="Century Gothic" panose="020B0502020202020204" pitchFamily="34" charset="0"/>
              </a:rPr>
              <a:t>Jesus went into the region of Caesarea </a:t>
            </a:r>
            <a:r>
              <a:rPr lang="en-GB" dirty="0" smtClean="0">
                <a:solidFill>
                  <a:schemeClr val="bg1"/>
                </a:solidFill>
                <a:latin typeface="Century Gothic" panose="020B0502020202020204" pitchFamily="34" charset="0"/>
              </a:rPr>
              <a:t>Philippi, he </a:t>
            </a:r>
            <a:r>
              <a:rPr lang="en-GB" dirty="0">
                <a:solidFill>
                  <a:schemeClr val="bg1"/>
                </a:solidFill>
                <a:latin typeface="Century Gothic" panose="020B0502020202020204" pitchFamily="34" charset="0"/>
              </a:rPr>
              <a:t>asked his disciples</a:t>
            </a:r>
            <a:r>
              <a:rPr lang="en-GB" dirty="0" smtClean="0">
                <a:solidFill>
                  <a:schemeClr val="bg1"/>
                </a:solidFill>
                <a:latin typeface="Century Gothic" panose="020B0502020202020204" pitchFamily="34" charset="0"/>
              </a:rPr>
              <a:t>, “</a:t>
            </a:r>
            <a:r>
              <a:rPr lang="en-GB" dirty="0">
                <a:solidFill>
                  <a:schemeClr val="bg1"/>
                </a:solidFill>
                <a:latin typeface="Century Gothic" panose="020B0502020202020204" pitchFamily="34" charset="0"/>
              </a:rPr>
              <a:t>Who do people say that the Son of Man is?”</a:t>
            </a:r>
            <a:br>
              <a:rPr lang="en-GB" dirty="0">
                <a:solidFill>
                  <a:schemeClr val="bg1"/>
                </a:solidFill>
                <a:latin typeface="Century Gothic" panose="020B0502020202020204" pitchFamily="34" charset="0"/>
              </a:rPr>
            </a:br>
            <a:r>
              <a:rPr lang="en-GB" dirty="0">
                <a:solidFill>
                  <a:schemeClr val="bg1"/>
                </a:solidFill>
                <a:latin typeface="Century Gothic" panose="020B0502020202020204" pitchFamily="34" charset="0"/>
              </a:rPr>
              <a:t>They replied, “Some say John the Baptist, others </a:t>
            </a:r>
            <a:r>
              <a:rPr lang="en-GB" dirty="0" smtClean="0">
                <a:solidFill>
                  <a:schemeClr val="bg1"/>
                </a:solidFill>
                <a:latin typeface="Century Gothic" panose="020B0502020202020204" pitchFamily="34" charset="0"/>
              </a:rPr>
              <a:t>Elijah, still </a:t>
            </a:r>
            <a:r>
              <a:rPr lang="en-GB" dirty="0">
                <a:solidFill>
                  <a:schemeClr val="bg1"/>
                </a:solidFill>
                <a:latin typeface="Century Gothic" panose="020B0502020202020204" pitchFamily="34" charset="0"/>
              </a:rPr>
              <a:t>others Jeremiah or one of the prophets.”</a:t>
            </a:r>
            <a:br>
              <a:rPr lang="en-GB" dirty="0">
                <a:solidFill>
                  <a:schemeClr val="bg1"/>
                </a:solidFill>
                <a:latin typeface="Century Gothic" panose="020B0502020202020204" pitchFamily="34" charset="0"/>
              </a:rPr>
            </a:br>
            <a:r>
              <a:rPr lang="en-GB" dirty="0">
                <a:solidFill>
                  <a:schemeClr val="bg1"/>
                </a:solidFill>
                <a:latin typeface="Century Gothic" panose="020B0502020202020204" pitchFamily="34" charset="0"/>
              </a:rPr>
              <a:t>He said to them, “But who do you say that I am?”</a:t>
            </a:r>
            <a:br>
              <a:rPr lang="en-GB" dirty="0">
                <a:solidFill>
                  <a:schemeClr val="bg1"/>
                </a:solidFill>
                <a:latin typeface="Century Gothic" panose="020B0502020202020204" pitchFamily="34" charset="0"/>
              </a:rPr>
            </a:br>
            <a:r>
              <a:rPr lang="en-GB" dirty="0">
                <a:solidFill>
                  <a:schemeClr val="bg1"/>
                </a:solidFill>
                <a:latin typeface="Century Gothic" panose="020B0502020202020204" pitchFamily="34" charset="0"/>
              </a:rPr>
              <a:t>Simon Peter said in reply</a:t>
            </a:r>
            <a:r>
              <a:rPr lang="en-GB" dirty="0" smtClean="0">
                <a:solidFill>
                  <a:schemeClr val="bg1"/>
                </a:solidFill>
                <a:latin typeface="Century Gothic" panose="020B0502020202020204" pitchFamily="34" charset="0"/>
              </a:rPr>
              <a:t>, “</a:t>
            </a:r>
            <a:r>
              <a:rPr lang="en-GB" dirty="0">
                <a:solidFill>
                  <a:schemeClr val="bg1"/>
                </a:solidFill>
                <a:latin typeface="Century Gothic" panose="020B0502020202020204" pitchFamily="34" charset="0"/>
              </a:rPr>
              <a:t>You are the Christ, the Son of the living God.”</a:t>
            </a:r>
            <a:br>
              <a:rPr lang="en-GB" dirty="0">
                <a:solidFill>
                  <a:schemeClr val="bg1"/>
                </a:solidFill>
                <a:latin typeface="Century Gothic" panose="020B0502020202020204" pitchFamily="34" charset="0"/>
              </a:rPr>
            </a:br>
            <a:r>
              <a:rPr lang="en-GB" dirty="0">
                <a:solidFill>
                  <a:schemeClr val="bg1"/>
                </a:solidFill>
                <a:latin typeface="Century Gothic" panose="020B0502020202020204" pitchFamily="34" charset="0"/>
              </a:rPr>
              <a:t>Jesus said to him in reply, “Blessed are you, </a:t>
            </a:r>
            <a:r>
              <a:rPr lang="en-GB" dirty="0" smtClean="0">
                <a:solidFill>
                  <a:schemeClr val="bg1"/>
                </a:solidFill>
                <a:latin typeface="Century Gothic" panose="020B0502020202020204" pitchFamily="34" charset="0"/>
              </a:rPr>
              <a:t>Simon. For </a:t>
            </a:r>
            <a:r>
              <a:rPr lang="en-GB" dirty="0">
                <a:solidFill>
                  <a:schemeClr val="bg1"/>
                </a:solidFill>
                <a:latin typeface="Century Gothic" panose="020B0502020202020204" pitchFamily="34" charset="0"/>
              </a:rPr>
              <a:t>flesh and blood has not revealed this to you, but my heavenly </a:t>
            </a:r>
            <a:r>
              <a:rPr lang="en-GB" dirty="0" smtClean="0">
                <a:solidFill>
                  <a:schemeClr val="bg1"/>
                </a:solidFill>
                <a:latin typeface="Century Gothic" panose="020B0502020202020204" pitchFamily="34" charset="0"/>
              </a:rPr>
              <a:t>Father. And </a:t>
            </a:r>
            <a:r>
              <a:rPr lang="en-GB" dirty="0">
                <a:solidFill>
                  <a:schemeClr val="bg1"/>
                </a:solidFill>
                <a:latin typeface="Century Gothic" panose="020B0502020202020204" pitchFamily="34" charset="0"/>
              </a:rPr>
              <a:t>so I say to you, you are </a:t>
            </a:r>
            <a:r>
              <a:rPr lang="en-GB" dirty="0" smtClean="0">
                <a:solidFill>
                  <a:schemeClr val="bg1"/>
                </a:solidFill>
                <a:latin typeface="Century Gothic" panose="020B0502020202020204" pitchFamily="34" charset="0"/>
              </a:rPr>
              <a:t>Peter, and </a:t>
            </a:r>
            <a:r>
              <a:rPr lang="en-GB" dirty="0">
                <a:solidFill>
                  <a:schemeClr val="bg1"/>
                </a:solidFill>
                <a:latin typeface="Century Gothic" panose="020B0502020202020204" pitchFamily="34" charset="0"/>
              </a:rPr>
              <a:t>upon this rock I will build my </a:t>
            </a:r>
            <a:r>
              <a:rPr lang="en-GB" dirty="0" smtClean="0">
                <a:solidFill>
                  <a:schemeClr val="bg1"/>
                </a:solidFill>
                <a:latin typeface="Century Gothic" panose="020B0502020202020204" pitchFamily="34" charset="0"/>
              </a:rPr>
              <a:t>Church, and </a:t>
            </a:r>
            <a:r>
              <a:rPr lang="en-GB" dirty="0">
                <a:solidFill>
                  <a:schemeClr val="bg1"/>
                </a:solidFill>
                <a:latin typeface="Century Gothic" panose="020B0502020202020204" pitchFamily="34" charset="0"/>
              </a:rPr>
              <a:t>the gates of the netherworld shall not prevail against </a:t>
            </a:r>
            <a:r>
              <a:rPr lang="en-GB" dirty="0" smtClean="0">
                <a:solidFill>
                  <a:schemeClr val="bg1"/>
                </a:solidFill>
                <a:latin typeface="Century Gothic" panose="020B0502020202020204" pitchFamily="34" charset="0"/>
              </a:rPr>
              <a:t>it. I </a:t>
            </a:r>
            <a:r>
              <a:rPr lang="en-GB" dirty="0">
                <a:solidFill>
                  <a:schemeClr val="bg1"/>
                </a:solidFill>
                <a:latin typeface="Century Gothic" panose="020B0502020202020204" pitchFamily="34" charset="0"/>
              </a:rPr>
              <a:t>will give you the keys to the Kingdom of heaven.</a:t>
            </a:r>
            <a:br>
              <a:rPr lang="en-GB" dirty="0">
                <a:solidFill>
                  <a:schemeClr val="bg1"/>
                </a:solidFill>
                <a:latin typeface="Century Gothic" panose="020B0502020202020204" pitchFamily="34" charset="0"/>
              </a:rPr>
            </a:br>
            <a:r>
              <a:rPr lang="en-GB" dirty="0">
                <a:solidFill>
                  <a:schemeClr val="bg1"/>
                </a:solidFill>
                <a:latin typeface="Century Gothic" panose="020B0502020202020204" pitchFamily="34" charset="0"/>
              </a:rPr>
              <a:t>Whatever you bind on earth shall be bound in </a:t>
            </a:r>
            <a:r>
              <a:rPr lang="en-GB" dirty="0" smtClean="0">
                <a:solidFill>
                  <a:schemeClr val="bg1"/>
                </a:solidFill>
                <a:latin typeface="Century Gothic" panose="020B0502020202020204" pitchFamily="34" charset="0"/>
              </a:rPr>
              <a:t>heaven; and </a:t>
            </a:r>
            <a:r>
              <a:rPr lang="en-GB" dirty="0">
                <a:solidFill>
                  <a:schemeClr val="bg1"/>
                </a:solidFill>
                <a:latin typeface="Century Gothic" panose="020B0502020202020204" pitchFamily="34" charset="0"/>
              </a:rPr>
              <a:t>whatever you loose on earth shall be loosed in heaven</a:t>
            </a:r>
            <a:r>
              <a:rPr lang="en-GB" dirty="0" smtClean="0">
                <a:solidFill>
                  <a:schemeClr val="bg1"/>
                </a:solidFill>
                <a:latin typeface="Century Gothic" panose="020B0502020202020204" pitchFamily="34" charset="0"/>
              </a:rPr>
              <a:t>.”</a:t>
            </a:r>
          </a:p>
          <a:p>
            <a:pPr algn="ctr"/>
            <a:endParaRPr lang="en-GB" b="1" dirty="0" smtClean="0">
              <a:solidFill>
                <a:schemeClr val="bg1"/>
              </a:solidFill>
              <a:latin typeface="Century Gothic" panose="020B0502020202020204" pitchFamily="34" charset="0"/>
            </a:endParaRPr>
          </a:p>
          <a:p>
            <a:pPr algn="ctr"/>
            <a:endParaRPr lang="en-GB" b="1" dirty="0">
              <a:solidFill>
                <a:schemeClr val="bg1"/>
              </a:solidFill>
              <a:latin typeface="Century Gothic" panose="020B0502020202020204" pitchFamily="34" charset="0"/>
            </a:endParaRPr>
          </a:p>
          <a:p>
            <a:pPr algn="ctr"/>
            <a:r>
              <a:rPr lang="en-GB" b="1" dirty="0">
                <a:solidFill>
                  <a:schemeClr val="bg1"/>
                </a:solidFill>
                <a:latin typeface="Century Gothic" panose="020B0502020202020204" pitchFamily="34" charset="0"/>
              </a:rPr>
              <a:t>Dear God,</a:t>
            </a:r>
          </a:p>
          <a:p>
            <a:pPr algn="ctr"/>
            <a:r>
              <a:rPr lang="en-GB" b="1" dirty="0">
                <a:solidFill>
                  <a:schemeClr val="bg1"/>
                </a:solidFill>
                <a:latin typeface="Century Gothic" panose="020B0502020202020204" pitchFamily="34" charset="0"/>
              </a:rPr>
              <a:t>We pray for the church, the pope, priests and those in Christian leadership.</a:t>
            </a:r>
          </a:p>
          <a:p>
            <a:pPr algn="ctr"/>
            <a:r>
              <a:rPr lang="en-GB" b="1" dirty="0">
                <a:solidFill>
                  <a:schemeClr val="bg1"/>
                </a:solidFill>
                <a:latin typeface="Century Gothic" panose="020B0502020202020204" pitchFamily="34" charset="0"/>
              </a:rPr>
              <a:t>May  they be strong in their faith and filled with joy. May we too be inspired to be like Peter, serving others both here and around the world and speaking up for what we believe. </a:t>
            </a:r>
            <a:r>
              <a:rPr lang="en-GB" b="1" dirty="0">
                <a:latin typeface="Century Gothic" panose="020B0502020202020204" pitchFamily="34" charset="0"/>
              </a:rPr>
              <a:t>Amen</a:t>
            </a:r>
            <a:r>
              <a:rPr lang="en-GB" b="1" dirty="0" smtClean="0">
                <a:latin typeface="Century Gothic" panose="020B0502020202020204" pitchFamily="34" charset="0"/>
              </a:rPr>
              <a:t>.</a:t>
            </a:r>
            <a:endParaRPr lang="en-GB" b="1" dirty="0">
              <a:latin typeface="Century Gothic" panose="020B0502020202020204" pitchFamily="34" charset="0"/>
            </a:endParaRPr>
          </a:p>
        </p:txBody>
      </p:sp>
      <p:sp>
        <p:nvSpPr>
          <p:cNvPr id="6" name="TextBox 5"/>
          <p:cNvSpPr txBox="1"/>
          <p:nvPr/>
        </p:nvSpPr>
        <p:spPr>
          <a:xfrm>
            <a:off x="87315" y="650806"/>
            <a:ext cx="10612315" cy="830997"/>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Today is the feast day of St Peter and Paul, it is a Holy Day. We pray using the </a:t>
            </a:r>
            <a:r>
              <a:rPr lang="en-GB" sz="2400" dirty="0" smtClean="0">
                <a:solidFill>
                  <a:schemeClr val="bg1"/>
                </a:solidFill>
                <a:latin typeface="Century Gothic" panose="020B0502020202020204" pitchFamily="34" charset="0"/>
              </a:rPr>
              <a:t>Gospel that </a:t>
            </a:r>
            <a:r>
              <a:rPr lang="en-GB" sz="2400" dirty="0">
                <a:solidFill>
                  <a:schemeClr val="bg1"/>
                </a:solidFill>
                <a:latin typeface="Century Gothic" panose="020B0502020202020204" pitchFamily="34" charset="0"/>
              </a:rPr>
              <a:t>will be read in </a:t>
            </a:r>
            <a:r>
              <a:rPr lang="en-GB" sz="2400" dirty="0" smtClean="0">
                <a:solidFill>
                  <a:schemeClr val="bg1"/>
                </a:solidFill>
                <a:latin typeface="Century Gothic" panose="020B0502020202020204" pitchFamily="34" charset="0"/>
              </a:rPr>
              <a:t>Mass (Matthew 16: 13-19)</a:t>
            </a:r>
            <a:endParaRPr lang="en-GB"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799639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CDA4B-CD9B-495F-B3AF-4F0E4216D1A1}"/>
              </a:ext>
            </a:extLst>
          </p:cNvPr>
          <p:cNvSpPr>
            <a:spLocks noGrp="1"/>
          </p:cNvSpPr>
          <p:nvPr>
            <p:ph type="title"/>
          </p:nvPr>
        </p:nvSpPr>
        <p:spPr>
          <a:xfrm>
            <a:off x="454360" y="224779"/>
            <a:ext cx="9404723" cy="446400"/>
          </a:xfrm>
        </p:spPr>
        <p:txBody>
          <a:bodyPr/>
          <a:lstStyle/>
          <a:p>
            <a:r>
              <a:rPr lang="en-GB" sz="3600" dirty="0" smtClean="0">
                <a:solidFill>
                  <a:srgbClr val="FFC000"/>
                </a:solidFill>
                <a:effectLst>
                  <a:outerShdw blurRad="38100" dist="38100" dir="2700000" algn="tl">
                    <a:srgbClr val="000000">
                      <a:alpha val="43137"/>
                    </a:srgbClr>
                  </a:outerShdw>
                </a:effectLst>
                <a:latin typeface="Century Gothic" panose="020B0502020202020204" pitchFamily="34" charset="0"/>
              </a:rPr>
              <a:t>Wednesday 29</a:t>
            </a:r>
            <a:r>
              <a:rPr lang="en-GB" sz="3600" baseline="30000" dirty="0" smtClean="0">
                <a:solidFill>
                  <a:srgbClr val="FFC000"/>
                </a:solidFill>
                <a:effectLst>
                  <a:outerShdw blurRad="38100" dist="38100" dir="2700000" algn="tl">
                    <a:srgbClr val="000000">
                      <a:alpha val="43137"/>
                    </a:srgbClr>
                  </a:outerShdw>
                </a:effectLst>
                <a:latin typeface="Century Gothic" panose="020B0502020202020204" pitchFamily="34" charset="0"/>
              </a:rPr>
              <a:t>th</a:t>
            </a:r>
            <a:r>
              <a:rPr lang="en-GB" sz="3600" dirty="0" smtClean="0">
                <a:solidFill>
                  <a:srgbClr val="FFC000"/>
                </a:solidFill>
                <a:effectLst>
                  <a:outerShdw blurRad="38100" dist="38100" dir="2700000" algn="tl">
                    <a:srgbClr val="000000">
                      <a:alpha val="43137"/>
                    </a:srgbClr>
                  </a:outerShdw>
                </a:effectLst>
                <a:latin typeface="Century Gothic" panose="020B0502020202020204" pitchFamily="34" charset="0"/>
              </a:rPr>
              <a:t> June</a:t>
            </a:r>
            <a:endParaRPr lang="en-GB" sz="3600"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sp>
        <p:nvSpPr>
          <p:cNvPr id="3" name="Rectangle 2">
            <a:extLst>
              <a:ext uri="{FF2B5EF4-FFF2-40B4-BE49-F238E27FC236}">
                <a16:creationId xmlns:a16="http://schemas.microsoft.com/office/drawing/2014/main" id="{CBF0801A-5A97-49F9-A5B6-17E37992AD9B}"/>
              </a:ext>
            </a:extLst>
          </p:cNvPr>
          <p:cNvSpPr/>
          <p:nvPr/>
        </p:nvSpPr>
        <p:spPr>
          <a:xfrm>
            <a:off x="681036" y="1884417"/>
            <a:ext cx="10829925" cy="523220"/>
          </a:xfrm>
          <a:prstGeom prst="rect">
            <a:avLst/>
          </a:prstGeom>
        </p:spPr>
        <p:txBody>
          <a:bodyPr wrap="square">
            <a:spAutoFit/>
          </a:bodyPr>
          <a:lstStyle/>
          <a:p>
            <a:pPr algn="ctr">
              <a:spcAft>
                <a:spcPts val="0"/>
              </a:spcAft>
            </a:pPr>
            <a:r>
              <a:rPr lang="en-GB" sz="2800" i="1"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498" y="3956558"/>
            <a:ext cx="3937414" cy="279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00000" y="3809692"/>
            <a:ext cx="7571416" cy="2800767"/>
          </a:xfrm>
          <a:prstGeom prst="rect">
            <a:avLst/>
          </a:prstGeom>
          <a:noFill/>
        </p:spPr>
        <p:txBody>
          <a:bodyPr wrap="square" rtlCol="0">
            <a:spAutoFit/>
          </a:bodyPr>
          <a:lstStyle/>
          <a:p>
            <a:r>
              <a:rPr lang="en-GB" sz="2200" dirty="0" smtClean="0">
                <a:solidFill>
                  <a:srgbClr val="FFC000"/>
                </a:solidFill>
                <a:latin typeface="Century Gothic" panose="020B0502020202020204" pitchFamily="34" charset="0"/>
              </a:rPr>
              <a:t>Dear God,</a:t>
            </a:r>
          </a:p>
          <a:p>
            <a:r>
              <a:rPr lang="en-GB" sz="2200" dirty="0" smtClean="0">
                <a:solidFill>
                  <a:srgbClr val="FFC000"/>
                </a:solidFill>
                <a:latin typeface="Century Gothic" panose="020B0502020202020204" pitchFamily="34" charset="0"/>
              </a:rPr>
              <a:t>When </a:t>
            </a:r>
            <a:r>
              <a:rPr lang="en-GB" sz="2200" dirty="0">
                <a:solidFill>
                  <a:srgbClr val="FFC000"/>
                </a:solidFill>
                <a:latin typeface="Century Gothic" panose="020B0502020202020204" pitchFamily="34" charset="0"/>
              </a:rPr>
              <a:t>we look at the life of St Paul we are inspired to know that our past doesn’t define us. Our mistakes provide us with opportunities to grow and to rely on God. </a:t>
            </a:r>
          </a:p>
          <a:p>
            <a:r>
              <a:rPr lang="en-GB" sz="2200" dirty="0">
                <a:solidFill>
                  <a:srgbClr val="FFC000"/>
                </a:solidFill>
                <a:latin typeface="Century Gothic" panose="020B0502020202020204" pitchFamily="34" charset="0"/>
              </a:rPr>
              <a:t>Today let us focus on the people we want to become, </a:t>
            </a:r>
            <a:r>
              <a:rPr lang="en-GB" sz="2200" dirty="0" smtClean="0">
                <a:solidFill>
                  <a:srgbClr val="FFC000"/>
                </a:solidFill>
                <a:latin typeface="Century Gothic" panose="020B0502020202020204" pitchFamily="34" charset="0"/>
              </a:rPr>
              <a:t>rather </a:t>
            </a:r>
            <a:r>
              <a:rPr lang="en-GB" sz="2200" dirty="0">
                <a:solidFill>
                  <a:srgbClr val="FFC000"/>
                </a:solidFill>
                <a:latin typeface="Century Gothic" panose="020B0502020202020204" pitchFamily="34" charset="0"/>
              </a:rPr>
              <a:t>than our past </a:t>
            </a:r>
            <a:r>
              <a:rPr lang="en-GB" sz="2200" dirty="0" smtClean="0">
                <a:solidFill>
                  <a:srgbClr val="FFC000"/>
                </a:solidFill>
                <a:latin typeface="Century Gothic" panose="020B0502020202020204" pitchFamily="34" charset="0"/>
              </a:rPr>
              <a:t> and </a:t>
            </a:r>
            <a:r>
              <a:rPr lang="en-GB" sz="2200" dirty="0">
                <a:solidFill>
                  <a:srgbClr val="FFC000"/>
                </a:solidFill>
                <a:latin typeface="Century Gothic" panose="020B0502020202020204" pitchFamily="34" charset="0"/>
              </a:rPr>
              <a:t>fix our eyes on Jesus.</a:t>
            </a:r>
          </a:p>
          <a:p>
            <a:r>
              <a:rPr lang="en-GB" sz="2200" dirty="0">
                <a:solidFill>
                  <a:srgbClr val="FFC000"/>
                </a:solidFill>
                <a:latin typeface="Century Gothic" panose="020B0502020202020204" pitchFamily="34" charset="0"/>
              </a:rPr>
              <a:t>Amen.</a:t>
            </a:r>
          </a:p>
        </p:txBody>
      </p:sp>
      <p:sp>
        <p:nvSpPr>
          <p:cNvPr id="6" name="TextBox 5"/>
          <p:cNvSpPr txBox="1"/>
          <p:nvPr/>
        </p:nvSpPr>
        <p:spPr>
          <a:xfrm>
            <a:off x="400000" y="1130364"/>
            <a:ext cx="11272046" cy="2554545"/>
          </a:xfrm>
          <a:prstGeom prst="rect">
            <a:avLst/>
          </a:prstGeom>
          <a:noFill/>
        </p:spPr>
        <p:txBody>
          <a:bodyPr wrap="square" rtlCol="0">
            <a:spAutoFit/>
          </a:bodyPr>
          <a:lstStyle/>
          <a:p>
            <a:r>
              <a:rPr lang="en-GB" sz="2000" dirty="0">
                <a:latin typeface="Century Gothic" panose="020B0502020202020204" pitchFamily="34" charset="0"/>
              </a:rPr>
              <a:t>St Paul was originally called Saul and he persecuted the early Christians. While Saul was travelling to Damascus he had a religious experience. He was knocked of his horse, saw a blinding light and God spoke to him. He then converted to Christianity and took the name Paul.</a:t>
            </a:r>
          </a:p>
          <a:p>
            <a:endParaRPr lang="en-GB" sz="2000" dirty="0">
              <a:latin typeface="Century Gothic" panose="020B0502020202020204" pitchFamily="34" charset="0"/>
            </a:endParaRPr>
          </a:p>
          <a:p>
            <a:r>
              <a:rPr lang="en-GB" sz="2000" dirty="0">
                <a:latin typeface="Century Gothic" panose="020B0502020202020204" pitchFamily="34" charset="0"/>
              </a:rPr>
              <a:t>Paul travelled around the Mediterranean teaching and supporting the early Christian communities. He visited Turkey and Cyprus on his travels. St Paul’s Letters to these communities can be found in the New </a:t>
            </a:r>
            <a:r>
              <a:rPr lang="en-GB" sz="2000" dirty="0" smtClean="0">
                <a:latin typeface="Century Gothic" panose="020B0502020202020204" pitchFamily="34" charset="0"/>
              </a:rPr>
              <a:t>Testament.</a:t>
            </a:r>
            <a:endParaRPr lang="en-GB" sz="2000" dirty="0">
              <a:latin typeface="Century Gothic" panose="020B0502020202020204" pitchFamily="34" charset="0"/>
            </a:endParaRPr>
          </a:p>
        </p:txBody>
      </p:sp>
    </p:spTree>
    <p:extLst>
      <p:ext uri="{BB962C8B-B14F-4D97-AF65-F5344CB8AC3E}">
        <p14:creationId xmlns:p14="http://schemas.microsoft.com/office/powerpoint/2010/main" val="3979469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581" y="97715"/>
            <a:ext cx="4481656" cy="536986"/>
          </a:xfrm>
        </p:spPr>
        <p:txBody>
          <a:bodyPr/>
          <a:lstStyle/>
          <a:p>
            <a:r>
              <a:rPr lang="en-GB" sz="3400" dirty="0" smtClean="0">
                <a:solidFill>
                  <a:srgbClr val="FFC000"/>
                </a:solidFill>
              </a:rPr>
              <a:t>Thursday 30</a:t>
            </a:r>
            <a:r>
              <a:rPr lang="en-GB" sz="3400" baseline="30000" dirty="0" smtClean="0">
                <a:solidFill>
                  <a:srgbClr val="FFC000"/>
                </a:solidFill>
              </a:rPr>
              <a:t>th</a:t>
            </a:r>
            <a:r>
              <a:rPr lang="en-GB" sz="3400" dirty="0" smtClean="0">
                <a:solidFill>
                  <a:srgbClr val="FFC000"/>
                </a:solidFill>
              </a:rPr>
              <a:t> June</a:t>
            </a:r>
            <a:endParaRPr lang="en-GB" sz="3400" dirty="0">
              <a:solidFill>
                <a:srgbClr val="FFC000"/>
              </a:solidFill>
            </a:endParaRPr>
          </a:p>
        </p:txBody>
      </p:sp>
      <p:sp>
        <p:nvSpPr>
          <p:cNvPr id="3" name="Content Placeholder 2"/>
          <p:cNvSpPr>
            <a:spLocks noGrp="1"/>
          </p:cNvSpPr>
          <p:nvPr>
            <p:ph idx="1"/>
          </p:nvPr>
        </p:nvSpPr>
        <p:spPr>
          <a:xfrm>
            <a:off x="258184" y="871369"/>
            <a:ext cx="4808667" cy="5873676"/>
          </a:xfrm>
        </p:spPr>
        <p:txBody>
          <a:bodyPr>
            <a:normAutofit fontScale="55000" lnSpcReduction="20000"/>
          </a:bodyPr>
          <a:lstStyle/>
          <a:p>
            <a:pPr marL="0" indent="0">
              <a:lnSpc>
                <a:spcPct val="114000"/>
              </a:lnSpc>
              <a:buNone/>
            </a:pPr>
            <a:r>
              <a:rPr lang="en-IE" sz="2900" dirty="0" smtClean="0">
                <a:latin typeface="Century Gothic" panose="020B0502020202020204" pitchFamily="34" charset="0"/>
              </a:rPr>
              <a:t>Worldwide Christians face the most persecution because of their faith, especially in Asia and Africa. In 202. </a:t>
            </a:r>
            <a:r>
              <a:rPr lang="en-US" sz="2900" dirty="0" smtClean="0"/>
              <a:t>309 </a:t>
            </a:r>
            <a:r>
              <a:rPr lang="en-US" sz="2900" dirty="0"/>
              <a:t>million Christians </a:t>
            </a:r>
            <a:r>
              <a:rPr lang="en-US" sz="2900" dirty="0" smtClean="0"/>
              <a:t>(1 in 8) were </a:t>
            </a:r>
            <a:r>
              <a:rPr lang="en-US" sz="2900" dirty="0"/>
              <a:t>living in countries where they might suffer very high or extreme levels of </a:t>
            </a:r>
            <a:r>
              <a:rPr lang="en-US" sz="2900" dirty="0" smtClean="0"/>
              <a:t>persecution. </a:t>
            </a:r>
            <a:r>
              <a:rPr lang="en-US" sz="2900" dirty="0"/>
              <a:t>Every day, 13 Christians worldwide are killed because of their faith, 12 churches or Christian buildings are attacked and 12 Christians are unjustly arrested or imprisoned, while another 5 are abducted.</a:t>
            </a:r>
            <a:endParaRPr lang="en-IE" sz="2900" dirty="0" smtClean="0">
              <a:latin typeface="Century Gothic" panose="020B0502020202020204" pitchFamily="34" charset="0"/>
            </a:endParaRPr>
          </a:p>
          <a:p>
            <a:pPr marL="0" indent="0">
              <a:lnSpc>
                <a:spcPct val="114000"/>
              </a:lnSpc>
              <a:buNone/>
            </a:pPr>
            <a:endParaRPr lang="en-IE" dirty="0" smtClean="0">
              <a:latin typeface="Century Gothic" panose="020B0502020202020204" pitchFamily="34" charset="0"/>
            </a:endParaRPr>
          </a:p>
          <a:p>
            <a:pPr marL="0" indent="0">
              <a:lnSpc>
                <a:spcPct val="114000"/>
              </a:lnSpc>
              <a:buNone/>
            </a:pPr>
            <a:r>
              <a:rPr lang="en-IE" sz="3100" dirty="0" smtClean="0">
                <a:effectLst>
                  <a:outerShdw blurRad="38100" dist="38100" dir="2700000" algn="tl">
                    <a:srgbClr val="000000">
                      <a:alpha val="43137"/>
                    </a:srgbClr>
                  </a:outerShdw>
                </a:effectLst>
                <a:latin typeface="Century Gothic" panose="020B0502020202020204" pitchFamily="34" charset="0"/>
              </a:rPr>
              <a:t>Loving </a:t>
            </a:r>
            <a:r>
              <a:rPr lang="en-IE" sz="3100" dirty="0">
                <a:effectLst>
                  <a:outerShdw blurRad="38100" dist="38100" dir="2700000" algn="tl">
                    <a:srgbClr val="000000">
                      <a:alpha val="43137"/>
                    </a:srgbClr>
                  </a:outerShdw>
                </a:effectLst>
                <a:latin typeface="Century Gothic" panose="020B0502020202020204" pitchFamily="34" charset="0"/>
              </a:rPr>
              <a:t>God,</a:t>
            </a:r>
          </a:p>
          <a:p>
            <a:pPr marL="0" indent="0">
              <a:lnSpc>
                <a:spcPct val="114000"/>
              </a:lnSpc>
              <a:buNone/>
            </a:pPr>
            <a:r>
              <a:rPr lang="en-IE" sz="3100" dirty="0">
                <a:effectLst>
                  <a:outerShdw blurRad="38100" dist="38100" dir="2700000" algn="tl">
                    <a:srgbClr val="000000">
                      <a:alpha val="43137"/>
                    </a:srgbClr>
                  </a:outerShdw>
                </a:effectLst>
                <a:latin typeface="Century Gothic" panose="020B0502020202020204" pitchFamily="34" charset="0"/>
              </a:rPr>
              <a:t>We unite ourselves with people around the country today in praying for Christians, and all people of faith, </a:t>
            </a:r>
            <a:r>
              <a:rPr lang="en-IE" sz="3100" dirty="0" smtClean="0">
                <a:effectLst>
                  <a:outerShdw blurRad="38100" dist="38100" dir="2700000" algn="tl">
                    <a:srgbClr val="000000">
                      <a:alpha val="43137"/>
                    </a:srgbClr>
                  </a:outerShdw>
                </a:effectLst>
                <a:latin typeface="Century Gothic" panose="020B0502020202020204" pitchFamily="34" charset="0"/>
              </a:rPr>
              <a:t>who </a:t>
            </a:r>
            <a:r>
              <a:rPr lang="en-IE" sz="3100" dirty="0">
                <a:effectLst>
                  <a:outerShdw blurRad="38100" dist="38100" dir="2700000" algn="tl">
                    <a:srgbClr val="000000">
                      <a:alpha val="43137"/>
                    </a:srgbClr>
                  </a:outerShdw>
                </a:effectLst>
                <a:latin typeface="Century Gothic" panose="020B0502020202020204" pitchFamily="34" charset="0"/>
              </a:rPr>
              <a:t>are persecuted because of their beliefs</a:t>
            </a:r>
            <a:r>
              <a:rPr lang="en-IE" sz="3100" dirty="0" smtClean="0">
                <a:effectLst>
                  <a:outerShdw blurRad="38100" dist="38100" dir="2700000" algn="tl">
                    <a:srgbClr val="000000">
                      <a:alpha val="43137"/>
                    </a:srgbClr>
                  </a:outerShdw>
                </a:effectLst>
                <a:latin typeface="Century Gothic" panose="020B0502020202020204" pitchFamily="34" charset="0"/>
              </a:rPr>
              <a:t>.</a:t>
            </a:r>
            <a:endParaRPr lang="en-IE" sz="3100" dirty="0">
              <a:effectLst>
                <a:outerShdw blurRad="38100" dist="38100" dir="2700000" algn="tl">
                  <a:srgbClr val="000000">
                    <a:alpha val="43137"/>
                  </a:srgbClr>
                </a:outerShdw>
              </a:effectLst>
              <a:latin typeface="Century Gothic" panose="020B0502020202020204" pitchFamily="34" charset="0"/>
            </a:endParaRPr>
          </a:p>
          <a:p>
            <a:pPr marL="0" indent="0">
              <a:lnSpc>
                <a:spcPct val="114000"/>
              </a:lnSpc>
              <a:buNone/>
            </a:pPr>
            <a:r>
              <a:rPr lang="en-IE" sz="3100" dirty="0">
                <a:effectLst>
                  <a:outerShdw blurRad="38100" dist="38100" dir="2700000" algn="tl">
                    <a:srgbClr val="000000">
                      <a:alpha val="43137"/>
                    </a:srgbClr>
                  </a:outerShdw>
                </a:effectLst>
                <a:latin typeface="Century Gothic" panose="020B0502020202020204" pitchFamily="34" charset="0"/>
              </a:rPr>
              <a:t>Help everyone in the world to come to understand the beliefs of others so that we can build a world where everyone is respected and able to live their faith without </a:t>
            </a:r>
            <a:r>
              <a:rPr lang="en-IE" sz="3100" dirty="0" smtClean="0">
                <a:effectLst>
                  <a:outerShdw blurRad="38100" dist="38100" dir="2700000" algn="tl">
                    <a:srgbClr val="000000">
                      <a:alpha val="43137"/>
                    </a:srgbClr>
                  </a:outerShdw>
                </a:effectLst>
                <a:latin typeface="Century Gothic" panose="020B0502020202020204" pitchFamily="34" charset="0"/>
              </a:rPr>
              <a:t>fear.</a:t>
            </a:r>
          </a:p>
          <a:p>
            <a:pPr marL="0" indent="0">
              <a:lnSpc>
                <a:spcPct val="114000"/>
              </a:lnSpc>
              <a:buNone/>
            </a:pPr>
            <a:r>
              <a:rPr lang="en-IE" sz="3100" dirty="0" smtClean="0">
                <a:effectLst>
                  <a:outerShdw blurRad="38100" dist="38100" dir="2700000" algn="tl">
                    <a:srgbClr val="000000">
                      <a:alpha val="43137"/>
                    </a:srgbClr>
                  </a:outerShdw>
                </a:effectLst>
                <a:latin typeface="Century Gothic" panose="020B0502020202020204" pitchFamily="34" charset="0"/>
              </a:rPr>
              <a:t>Amen.</a:t>
            </a:r>
            <a:endParaRPr lang="en-IE" sz="3100" dirty="0">
              <a:effectLst>
                <a:outerShdw blurRad="38100" dist="38100" dir="2700000" algn="tl">
                  <a:srgbClr val="000000">
                    <a:alpha val="43137"/>
                  </a:srgbClr>
                </a:outerShdw>
              </a:effectLst>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5188684" y="-80682"/>
            <a:ext cx="7003316" cy="6938682"/>
          </a:xfrm>
          <a:prstGeom prst="rect">
            <a:avLst/>
          </a:prstGeom>
        </p:spPr>
      </p:pic>
    </p:spTree>
    <p:extLst>
      <p:ext uri="{BB962C8B-B14F-4D97-AF65-F5344CB8AC3E}">
        <p14:creationId xmlns:p14="http://schemas.microsoft.com/office/powerpoint/2010/main" val="387415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A04B7F-9897-4B40-B5C1-2B45919FB3E2}"/>
              </a:ext>
            </a:extLst>
          </p:cNvPr>
          <p:cNvPicPr>
            <a:picLocks noChangeAspect="1"/>
          </p:cNvPicPr>
          <p:nvPr/>
        </p:nvPicPr>
        <p:blipFill>
          <a:blip r:embed="rId2">
            <a:lum bright="70000" contrast="-70000"/>
          </a:blip>
          <a:stretch>
            <a:fillRect/>
          </a:stretch>
        </p:blipFill>
        <p:spPr>
          <a:xfrm>
            <a:off x="0" y="0"/>
            <a:ext cx="12192000" cy="6897142"/>
          </a:xfrm>
          <a:prstGeom prst="rect">
            <a:avLst/>
          </a:prstGeom>
        </p:spPr>
      </p:pic>
      <p:sp>
        <p:nvSpPr>
          <p:cNvPr id="2" name="Title 1">
            <a:extLst>
              <a:ext uri="{FF2B5EF4-FFF2-40B4-BE49-F238E27FC236}">
                <a16:creationId xmlns:a16="http://schemas.microsoft.com/office/drawing/2014/main" id="{B66B78B9-403B-4909-88C5-F329A7FCCAA3}"/>
              </a:ext>
            </a:extLst>
          </p:cNvPr>
          <p:cNvSpPr>
            <a:spLocks noGrp="1"/>
          </p:cNvSpPr>
          <p:nvPr>
            <p:ph type="title"/>
          </p:nvPr>
        </p:nvSpPr>
        <p:spPr>
          <a:xfrm>
            <a:off x="731722" y="81030"/>
            <a:ext cx="10515600" cy="742496"/>
          </a:xfrm>
        </p:spPr>
        <p:txBody>
          <a:bodyPr/>
          <a:lstStyle/>
          <a:p>
            <a:r>
              <a:rPr lang="en-GB" dirty="0" smtClean="0">
                <a:solidFill>
                  <a:schemeClr val="bg1"/>
                </a:solidFill>
                <a:effectLst>
                  <a:outerShdw blurRad="38100" dist="38100" dir="2700000" algn="tl">
                    <a:srgbClr val="000000">
                      <a:alpha val="43137"/>
                    </a:srgbClr>
                  </a:outerShdw>
                </a:effectLst>
                <a:latin typeface="Century Gothic" panose="020B0502020202020204" pitchFamily="34" charset="0"/>
              </a:rPr>
              <a:t>Thursday 30</a:t>
            </a:r>
            <a:r>
              <a:rPr lang="en-GB" baseline="30000" dirty="0" smtClean="0">
                <a:solidFill>
                  <a:schemeClr val="bg1"/>
                </a:solidFill>
                <a:effectLst>
                  <a:outerShdw blurRad="38100" dist="38100" dir="2700000" algn="tl">
                    <a:srgbClr val="000000">
                      <a:alpha val="43137"/>
                    </a:srgbClr>
                  </a:outerShdw>
                </a:effectLst>
                <a:latin typeface="Century Gothic" panose="020B0502020202020204" pitchFamily="34" charset="0"/>
              </a:rPr>
              <a:t>th</a:t>
            </a:r>
            <a:r>
              <a:rPr lang="en-GB" dirty="0" smtClean="0">
                <a:solidFill>
                  <a:schemeClr val="bg1"/>
                </a:solidFill>
                <a:effectLst>
                  <a:outerShdw blurRad="38100" dist="38100" dir="2700000" algn="tl">
                    <a:srgbClr val="000000">
                      <a:alpha val="43137"/>
                    </a:srgbClr>
                  </a:outerShdw>
                </a:effectLst>
                <a:latin typeface="Century Gothic" panose="020B0502020202020204" pitchFamily="34" charset="0"/>
              </a:rPr>
              <a:t> June</a:t>
            </a:r>
            <a:endParaRPr lang="en-GB"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4" name="Rectangle 3">
            <a:extLst>
              <a:ext uri="{FF2B5EF4-FFF2-40B4-BE49-F238E27FC236}">
                <a16:creationId xmlns:a16="http://schemas.microsoft.com/office/drawing/2014/main" id="{49FF4514-F461-4697-87C3-AC69ABB7380A}"/>
              </a:ext>
            </a:extLst>
          </p:cNvPr>
          <p:cNvSpPr/>
          <p:nvPr/>
        </p:nvSpPr>
        <p:spPr>
          <a:xfrm>
            <a:off x="609600" y="1644535"/>
            <a:ext cx="10241280" cy="677108"/>
          </a:xfrm>
          <a:prstGeom prst="rect">
            <a:avLst/>
          </a:prstGeom>
        </p:spPr>
        <p:txBody>
          <a:bodyPr wrap="square">
            <a:spAutoFit/>
          </a:bodyPr>
          <a:lstStyle/>
          <a:p>
            <a:r>
              <a:rPr lang="en-US" dirty="0"/>
              <a:t>	</a:t>
            </a:r>
          </a:p>
          <a:p>
            <a:endParaRPr lang="en-US" sz="2000" b="1" dirty="0"/>
          </a:p>
        </p:txBody>
      </p:sp>
      <p:sp>
        <p:nvSpPr>
          <p:cNvPr id="6" name="Rectangle 5"/>
          <p:cNvSpPr/>
          <p:nvPr/>
        </p:nvSpPr>
        <p:spPr>
          <a:xfrm>
            <a:off x="731722" y="1274545"/>
            <a:ext cx="8588643" cy="5355312"/>
          </a:xfrm>
          <a:prstGeom prst="rect">
            <a:avLst/>
          </a:prstGeom>
        </p:spPr>
        <p:txBody>
          <a:bodyPr wrap="square">
            <a:spAutoFit/>
          </a:bodyPr>
          <a:lstStyle/>
          <a:p>
            <a:r>
              <a:rPr lang="en-GB" b="1" dirty="0" smtClean="0">
                <a:solidFill>
                  <a:schemeClr val="bg1"/>
                </a:solidFill>
                <a:latin typeface="Century Gothic" panose="020B0502020202020204" pitchFamily="34" charset="0"/>
              </a:rPr>
              <a:t>A </a:t>
            </a:r>
            <a:r>
              <a:rPr lang="en-GB" b="1" dirty="0">
                <a:solidFill>
                  <a:schemeClr val="bg1"/>
                </a:solidFill>
                <a:latin typeface="Century Gothic" panose="020B0502020202020204" pitchFamily="34" charset="0"/>
              </a:rPr>
              <a:t>Leader's Prayer</a:t>
            </a:r>
          </a:p>
          <a:p>
            <a:r>
              <a:rPr lang="en-GB" dirty="0">
                <a:solidFill>
                  <a:schemeClr val="bg1"/>
                </a:solidFill>
                <a:latin typeface="Century Gothic" panose="020B0502020202020204" pitchFamily="34" charset="0"/>
              </a:rPr>
              <a:t>Leadership is hard to define. </a:t>
            </a:r>
            <a:br>
              <a:rPr lang="en-GB" dirty="0">
                <a:solidFill>
                  <a:schemeClr val="bg1"/>
                </a:solidFill>
                <a:latin typeface="Century Gothic" panose="020B0502020202020204" pitchFamily="34" charset="0"/>
              </a:rPr>
            </a:br>
            <a:r>
              <a:rPr lang="en-GB" dirty="0">
                <a:solidFill>
                  <a:schemeClr val="bg1"/>
                </a:solidFill>
                <a:latin typeface="Century Gothic" panose="020B0502020202020204" pitchFamily="34" charset="0"/>
              </a:rPr>
              <a:t>Lord, let us be the ones to define it with justice. </a:t>
            </a:r>
            <a:br>
              <a:rPr lang="en-GB" dirty="0">
                <a:solidFill>
                  <a:schemeClr val="bg1"/>
                </a:solidFill>
                <a:latin typeface="Century Gothic" panose="020B0502020202020204" pitchFamily="34" charset="0"/>
              </a:rPr>
            </a:br>
            <a:r>
              <a:rPr lang="en-GB" dirty="0">
                <a:solidFill>
                  <a:schemeClr val="bg1"/>
                </a:solidFill>
                <a:latin typeface="Century Gothic" panose="020B0502020202020204" pitchFamily="34" charset="0"/>
              </a:rPr>
              <a:t>Leadership is like a handful of water. </a:t>
            </a:r>
            <a:br>
              <a:rPr lang="en-GB" dirty="0">
                <a:solidFill>
                  <a:schemeClr val="bg1"/>
                </a:solidFill>
                <a:latin typeface="Century Gothic" panose="020B0502020202020204" pitchFamily="34" charset="0"/>
              </a:rPr>
            </a:br>
            <a:r>
              <a:rPr lang="en-GB" dirty="0">
                <a:solidFill>
                  <a:schemeClr val="bg1"/>
                </a:solidFill>
                <a:latin typeface="Century Gothic" panose="020B0502020202020204" pitchFamily="34" charset="0"/>
              </a:rPr>
              <a:t>Lord, let us be the people to share it with those who thirst.</a:t>
            </a:r>
            <a:br>
              <a:rPr lang="en-GB" dirty="0">
                <a:solidFill>
                  <a:schemeClr val="bg1"/>
                </a:solidFill>
                <a:latin typeface="Century Gothic" panose="020B0502020202020204" pitchFamily="34" charset="0"/>
              </a:rPr>
            </a:br>
            <a:r>
              <a:rPr lang="en-GB" dirty="0">
                <a:solidFill>
                  <a:schemeClr val="bg1"/>
                </a:solidFill>
                <a:latin typeface="Century Gothic" panose="020B0502020202020204" pitchFamily="34" charset="0"/>
              </a:rPr>
              <a:t>Leadership is not about watching and correcting. </a:t>
            </a:r>
            <a:br>
              <a:rPr lang="en-GB" dirty="0">
                <a:solidFill>
                  <a:schemeClr val="bg1"/>
                </a:solidFill>
                <a:latin typeface="Century Gothic" panose="020B0502020202020204" pitchFamily="34" charset="0"/>
              </a:rPr>
            </a:br>
            <a:r>
              <a:rPr lang="en-GB" dirty="0">
                <a:solidFill>
                  <a:schemeClr val="bg1"/>
                </a:solidFill>
                <a:latin typeface="Century Gothic" panose="020B0502020202020204" pitchFamily="34" charset="0"/>
              </a:rPr>
              <a:t>Lord, let us remember it is about listening and connecting. </a:t>
            </a:r>
            <a:br>
              <a:rPr lang="en-GB" dirty="0">
                <a:solidFill>
                  <a:schemeClr val="bg1"/>
                </a:solidFill>
                <a:latin typeface="Century Gothic" panose="020B0502020202020204" pitchFamily="34" charset="0"/>
              </a:rPr>
            </a:br>
            <a:r>
              <a:rPr lang="en-GB" dirty="0">
                <a:solidFill>
                  <a:schemeClr val="bg1"/>
                </a:solidFill>
                <a:latin typeface="Century Gothic" panose="020B0502020202020204" pitchFamily="34" charset="0"/>
              </a:rPr>
              <a:t>Leadership is not about telling people what to do. </a:t>
            </a:r>
            <a:br>
              <a:rPr lang="en-GB" dirty="0">
                <a:solidFill>
                  <a:schemeClr val="bg1"/>
                </a:solidFill>
                <a:latin typeface="Century Gothic" panose="020B0502020202020204" pitchFamily="34" charset="0"/>
              </a:rPr>
            </a:br>
            <a:r>
              <a:rPr lang="en-GB" dirty="0">
                <a:solidFill>
                  <a:schemeClr val="bg1"/>
                </a:solidFill>
                <a:latin typeface="Century Gothic" panose="020B0502020202020204" pitchFamily="34" charset="0"/>
              </a:rPr>
              <a:t>Lord, let us find out what people want.</a:t>
            </a:r>
            <a:br>
              <a:rPr lang="en-GB" dirty="0">
                <a:solidFill>
                  <a:schemeClr val="bg1"/>
                </a:solidFill>
                <a:latin typeface="Century Gothic" panose="020B0502020202020204" pitchFamily="34" charset="0"/>
              </a:rPr>
            </a:br>
            <a:r>
              <a:rPr lang="en-GB" dirty="0">
                <a:solidFill>
                  <a:schemeClr val="bg1"/>
                </a:solidFill>
                <a:latin typeface="Century Gothic" panose="020B0502020202020204" pitchFamily="34" charset="0"/>
              </a:rPr>
              <a:t>Leadership is less about the love of power,</a:t>
            </a:r>
            <a:br>
              <a:rPr lang="en-GB" dirty="0">
                <a:solidFill>
                  <a:schemeClr val="bg1"/>
                </a:solidFill>
                <a:latin typeface="Century Gothic" panose="020B0502020202020204" pitchFamily="34" charset="0"/>
              </a:rPr>
            </a:br>
            <a:r>
              <a:rPr lang="en-GB" dirty="0">
                <a:solidFill>
                  <a:schemeClr val="bg1"/>
                </a:solidFill>
                <a:latin typeface="Century Gothic" panose="020B0502020202020204" pitchFamily="34" charset="0"/>
              </a:rPr>
              <a:t>and more about the power of love.</a:t>
            </a:r>
          </a:p>
          <a:p>
            <a:r>
              <a:rPr lang="en-GB" dirty="0">
                <a:solidFill>
                  <a:schemeClr val="bg1"/>
                </a:solidFill>
                <a:latin typeface="Century Gothic" panose="020B0502020202020204" pitchFamily="34" charset="0"/>
              </a:rPr>
              <a:t>Lord, as we continue to undertake the role of leader let us be </a:t>
            </a:r>
            <a:br>
              <a:rPr lang="en-GB" dirty="0">
                <a:solidFill>
                  <a:schemeClr val="bg1"/>
                </a:solidFill>
                <a:latin typeface="Century Gothic" panose="020B0502020202020204" pitchFamily="34" charset="0"/>
              </a:rPr>
            </a:br>
            <a:r>
              <a:rPr lang="en-GB" dirty="0">
                <a:solidFill>
                  <a:schemeClr val="bg1"/>
                </a:solidFill>
                <a:latin typeface="Century Gothic" panose="020B0502020202020204" pitchFamily="34" charset="0"/>
              </a:rPr>
              <a:t>affirmed by the servant leadership we witness in your son Jesus.</a:t>
            </a:r>
            <a:br>
              <a:rPr lang="en-GB" dirty="0">
                <a:solidFill>
                  <a:schemeClr val="bg1"/>
                </a:solidFill>
                <a:latin typeface="Century Gothic" panose="020B0502020202020204" pitchFamily="34" charset="0"/>
              </a:rPr>
            </a:br>
            <a:r>
              <a:rPr lang="en-GB" dirty="0">
                <a:solidFill>
                  <a:schemeClr val="bg1"/>
                </a:solidFill>
                <a:latin typeface="Century Gothic" panose="020B0502020202020204" pitchFamily="34" charset="0"/>
              </a:rPr>
              <a:t>Let us walk in the path He has set and let those who will, follow.</a:t>
            </a:r>
          </a:p>
          <a:p>
            <a:r>
              <a:rPr lang="en-GB" dirty="0">
                <a:solidFill>
                  <a:schemeClr val="bg1"/>
                </a:solidFill>
                <a:latin typeface="Century Gothic" panose="020B0502020202020204" pitchFamily="34" charset="0"/>
              </a:rPr>
              <a:t>Let our greatest passion be compassion. </a:t>
            </a:r>
            <a:br>
              <a:rPr lang="en-GB" dirty="0">
                <a:solidFill>
                  <a:schemeClr val="bg1"/>
                </a:solidFill>
                <a:latin typeface="Century Gothic" panose="020B0502020202020204" pitchFamily="34" charset="0"/>
              </a:rPr>
            </a:br>
            <a:r>
              <a:rPr lang="en-GB" dirty="0">
                <a:solidFill>
                  <a:schemeClr val="bg1"/>
                </a:solidFill>
                <a:latin typeface="Century Gothic" panose="020B0502020202020204" pitchFamily="34" charset="0"/>
              </a:rPr>
              <a:t>Our greatest strength love. </a:t>
            </a:r>
            <a:br>
              <a:rPr lang="en-GB" dirty="0">
                <a:solidFill>
                  <a:schemeClr val="bg1"/>
                </a:solidFill>
                <a:latin typeface="Century Gothic" panose="020B0502020202020204" pitchFamily="34" charset="0"/>
              </a:rPr>
            </a:br>
            <a:r>
              <a:rPr lang="en-GB" dirty="0">
                <a:solidFill>
                  <a:schemeClr val="bg1"/>
                </a:solidFill>
                <a:latin typeface="Century Gothic" panose="020B0502020202020204" pitchFamily="34" charset="0"/>
              </a:rPr>
              <a:t>Our greatest victory the reward of peace.</a:t>
            </a:r>
          </a:p>
          <a:p>
            <a:r>
              <a:rPr lang="en-GB" dirty="0">
                <a:solidFill>
                  <a:schemeClr val="bg1"/>
                </a:solidFill>
                <a:latin typeface="Century Gothic" panose="020B0502020202020204" pitchFamily="34" charset="0"/>
              </a:rPr>
              <a:t>In leading let us never fail to follow. </a:t>
            </a:r>
            <a:br>
              <a:rPr lang="en-GB" dirty="0">
                <a:solidFill>
                  <a:schemeClr val="bg1"/>
                </a:solidFill>
                <a:latin typeface="Century Gothic" panose="020B0502020202020204" pitchFamily="34" charset="0"/>
              </a:rPr>
            </a:br>
            <a:r>
              <a:rPr lang="en-GB" dirty="0">
                <a:solidFill>
                  <a:schemeClr val="bg1"/>
                </a:solidFill>
                <a:latin typeface="Century Gothic" panose="020B0502020202020204" pitchFamily="34" charset="0"/>
              </a:rPr>
              <a:t>In loving let us never </a:t>
            </a:r>
            <a:r>
              <a:rPr lang="en-GB" dirty="0" smtClean="0">
                <a:solidFill>
                  <a:schemeClr val="bg1"/>
                </a:solidFill>
                <a:latin typeface="Century Gothic" panose="020B0502020202020204" pitchFamily="34" charset="0"/>
              </a:rPr>
              <a:t>fail. Amen.</a:t>
            </a:r>
            <a:endParaRPr lang="en-GB" dirty="0">
              <a:solidFill>
                <a:schemeClr val="bg1"/>
              </a:solidFill>
              <a:latin typeface="Century Gothic" panose="020B0502020202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1127" y="3142652"/>
            <a:ext cx="2791205" cy="3587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80727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226</TotalTime>
  <Words>1089</Words>
  <Application>Microsoft Office PowerPoint</Application>
  <PresentationFormat>Widescreen</PresentationFormat>
  <Paragraphs>102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Century Gothic</vt:lpstr>
      <vt:lpstr>Times New Roman</vt:lpstr>
      <vt:lpstr>Wingdings 3</vt:lpstr>
      <vt:lpstr>Ion</vt:lpstr>
      <vt:lpstr>Prayers for those who are oppressed and persecuted  ~ Feast of St Peter and St Paul</vt:lpstr>
      <vt:lpstr>Monday 27th June</vt:lpstr>
      <vt:lpstr>Monday 27th June</vt:lpstr>
      <vt:lpstr>Tuesday 28th June</vt:lpstr>
      <vt:lpstr>Tuesday 28th June</vt:lpstr>
      <vt:lpstr>Wednesday 29th June</vt:lpstr>
      <vt:lpstr>Wednesday 29th June</vt:lpstr>
      <vt:lpstr>Thursday 30th June</vt:lpstr>
      <vt:lpstr>Thursday 30th June</vt:lpstr>
      <vt:lpstr>Friday 1st July</vt:lpstr>
      <vt:lpstr>Friday 1st July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Prayers for those who are oppressed and persecuted</dc:title>
  <dc:creator>Els Claessens</dc:creator>
  <cp:lastModifiedBy>Els Claessens</cp:lastModifiedBy>
  <cp:revision>17</cp:revision>
  <dcterms:created xsi:type="dcterms:W3CDTF">2022-06-21T10:54:47Z</dcterms:created>
  <dcterms:modified xsi:type="dcterms:W3CDTF">2022-06-21T14:43:29Z</dcterms:modified>
</cp:coreProperties>
</file>