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 id="264" r:id="rId4"/>
    <p:sldId id="266" r:id="rId5"/>
    <p:sldId id="272" r:id="rId6"/>
    <p:sldId id="260" r:id="rId7"/>
    <p:sldId id="267" r:id="rId8"/>
    <p:sldId id="256" r:id="rId9"/>
    <p:sldId id="261" r:id="rId10"/>
    <p:sldId id="273" r:id="rId11"/>
    <p:sldId id="274" r:id="rId12"/>
    <p:sldId id="271"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9" d="100"/>
          <a:sy n="69" d="100"/>
        </p:scale>
        <p:origin x="524"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3E04AF9-9DF3-45E8-A004-38D7B623EC49}" type="datetimeFigureOut">
              <a:rPr lang="en-GB" smtClean="0"/>
              <a:t>04/09/2023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582961-9AE5-4AF5-9661-47E17D283E0D}" type="slidenum">
              <a:rPr lang="en-GB" smtClean="0"/>
              <a:t>‹#›</a:t>
            </a:fld>
            <a:endParaRPr lang="en-GB"/>
          </a:p>
        </p:txBody>
      </p:sp>
    </p:spTree>
    <p:extLst>
      <p:ext uri="{BB962C8B-B14F-4D97-AF65-F5344CB8AC3E}">
        <p14:creationId xmlns:p14="http://schemas.microsoft.com/office/powerpoint/2010/main" val="4025155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3E04AF9-9DF3-45E8-A004-38D7B623EC49}" type="datetimeFigureOut">
              <a:rPr lang="en-GB" smtClean="0"/>
              <a:t>04/09/2023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582961-9AE5-4AF5-9661-47E17D283E0D}" type="slidenum">
              <a:rPr lang="en-GB" smtClean="0"/>
              <a:t>‹#›</a:t>
            </a:fld>
            <a:endParaRPr lang="en-GB"/>
          </a:p>
        </p:txBody>
      </p:sp>
    </p:spTree>
    <p:extLst>
      <p:ext uri="{BB962C8B-B14F-4D97-AF65-F5344CB8AC3E}">
        <p14:creationId xmlns:p14="http://schemas.microsoft.com/office/powerpoint/2010/main" val="1010037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3E04AF9-9DF3-45E8-A004-38D7B623EC49}" type="datetimeFigureOut">
              <a:rPr lang="en-GB" smtClean="0"/>
              <a:t>04/09/2023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582961-9AE5-4AF5-9661-47E17D283E0D}" type="slidenum">
              <a:rPr lang="en-GB" smtClean="0"/>
              <a:t>‹#›</a:t>
            </a:fld>
            <a:endParaRPr lang="en-GB"/>
          </a:p>
        </p:txBody>
      </p:sp>
    </p:spTree>
    <p:extLst>
      <p:ext uri="{BB962C8B-B14F-4D97-AF65-F5344CB8AC3E}">
        <p14:creationId xmlns:p14="http://schemas.microsoft.com/office/powerpoint/2010/main" val="4206446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3E04AF9-9DF3-45E8-A004-38D7B623EC49}" type="datetimeFigureOut">
              <a:rPr lang="en-GB" smtClean="0"/>
              <a:t>04/09/2023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582961-9AE5-4AF5-9661-47E17D283E0D}" type="slidenum">
              <a:rPr lang="en-GB" smtClean="0"/>
              <a:t>‹#›</a:t>
            </a:fld>
            <a:endParaRPr lang="en-GB"/>
          </a:p>
        </p:txBody>
      </p:sp>
    </p:spTree>
    <p:extLst>
      <p:ext uri="{BB962C8B-B14F-4D97-AF65-F5344CB8AC3E}">
        <p14:creationId xmlns:p14="http://schemas.microsoft.com/office/powerpoint/2010/main" val="3835986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E04AF9-9DF3-45E8-A004-38D7B623EC49}" type="datetimeFigureOut">
              <a:rPr lang="en-GB" smtClean="0"/>
              <a:t>04/09/2023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582961-9AE5-4AF5-9661-47E17D283E0D}" type="slidenum">
              <a:rPr lang="en-GB" smtClean="0"/>
              <a:t>‹#›</a:t>
            </a:fld>
            <a:endParaRPr lang="en-GB"/>
          </a:p>
        </p:txBody>
      </p:sp>
    </p:spTree>
    <p:extLst>
      <p:ext uri="{BB962C8B-B14F-4D97-AF65-F5344CB8AC3E}">
        <p14:creationId xmlns:p14="http://schemas.microsoft.com/office/powerpoint/2010/main" val="4195883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3E04AF9-9DF3-45E8-A004-38D7B623EC49}" type="datetimeFigureOut">
              <a:rPr lang="en-GB" smtClean="0"/>
              <a:t>04/09/2023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582961-9AE5-4AF5-9661-47E17D283E0D}" type="slidenum">
              <a:rPr lang="en-GB" smtClean="0"/>
              <a:t>‹#›</a:t>
            </a:fld>
            <a:endParaRPr lang="en-GB"/>
          </a:p>
        </p:txBody>
      </p:sp>
    </p:spTree>
    <p:extLst>
      <p:ext uri="{BB962C8B-B14F-4D97-AF65-F5344CB8AC3E}">
        <p14:creationId xmlns:p14="http://schemas.microsoft.com/office/powerpoint/2010/main" val="3168098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3E04AF9-9DF3-45E8-A004-38D7B623EC49}" type="datetimeFigureOut">
              <a:rPr lang="en-GB" smtClean="0"/>
              <a:t>04/09/2023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E582961-9AE5-4AF5-9661-47E17D283E0D}" type="slidenum">
              <a:rPr lang="en-GB" smtClean="0"/>
              <a:t>‹#›</a:t>
            </a:fld>
            <a:endParaRPr lang="en-GB"/>
          </a:p>
        </p:txBody>
      </p:sp>
    </p:spTree>
    <p:extLst>
      <p:ext uri="{BB962C8B-B14F-4D97-AF65-F5344CB8AC3E}">
        <p14:creationId xmlns:p14="http://schemas.microsoft.com/office/powerpoint/2010/main" val="4186080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3E04AF9-9DF3-45E8-A004-38D7B623EC49}" type="datetimeFigureOut">
              <a:rPr lang="en-GB" smtClean="0"/>
              <a:t>04/09/2023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E582961-9AE5-4AF5-9661-47E17D283E0D}" type="slidenum">
              <a:rPr lang="en-GB" smtClean="0"/>
              <a:t>‹#›</a:t>
            </a:fld>
            <a:endParaRPr lang="en-GB"/>
          </a:p>
        </p:txBody>
      </p:sp>
    </p:spTree>
    <p:extLst>
      <p:ext uri="{BB962C8B-B14F-4D97-AF65-F5344CB8AC3E}">
        <p14:creationId xmlns:p14="http://schemas.microsoft.com/office/powerpoint/2010/main" val="2376728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04AF9-9DF3-45E8-A004-38D7B623EC49}" type="datetimeFigureOut">
              <a:rPr lang="en-GB" smtClean="0"/>
              <a:t>04/09/2023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E582961-9AE5-4AF5-9661-47E17D283E0D}" type="slidenum">
              <a:rPr lang="en-GB" smtClean="0"/>
              <a:t>‹#›</a:t>
            </a:fld>
            <a:endParaRPr lang="en-GB"/>
          </a:p>
        </p:txBody>
      </p:sp>
    </p:spTree>
    <p:extLst>
      <p:ext uri="{BB962C8B-B14F-4D97-AF65-F5344CB8AC3E}">
        <p14:creationId xmlns:p14="http://schemas.microsoft.com/office/powerpoint/2010/main" val="3759985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E04AF9-9DF3-45E8-A004-38D7B623EC49}" type="datetimeFigureOut">
              <a:rPr lang="en-GB" smtClean="0"/>
              <a:t>04/09/2023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582961-9AE5-4AF5-9661-47E17D283E0D}" type="slidenum">
              <a:rPr lang="en-GB" smtClean="0"/>
              <a:t>‹#›</a:t>
            </a:fld>
            <a:endParaRPr lang="en-GB"/>
          </a:p>
        </p:txBody>
      </p:sp>
    </p:spTree>
    <p:extLst>
      <p:ext uri="{BB962C8B-B14F-4D97-AF65-F5344CB8AC3E}">
        <p14:creationId xmlns:p14="http://schemas.microsoft.com/office/powerpoint/2010/main" val="4063092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E04AF9-9DF3-45E8-A004-38D7B623EC49}" type="datetimeFigureOut">
              <a:rPr lang="en-GB" smtClean="0"/>
              <a:t>04/09/2023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E582961-9AE5-4AF5-9661-47E17D283E0D}" type="slidenum">
              <a:rPr lang="en-GB" smtClean="0"/>
              <a:t>‹#›</a:t>
            </a:fld>
            <a:endParaRPr lang="en-GB"/>
          </a:p>
        </p:txBody>
      </p:sp>
    </p:spTree>
    <p:extLst>
      <p:ext uri="{BB962C8B-B14F-4D97-AF65-F5344CB8AC3E}">
        <p14:creationId xmlns:p14="http://schemas.microsoft.com/office/powerpoint/2010/main" val="2601387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E04AF9-9DF3-45E8-A004-38D7B623EC49}" type="datetimeFigureOut">
              <a:rPr lang="en-GB" smtClean="0"/>
              <a:t>04/09/2023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582961-9AE5-4AF5-9661-47E17D283E0D}" type="slidenum">
              <a:rPr lang="en-GB" smtClean="0"/>
              <a:t>‹#›</a:t>
            </a:fld>
            <a:endParaRPr lang="en-GB"/>
          </a:p>
        </p:txBody>
      </p:sp>
    </p:spTree>
    <p:extLst>
      <p:ext uri="{BB962C8B-B14F-4D97-AF65-F5344CB8AC3E}">
        <p14:creationId xmlns:p14="http://schemas.microsoft.com/office/powerpoint/2010/main" val="1347460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784D65-8A88-4899-B5BF-8357C69B4385}"/>
              </a:ext>
            </a:extLst>
          </p:cNvPr>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ctrTitle"/>
          </p:nvPr>
        </p:nvSpPr>
        <p:spPr>
          <a:xfrm>
            <a:off x="1524000" y="4464050"/>
            <a:ext cx="9144000" cy="1023938"/>
          </a:xfrm>
        </p:spPr>
        <p:txBody>
          <a:bodyPr/>
          <a:lstStyle/>
          <a:p>
            <a:r>
              <a:rPr lang="en-GB" b="1" dirty="0">
                <a:solidFill>
                  <a:schemeClr val="bg1"/>
                </a:solidFill>
              </a:rPr>
              <a:t>New Beginnings</a:t>
            </a:r>
          </a:p>
        </p:txBody>
      </p:sp>
      <p:sp>
        <p:nvSpPr>
          <p:cNvPr id="3" name="Subtitle 2"/>
          <p:cNvSpPr>
            <a:spLocks noGrp="1"/>
          </p:cNvSpPr>
          <p:nvPr>
            <p:ph type="subTitle" idx="1"/>
          </p:nvPr>
        </p:nvSpPr>
        <p:spPr>
          <a:xfrm>
            <a:off x="1340662" y="5647014"/>
            <a:ext cx="9144000" cy="1655762"/>
          </a:xfrm>
        </p:spPr>
        <p:txBody>
          <a:bodyPr>
            <a:normAutofit/>
          </a:bodyPr>
          <a:lstStyle/>
          <a:p>
            <a:r>
              <a:rPr lang="en-GB" sz="3200" b="1" dirty="0" smtClean="0">
                <a:solidFill>
                  <a:schemeClr val="bg1"/>
                </a:solidFill>
              </a:rPr>
              <a:t>Tuesday</a:t>
            </a:r>
            <a:r>
              <a:rPr lang="en-GB" sz="3200" b="1" dirty="0" smtClean="0">
                <a:solidFill>
                  <a:schemeClr val="bg1"/>
                </a:solidFill>
              </a:rPr>
              <a:t> </a:t>
            </a:r>
            <a:r>
              <a:rPr lang="en-GB" sz="3200" b="1" dirty="0">
                <a:solidFill>
                  <a:schemeClr val="bg1"/>
                </a:solidFill>
              </a:rPr>
              <a:t>5</a:t>
            </a:r>
            <a:r>
              <a:rPr lang="en-GB" sz="3200" b="1" baseline="30000" dirty="0">
                <a:solidFill>
                  <a:schemeClr val="bg1"/>
                </a:solidFill>
              </a:rPr>
              <a:t>th</a:t>
            </a:r>
            <a:r>
              <a:rPr lang="en-GB" sz="3200" b="1" dirty="0">
                <a:solidFill>
                  <a:schemeClr val="bg1"/>
                </a:solidFill>
              </a:rPr>
              <a:t> September – Friday </a:t>
            </a:r>
            <a:r>
              <a:rPr lang="en-GB" sz="3200" b="1" dirty="0" smtClean="0">
                <a:solidFill>
                  <a:schemeClr val="bg1"/>
                </a:solidFill>
              </a:rPr>
              <a:t>8</a:t>
            </a:r>
            <a:r>
              <a:rPr lang="en-GB" sz="3200" b="1" baseline="30000" dirty="0" smtClean="0">
                <a:solidFill>
                  <a:schemeClr val="bg1"/>
                </a:solidFill>
              </a:rPr>
              <a:t>th</a:t>
            </a:r>
            <a:r>
              <a:rPr lang="en-GB" sz="3200" b="1" dirty="0" smtClean="0">
                <a:solidFill>
                  <a:schemeClr val="bg1"/>
                </a:solidFill>
              </a:rPr>
              <a:t> </a:t>
            </a:r>
            <a:r>
              <a:rPr lang="en-GB" sz="3200" b="1" dirty="0">
                <a:solidFill>
                  <a:schemeClr val="bg1"/>
                </a:solidFill>
              </a:rPr>
              <a:t>September 2022</a:t>
            </a:r>
          </a:p>
        </p:txBody>
      </p:sp>
      <p:sp>
        <p:nvSpPr>
          <p:cNvPr id="5" name="TextBox 4"/>
          <p:cNvSpPr txBox="1"/>
          <p:nvPr/>
        </p:nvSpPr>
        <p:spPr>
          <a:xfrm>
            <a:off x="1699491" y="6213285"/>
            <a:ext cx="8183418" cy="523220"/>
          </a:xfrm>
          <a:prstGeom prst="rect">
            <a:avLst/>
          </a:prstGeom>
          <a:noFill/>
        </p:spPr>
        <p:txBody>
          <a:bodyPr wrap="square" rtlCol="0">
            <a:spAutoFit/>
          </a:bodyPr>
          <a:lstStyle/>
          <a:p>
            <a:pPr algn="ctr"/>
            <a:r>
              <a:rPr lang="en-GB" sz="2800" dirty="0" smtClean="0">
                <a:solidFill>
                  <a:schemeClr val="bg1"/>
                </a:solidFill>
              </a:rPr>
              <a:t>Season of Creation 1</a:t>
            </a:r>
            <a:r>
              <a:rPr lang="en-GB" sz="2800" baseline="30000" dirty="0" smtClean="0">
                <a:solidFill>
                  <a:schemeClr val="bg1"/>
                </a:solidFill>
              </a:rPr>
              <a:t>st</a:t>
            </a:r>
            <a:r>
              <a:rPr lang="en-GB" sz="2800" dirty="0" smtClean="0">
                <a:solidFill>
                  <a:schemeClr val="bg1"/>
                </a:solidFill>
              </a:rPr>
              <a:t> September – 4</a:t>
            </a:r>
            <a:r>
              <a:rPr lang="en-GB" sz="2800" baseline="30000" dirty="0" smtClean="0">
                <a:solidFill>
                  <a:schemeClr val="bg1"/>
                </a:solidFill>
              </a:rPr>
              <a:t>th</a:t>
            </a:r>
            <a:r>
              <a:rPr lang="en-GB" sz="2800" dirty="0" smtClean="0">
                <a:solidFill>
                  <a:schemeClr val="bg1"/>
                </a:solidFill>
              </a:rPr>
              <a:t> October</a:t>
            </a:r>
            <a:endParaRPr lang="en-GB" sz="2800" dirty="0">
              <a:solidFill>
                <a:schemeClr val="bg1"/>
              </a:solidFill>
            </a:endParaRPr>
          </a:p>
        </p:txBody>
      </p:sp>
    </p:spTree>
    <p:extLst>
      <p:ext uri="{BB962C8B-B14F-4D97-AF65-F5344CB8AC3E}">
        <p14:creationId xmlns:p14="http://schemas.microsoft.com/office/powerpoint/2010/main" val="2402352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D1D44D-AE6A-4045-A7AA-CFA5F32A3439}"/>
              </a:ext>
            </a:extLst>
          </p:cNvPr>
          <p:cNvSpPr txBox="1"/>
          <p:nvPr/>
        </p:nvSpPr>
        <p:spPr>
          <a:xfrm>
            <a:off x="460772" y="243512"/>
            <a:ext cx="7725965" cy="6370975"/>
          </a:xfrm>
          <a:prstGeom prst="rect">
            <a:avLst/>
          </a:prstGeom>
          <a:noFill/>
        </p:spPr>
        <p:txBody>
          <a:bodyPr wrap="square">
            <a:spAutoFit/>
          </a:bodyPr>
          <a:lstStyle/>
          <a:p>
            <a:pPr algn="l"/>
            <a:r>
              <a:rPr lang="en-GB" sz="2400" b="1" i="0" dirty="0">
                <a:solidFill>
                  <a:srgbClr val="000000"/>
                </a:solidFill>
                <a:effectLst/>
                <a:latin typeface="Montserrat" panose="00000500000000000000" pitchFamily="2" charset="0"/>
              </a:rPr>
              <a:t>Creator God,</a:t>
            </a:r>
            <a:br>
              <a:rPr lang="en-GB" sz="2400" b="1" i="0" dirty="0">
                <a:solidFill>
                  <a:srgbClr val="000000"/>
                </a:solidFill>
                <a:effectLst/>
                <a:latin typeface="Montserrat" panose="00000500000000000000" pitchFamily="2" charset="0"/>
              </a:rPr>
            </a:br>
            <a:r>
              <a:rPr lang="en-GB" sz="2400" b="1" i="0" dirty="0">
                <a:solidFill>
                  <a:srgbClr val="000000"/>
                </a:solidFill>
                <a:effectLst/>
                <a:latin typeface="Montserrat" panose="00000500000000000000" pitchFamily="2" charset="0"/>
              </a:rPr>
              <a:t>You show us what love is</a:t>
            </a:r>
            <a:br>
              <a:rPr lang="en-GB" sz="2400" b="1" i="0" dirty="0">
                <a:solidFill>
                  <a:srgbClr val="000000"/>
                </a:solidFill>
                <a:effectLst/>
                <a:latin typeface="Montserrat" panose="00000500000000000000" pitchFamily="2" charset="0"/>
              </a:rPr>
            </a:br>
            <a:r>
              <a:rPr lang="en-GB" sz="2400" b="1" i="0" dirty="0">
                <a:solidFill>
                  <a:srgbClr val="000000"/>
                </a:solidFill>
                <a:effectLst/>
                <a:latin typeface="Montserrat" panose="00000500000000000000" pitchFamily="2" charset="0"/>
              </a:rPr>
              <a:t>through the beauty of the earth</a:t>
            </a:r>
            <a:br>
              <a:rPr lang="en-GB" sz="2400" b="1" i="0" dirty="0">
                <a:solidFill>
                  <a:srgbClr val="000000"/>
                </a:solidFill>
                <a:effectLst/>
                <a:latin typeface="Montserrat" panose="00000500000000000000" pitchFamily="2" charset="0"/>
              </a:rPr>
            </a:br>
            <a:r>
              <a:rPr lang="en-GB" sz="2400" b="1" i="0" dirty="0">
                <a:solidFill>
                  <a:srgbClr val="000000"/>
                </a:solidFill>
                <a:effectLst/>
                <a:latin typeface="Montserrat" panose="00000500000000000000" pitchFamily="2" charset="0"/>
              </a:rPr>
              <a:t>and the gift of your Son.</a:t>
            </a:r>
          </a:p>
          <a:p>
            <a:pPr algn="l"/>
            <a:r>
              <a:rPr lang="en-GB" sz="2400" b="1" i="0" dirty="0">
                <a:solidFill>
                  <a:srgbClr val="000000"/>
                </a:solidFill>
                <a:effectLst/>
                <a:latin typeface="Montserrat" panose="00000500000000000000" pitchFamily="2" charset="0"/>
              </a:rPr>
              <a:t>For the love of…</a:t>
            </a:r>
            <a:br>
              <a:rPr lang="en-GB" sz="2400" b="1" i="0" dirty="0">
                <a:solidFill>
                  <a:srgbClr val="000000"/>
                </a:solidFill>
                <a:effectLst/>
                <a:latin typeface="Montserrat" panose="00000500000000000000" pitchFamily="2" charset="0"/>
              </a:rPr>
            </a:br>
            <a:r>
              <a:rPr lang="en-GB" sz="2400" b="1" i="0" dirty="0">
                <a:solidFill>
                  <a:srgbClr val="000000"/>
                </a:solidFill>
                <a:effectLst/>
                <a:latin typeface="Montserrat" panose="00000500000000000000" pitchFamily="2" charset="0"/>
              </a:rPr>
              <a:t>animal and plant</a:t>
            </a:r>
            <a:br>
              <a:rPr lang="en-GB" sz="2400" b="1" i="0" dirty="0">
                <a:solidFill>
                  <a:srgbClr val="000000"/>
                </a:solidFill>
                <a:effectLst/>
                <a:latin typeface="Montserrat" panose="00000500000000000000" pitchFamily="2" charset="0"/>
              </a:rPr>
            </a:br>
            <a:r>
              <a:rPr lang="en-GB" sz="2400" b="1" i="0" dirty="0">
                <a:solidFill>
                  <a:srgbClr val="000000"/>
                </a:solidFill>
                <a:effectLst/>
                <a:latin typeface="Montserrat" panose="00000500000000000000" pitchFamily="2" charset="0"/>
              </a:rPr>
              <a:t>mountain and forest</a:t>
            </a:r>
            <a:br>
              <a:rPr lang="en-GB" sz="2400" b="1" i="0" dirty="0">
                <a:solidFill>
                  <a:srgbClr val="000000"/>
                </a:solidFill>
                <a:effectLst/>
                <a:latin typeface="Montserrat" panose="00000500000000000000" pitchFamily="2" charset="0"/>
              </a:rPr>
            </a:br>
            <a:r>
              <a:rPr lang="en-GB" sz="2400" b="1" i="0" dirty="0">
                <a:solidFill>
                  <a:srgbClr val="000000"/>
                </a:solidFill>
                <a:effectLst/>
                <a:latin typeface="Montserrat" panose="00000500000000000000" pitchFamily="2" charset="0"/>
              </a:rPr>
              <a:t>sea and city</a:t>
            </a:r>
            <a:br>
              <a:rPr lang="en-GB" sz="2400" b="1" i="0" dirty="0">
                <a:solidFill>
                  <a:srgbClr val="000000"/>
                </a:solidFill>
                <a:effectLst/>
                <a:latin typeface="Montserrat" panose="00000500000000000000" pitchFamily="2" charset="0"/>
              </a:rPr>
            </a:br>
            <a:r>
              <a:rPr lang="en-GB" sz="2400" b="1" i="0" dirty="0">
                <a:solidFill>
                  <a:srgbClr val="000000"/>
                </a:solidFill>
                <a:effectLst/>
                <a:latin typeface="Montserrat" panose="00000500000000000000" pitchFamily="2" charset="0"/>
              </a:rPr>
              <a:t>woman and man</a:t>
            </a:r>
            <a:br>
              <a:rPr lang="en-GB" sz="2400" b="1" i="0" dirty="0">
                <a:solidFill>
                  <a:srgbClr val="000000"/>
                </a:solidFill>
                <a:effectLst/>
                <a:latin typeface="Montserrat" panose="00000500000000000000" pitchFamily="2" charset="0"/>
              </a:rPr>
            </a:br>
            <a:r>
              <a:rPr lang="en-GB" sz="2400" b="1" i="0" dirty="0">
                <a:solidFill>
                  <a:srgbClr val="000000"/>
                </a:solidFill>
                <a:effectLst/>
                <a:latin typeface="Montserrat" panose="00000500000000000000" pitchFamily="2" charset="0"/>
              </a:rPr>
              <a:t>friend and family</a:t>
            </a:r>
            <a:br>
              <a:rPr lang="en-GB" sz="2400" b="1" i="0" dirty="0">
                <a:solidFill>
                  <a:srgbClr val="000000"/>
                </a:solidFill>
                <a:effectLst/>
                <a:latin typeface="Montserrat" panose="00000500000000000000" pitchFamily="2" charset="0"/>
              </a:rPr>
            </a:br>
            <a:r>
              <a:rPr lang="en-GB" sz="2400" b="1" i="0" dirty="0">
                <a:solidFill>
                  <a:srgbClr val="000000"/>
                </a:solidFill>
                <a:effectLst/>
                <a:latin typeface="Montserrat" panose="00000500000000000000" pitchFamily="2" charset="0"/>
              </a:rPr>
              <a:t>those who live far from us</a:t>
            </a:r>
            <a:br>
              <a:rPr lang="en-GB" sz="2400" b="1" i="0" dirty="0">
                <a:solidFill>
                  <a:srgbClr val="000000"/>
                </a:solidFill>
                <a:effectLst/>
                <a:latin typeface="Montserrat" panose="00000500000000000000" pitchFamily="2" charset="0"/>
              </a:rPr>
            </a:br>
            <a:r>
              <a:rPr lang="en-GB" sz="2400" b="1" i="0" dirty="0">
                <a:solidFill>
                  <a:srgbClr val="000000"/>
                </a:solidFill>
                <a:effectLst/>
                <a:latin typeface="Montserrat" panose="00000500000000000000" pitchFamily="2" charset="0"/>
              </a:rPr>
              <a:t>and those yet to be born.</a:t>
            </a:r>
          </a:p>
          <a:p>
            <a:pPr algn="l"/>
            <a:r>
              <a:rPr lang="en-GB" sz="2400" b="1" i="0" dirty="0">
                <a:solidFill>
                  <a:srgbClr val="000000"/>
                </a:solidFill>
                <a:effectLst/>
                <a:latin typeface="Montserrat" panose="00000500000000000000" pitchFamily="2" charset="0"/>
              </a:rPr>
              <a:t>Move us to live more simply,</a:t>
            </a:r>
            <a:br>
              <a:rPr lang="en-GB" sz="2400" b="1" i="0" dirty="0">
                <a:solidFill>
                  <a:srgbClr val="000000"/>
                </a:solidFill>
                <a:effectLst/>
                <a:latin typeface="Montserrat" panose="00000500000000000000" pitchFamily="2" charset="0"/>
              </a:rPr>
            </a:br>
            <a:r>
              <a:rPr lang="en-GB" sz="2400" b="1" i="0" dirty="0">
                <a:solidFill>
                  <a:srgbClr val="000000"/>
                </a:solidFill>
                <a:effectLst/>
                <a:latin typeface="Montserrat" panose="00000500000000000000" pitchFamily="2" charset="0"/>
              </a:rPr>
              <a:t>to protect the earth</a:t>
            </a:r>
            <a:br>
              <a:rPr lang="en-GB" sz="2400" b="1" i="0" dirty="0">
                <a:solidFill>
                  <a:srgbClr val="000000"/>
                </a:solidFill>
                <a:effectLst/>
                <a:latin typeface="Montserrat" panose="00000500000000000000" pitchFamily="2" charset="0"/>
              </a:rPr>
            </a:br>
            <a:r>
              <a:rPr lang="en-GB" sz="2400" b="1" i="0" dirty="0">
                <a:solidFill>
                  <a:srgbClr val="000000"/>
                </a:solidFill>
                <a:effectLst/>
                <a:latin typeface="Montserrat" panose="00000500000000000000" pitchFamily="2" charset="0"/>
              </a:rPr>
              <a:t>and to speak up for those in need.</a:t>
            </a:r>
            <a:br>
              <a:rPr lang="en-GB" sz="2400" b="1" i="0" dirty="0">
                <a:solidFill>
                  <a:srgbClr val="000000"/>
                </a:solidFill>
                <a:effectLst/>
                <a:latin typeface="Montserrat" panose="00000500000000000000" pitchFamily="2" charset="0"/>
              </a:rPr>
            </a:br>
            <a:r>
              <a:rPr lang="en-GB" sz="2400" b="1" i="0" dirty="0">
                <a:solidFill>
                  <a:srgbClr val="000000"/>
                </a:solidFill>
                <a:effectLst/>
                <a:latin typeface="Montserrat" panose="00000500000000000000" pitchFamily="2" charset="0"/>
              </a:rPr>
              <a:t>Amen.</a:t>
            </a:r>
          </a:p>
          <a:p>
            <a:pPr algn="l"/>
            <a:r>
              <a:rPr lang="en-GB" sz="2400" b="1" i="1" dirty="0">
                <a:solidFill>
                  <a:srgbClr val="000000"/>
                </a:solidFill>
                <a:effectLst/>
                <a:latin typeface="Montserrat" panose="00000500000000000000" pitchFamily="2" charset="0"/>
              </a:rPr>
              <a:t>Sarah Hagger-Holt/CAFOD</a:t>
            </a:r>
            <a:endParaRPr lang="en-GB" b="1" i="0" dirty="0">
              <a:solidFill>
                <a:srgbClr val="000000"/>
              </a:solidFill>
              <a:effectLst/>
              <a:latin typeface="Montserrat" panose="00000500000000000000" pitchFamily="2" charset="0"/>
            </a:endParaRPr>
          </a:p>
        </p:txBody>
      </p:sp>
      <p:pic>
        <p:nvPicPr>
          <p:cNvPr id="4" name="Picture 3">
            <a:extLst>
              <a:ext uri="{FF2B5EF4-FFF2-40B4-BE49-F238E27FC236}">
                <a16:creationId xmlns:a16="http://schemas.microsoft.com/office/drawing/2014/main" id="{5C8D0E9A-F8E2-4038-8E69-E60DD512D3B1}"/>
              </a:ext>
            </a:extLst>
          </p:cNvPr>
          <p:cNvPicPr>
            <a:picLocks noChangeAspect="1"/>
          </p:cNvPicPr>
          <p:nvPr/>
        </p:nvPicPr>
        <p:blipFill>
          <a:blip r:embed="rId2"/>
          <a:stretch>
            <a:fillRect/>
          </a:stretch>
        </p:blipFill>
        <p:spPr>
          <a:xfrm>
            <a:off x="6613538" y="988142"/>
            <a:ext cx="5117690" cy="5117690"/>
          </a:xfrm>
          <a:prstGeom prst="rect">
            <a:avLst/>
          </a:prstGeom>
        </p:spPr>
      </p:pic>
    </p:spTree>
    <p:extLst>
      <p:ext uri="{BB962C8B-B14F-4D97-AF65-F5344CB8AC3E}">
        <p14:creationId xmlns:p14="http://schemas.microsoft.com/office/powerpoint/2010/main" val="1771665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2670DD1-1B3F-41FD-B40E-9268189F610C}"/>
              </a:ext>
            </a:extLst>
          </p:cNvPr>
          <p:cNvSpPr txBox="1"/>
          <p:nvPr/>
        </p:nvSpPr>
        <p:spPr>
          <a:xfrm>
            <a:off x="396375" y="320456"/>
            <a:ext cx="6093618" cy="6217087"/>
          </a:xfrm>
          <a:prstGeom prst="rect">
            <a:avLst/>
          </a:prstGeom>
          <a:noFill/>
        </p:spPr>
        <p:txBody>
          <a:bodyPr wrap="square">
            <a:spAutoFit/>
          </a:bodyPr>
          <a:lstStyle/>
          <a:p>
            <a:pPr algn="l"/>
            <a:r>
              <a:rPr lang="en-GB" sz="2000" b="0" i="0" dirty="0">
                <a:solidFill>
                  <a:srgbClr val="000000"/>
                </a:solidFill>
                <a:effectLst/>
                <a:latin typeface="Montserrat" panose="00000500000000000000" pitchFamily="2" charset="0"/>
              </a:rPr>
              <a:t>O Lord, we pray for courage</a:t>
            </a:r>
            <a:br>
              <a:rPr lang="en-GB" sz="2000" b="0" i="0" dirty="0">
                <a:solidFill>
                  <a:srgbClr val="000000"/>
                </a:solidFill>
                <a:effectLst/>
                <a:latin typeface="Montserrat" panose="00000500000000000000" pitchFamily="2" charset="0"/>
              </a:rPr>
            </a:br>
            <a:r>
              <a:rPr lang="en-GB" sz="2000" b="0" i="0" dirty="0">
                <a:solidFill>
                  <a:srgbClr val="000000"/>
                </a:solidFill>
                <a:effectLst/>
                <a:latin typeface="Montserrat" panose="00000500000000000000" pitchFamily="2" charset="0"/>
              </a:rPr>
              <a:t>as the oceans rise</a:t>
            </a:r>
            <a:br>
              <a:rPr lang="en-GB" sz="2000" b="0" i="0" dirty="0">
                <a:solidFill>
                  <a:srgbClr val="000000"/>
                </a:solidFill>
                <a:effectLst/>
                <a:latin typeface="Montserrat" panose="00000500000000000000" pitchFamily="2" charset="0"/>
              </a:rPr>
            </a:br>
            <a:r>
              <a:rPr lang="en-GB" sz="2000" b="0" i="0" dirty="0">
                <a:solidFill>
                  <a:srgbClr val="000000"/>
                </a:solidFill>
                <a:effectLst/>
                <a:latin typeface="Montserrat" panose="00000500000000000000" pitchFamily="2" charset="0"/>
              </a:rPr>
              <a:t>and people suffer.</a:t>
            </a:r>
            <a:br>
              <a:rPr lang="en-GB" sz="2000" b="0" i="0" dirty="0">
                <a:solidFill>
                  <a:srgbClr val="000000"/>
                </a:solidFill>
                <a:effectLst/>
                <a:latin typeface="Montserrat" panose="00000500000000000000" pitchFamily="2" charset="0"/>
              </a:rPr>
            </a:br>
            <a:r>
              <a:rPr lang="en-GB" sz="2000" b="0" i="0" dirty="0">
                <a:solidFill>
                  <a:srgbClr val="000000"/>
                </a:solidFill>
                <a:effectLst/>
                <a:latin typeface="Montserrat" panose="00000500000000000000" pitchFamily="2" charset="0"/>
              </a:rPr>
              <a:t>Let us care for one another,</a:t>
            </a:r>
            <a:br>
              <a:rPr lang="en-GB" sz="2000" b="0" i="0" dirty="0">
                <a:solidFill>
                  <a:srgbClr val="000000"/>
                </a:solidFill>
                <a:effectLst/>
                <a:latin typeface="Montserrat" panose="00000500000000000000" pitchFamily="2" charset="0"/>
              </a:rPr>
            </a:br>
            <a:r>
              <a:rPr lang="en-GB" sz="2000" b="0" i="0" dirty="0">
                <a:solidFill>
                  <a:srgbClr val="000000"/>
                </a:solidFill>
                <a:effectLst/>
                <a:latin typeface="Montserrat" panose="00000500000000000000" pitchFamily="2" charset="0"/>
              </a:rPr>
              <a:t>and protect our precious home. </a:t>
            </a:r>
          </a:p>
          <a:p>
            <a:pPr algn="l"/>
            <a:r>
              <a:rPr lang="en-GB" sz="2000" b="0" i="0" dirty="0">
                <a:solidFill>
                  <a:srgbClr val="000000"/>
                </a:solidFill>
                <a:effectLst/>
                <a:latin typeface="Montserrat" panose="00000500000000000000" pitchFamily="2" charset="0"/>
              </a:rPr>
              <a:t>O Lord, we pray for strength</a:t>
            </a:r>
            <a:br>
              <a:rPr lang="en-GB" sz="2000" b="0" i="0" dirty="0">
                <a:solidFill>
                  <a:srgbClr val="000000"/>
                </a:solidFill>
                <a:effectLst/>
                <a:latin typeface="Montserrat" panose="00000500000000000000" pitchFamily="2" charset="0"/>
              </a:rPr>
            </a:br>
            <a:r>
              <a:rPr lang="en-GB" sz="2000" b="0" i="0" dirty="0">
                <a:solidFill>
                  <a:srgbClr val="000000"/>
                </a:solidFill>
                <a:effectLst/>
                <a:latin typeface="Montserrat" panose="00000500000000000000" pitchFamily="2" charset="0"/>
              </a:rPr>
              <a:t>as the glaciers thaw </a:t>
            </a:r>
            <a:br>
              <a:rPr lang="en-GB" sz="2000" b="0" i="0" dirty="0">
                <a:solidFill>
                  <a:srgbClr val="000000"/>
                </a:solidFill>
                <a:effectLst/>
                <a:latin typeface="Montserrat" panose="00000500000000000000" pitchFamily="2" charset="0"/>
              </a:rPr>
            </a:br>
            <a:r>
              <a:rPr lang="en-GB" sz="2000" b="0" i="0" dirty="0">
                <a:solidFill>
                  <a:srgbClr val="000000"/>
                </a:solidFill>
                <a:effectLst/>
                <a:latin typeface="Montserrat" panose="00000500000000000000" pitchFamily="2" charset="0"/>
              </a:rPr>
              <a:t>and our Earth is in pain.</a:t>
            </a:r>
            <a:br>
              <a:rPr lang="en-GB" sz="2000" b="0" i="0" dirty="0">
                <a:solidFill>
                  <a:srgbClr val="000000"/>
                </a:solidFill>
                <a:effectLst/>
                <a:latin typeface="Montserrat" panose="00000500000000000000" pitchFamily="2" charset="0"/>
              </a:rPr>
            </a:br>
            <a:r>
              <a:rPr lang="en-GB" sz="2000" b="0" i="0" dirty="0">
                <a:solidFill>
                  <a:srgbClr val="000000"/>
                </a:solidFill>
                <a:effectLst/>
                <a:latin typeface="Montserrat" panose="00000500000000000000" pitchFamily="2" charset="0"/>
              </a:rPr>
              <a:t>Give us the spirit to do more.</a:t>
            </a:r>
            <a:br>
              <a:rPr lang="en-GB" sz="2000" b="0" i="0" dirty="0">
                <a:solidFill>
                  <a:srgbClr val="000000"/>
                </a:solidFill>
                <a:effectLst/>
                <a:latin typeface="Montserrat" panose="00000500000000000000" pitchFamily="2" charset="0"/>
              </a:rPr>
            </a:br>
            <a:r>
              <a:rPr lang="en-GB" sz="2000" b="0" i="0" dirty="0">
                <a:solidFill>
                  <a:srgbClr val="000000"/>
                </a:solidFill>
                <a:effectLst/>
                <a:latin typeface="Montserrat" panose="00000500000000000000" pitchFamily="2" charset="0"/>
              </a:rPr>
              <a:t>We must all act together,</a:t>
            </a:r>
            <a:br>
              <a:rPr lang="en-GB" sz="2000" b="0" i="0" dirty="0">
                <a:solidFill>
                  <a:srgbClr val="000000"/>
                </a:solidFill>
                <a:effectLst/>
                <a:latin typeface="Montserrat" panose="00000500000000000000" pitchFamily="2" charset="0"/>
              </a:rPr>
            </a:br>
            <a:r>
              <a:rPr lang="en-GB" sz="2000" b="0" i="0" dirty="0">
                <a:solidFill>
                  <a:srgbClr val="000000"/>
                </a:solidFill>
                <a:effectLst/>
                <a:latin typeface="Montserrat" panose="00000500000000000000" pitchFamily="2" charset="0"/>
              </a:rPr>
              <a:t>and protect our fragile home.</a:t>
            </a:r>
          </a:p>
          <a:p>
            <a:pPr algn="l"/>
            <a:r>
              <a:rPr lang="en-GB" sz="2000" b="0" i="0" dirty="0">
                <a:solidFill>
                  <a:srgbClr val="000000"/>
                </a:solidFill>
                <a:effectLst/>
                <a:latin typeface="Montserrat" panose="00000500000000000000" pitchFamily="2" charset="0"/>
              </a:rPr>
              <a:t>O Lord, we pray for hope</a:t>
            </a:r>
            <a:br>
              <a:rPr lang="en-GB" sz="2000" b="0" i="0" dirty="0">
                <a:solidFill>
                  <a:srgbClr val="000000"/>
                </a:solidFill>
                <a:effectLst/>
                <a:latin typeface="Montserrat" panose="00000500000000000000" pitchFamily="2" charset="0"/>
              </a:rPr>
            </a:br>
            <a:r>
              <a:rPr lang="en-GB" sz="2000" b="0" i="0" dirty="0">
                <a:solidFill>
                  <a:srgbClr val="000000"/>
                </a:solidFill>
                <a:effectLst/>
                <a:latin typeface="Montserrat" panose="00000500000000000000" pitchFamily="2" charset="0"/>
              </a:rPr>
              <a:t>as the temperatures soar.</a:t>
            </a:r>
            <a:br>
              <a:rPr lang="en-GB" sz="2000" b="0" i="0" dirty="0">
                <a:solidFill>
                  <a:srgbClr val="000000"/>
                </a:solidFill>
                <a:effectLst/>
                <a:latin typeface="Montserrat" panose="00000500000000000000" pitchFamily="2" charset="0"/>
              </a:rPr>
            </a:br>
            <a:r>
              <a:rPr lang="en-GB" sz="2000" b="0" i="0" dirty="0">
                <a:solidFill>
                  <a:srgbClr val="000000"/>
                </a:solidFill>
                <a:effectLst/>
                <a:latin typeface="Montserrat" panose="00000500000000000000" pitchFamily="2" charset="0"/>
              </a:rPr>
              <a:t>To the tears of your Creation</a:t>
            </a:r>
            <a:br>
              <a:rPr lang="en-GB" sz="2000" b="0" i="0" dirty="0">
                <a:solidFill>
                  <a:srgbClr val="000000"/>
                </a:solidFill>
                <a:effectLst/>
                <a:latin typeface="Montserrat" panose="00000500000000000000" pitchFamily="2" charset="0"/>
              </a:rPr>
            </a:br>
            <a:r>
              <a:rPr lang="en-GB" sz="2000" b="0" i="0" dirty="0">
                <a:solidFill>
                  <a:srgbClr val="000000"/>
                </a:solidFill>
                <a:effectLst/>
                <a:latin typeface="Montserrat" panose="00000500000000000000" pitchFamily="2" charset="0"/>
              </a:rPr>
              <a:t>we will not close our eyes.</a:t>
            </a:r>
            <a:br>
              <a:rPr lang="en-GB" sz="2000" b="0" i="0" dirty="0">
                <a:solidFill>
                  <a:srgbClr val="000000"/>
                </a:solidFill>
                <a:effectLst/>
                <a:latin typeface="Montserrat" panose="00000500000000000000" pitchFamily="2" charset="0"/>
              </a:rPr>
            </a:br>
            <a:r>
              <a:rPr lang="en-GB" sz="2000" b="0" i="0" dirty="0">
                <a:solidFill>
                  <a:srgbClr val="000000"/>
                </a:solidFill>
                <a:effectLst/>
                <a:latin typeface="Montserrat" panose="00000500000000000000" pitchFamily="2" charset="0"/>
              </a:rPr>
              <a:t>We will all work together </a:t>
            </a:r>
            <a:br>
              <a:rPr lang="en-GB" sz="2000" b="0" i="0" dirty="0">
                <a:solidFill>
                  <a:srgbClr val="000000"/>
                </a:solidFill>
                <a:effectLst/>
                <a:latin typeface="Montserrat" panose="00000500000000000000" pitchFamily="2" charset="0"/>
              </a:rPr>
            </a:br>
            <a:r>
              <a:rPr lang="en-GB" sz="2000" b="0" i="0" dirty="0">
                <a:solidFill>
                  <a:srgbClr val="000000"/>
                </a:solidFill>
                <a:effectLst/>
                <a:latin typeface="Montserrat" panose="00000500000000000000" pitchFamily="2" charset="0"/>
              </a:rPr>
              <a:t>to preserve our common home. </a:t>
            </a:r>
          </a:p>
          <a:p>
            <a:pPr algn="l"/>
            <a:r>
              <a:rPr lang="en-GB" sz="2000" b="0" i="0" dirty="0">
                <a:solidFill>
                  <a:srgbClr val="000000"/>
                </a:solidFill>
                <a:effectLst/>
                <a:latin typeface="Montserrat" panose="00000500000000000000" pitchFamily="2" charset="0"/>
              </a:rPr>
              <a:t>We ask this through Christ Our Lord,</a:t>
            </a:r>
          </a:p>
          <a:p>
            <a:pPr algn="l"/>
            <a:r>
              <a:rPr lang="en-GB" sz="2000" b="0" i="0" dirty="0">
                <a:solidFill>
                  <a:srgbClr val="000000"/>
                </a:solidFill>
                <a:effectLst/>
                <a:latin typeface="Montserrat" panose="00000500000000000000" pitchFamily="2" charset="0"/>
              </a:rPr>
              <a:t>Amen.</a:t>
            </a:r>
          </a:p>
          <a:p>
            <a:pPr algn="l"/>
            <a:r>
              <a:rPr lang="en-GB" b="0" i="1" dirty="0">
                <a:solidFill>
                  <a:srgbClr val="000000"/>
                </a:solidFill>
                <a:effectLst/>
                <a:latin typeface="Montserrat" panose="00000500000000000000" pitchFamily="2" charset="0"/>
              </a:rPr>
              <a:t>Prayer: Catherine </a:t>
            </a:r>
            <a:r>
              <a:rPr lang="en-GB" b="0" i="1" dirty="0" err="1">
                <a:solidFill>
                  <a:srgbClr val="000000"/>
                </a:solidFill>
                <a:effectLst/>
                <a:latin typeface="Montserrat" panose="00000500000000000000" pitchFamily="2" charset="0"/>
              </a:rPr>
              <a:t>Wignall</a:t>
            </a:r>
            <a:r>
              <a:rPr lang="en-GB" b="0" i="1" dirty="0">
                <a:solidFill>
                  <a:srgbClr val="000000"/>
                </a:solidFill>
                <a:effectLst/>
                <a:latin typeface="Montserrat" panose="00000500000000000000" pitchFamily="2" charset="0"/>
              </a:rPr>
              <a:t>/CAFOD</a:t>
            </a:r>
            <a:endParaRPr lang="en-GB" b="0" i="0" dirty="0">
              <a:solidFill>
                <a:srgbClr val="000000"/>
              </a:solidFill>
              <a:effectLst/>
              <a:latin typeface="Montserrat" panose="00000500000000000000" pitchFamily="2" charset="0"/>
            </a:endParaRPr>
          </a:p>
        </p:txBody>
      </p:sp>
      <p:pic>
        <p:nvPicPr>
          <p:cNvPr id="7" name="Picture 6">
            <a:extLst>
              <a:ext uri="{FF2B5EF4-FFF2-40B4-BE49-F238E27FC236}">
                <a16:creationId xmlns:a16="http://schemas.microsoft.com/office/drawing/2014/main" id="{EEC7EB67-93D7-482D-8F1C-590D3AE8DB79}"/>
              </a:ext>
            </a:extLst>
          </p:cNvPr>
          <p:cNvPicPr>
            <a:picLocks noChangeAspect="1"/>
          </p:cNvPicPr>
          <p:nvPr/>
        </p:nvPicPr>
        <p:blipFill rotWithShape="1">
          <a:blip r:embed="rId2"/>
          <a:srcRect l="7196" r="11685"/>
          <a:stretch/>
        </p:blipFill>
        <p:spPr>
          <a:xfrm>
            <a:off x="5772150" y="1004886"/>
            <a:ext cx="5872163" cy="4848225"/>
          </a:xfrm>
          <a:prstGeom prst="rect">
            <a:avLst/>
          </a:prstGeom>
        </p:spPr>
      </p:pic>
    </p:spTree>
    <p:extLst>
      <p:ext uri="{BB962C8B-B14F-4D97-AF65-F5344CB8AC3E}">
        <p14:creationId xmlns:p14="http://schemas.microsoft.com/office/powerpoint/2010/main" val="2635642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0" y="-1"/>
            <a:ext cx="12191999" cy="7411453"/>
          </a:xfrm>
          <a:prstGeom prst="rect">
            <a:avLst/>
          </a:prstGeom>
        </p:spPr>
      </p:pic>
      <p:sp>
        <p:nvSpPr>
          <p:cNvPr id="6" name="Title 5"/>
          <p:cNvSpPr>
            <a:spLocks noGrp="1"/>
          </p:cNvSpPr>
          <p:nvPr>
            <p:ph type="title"/>
          </p:nvPr>
        </p:nvSpPr>
        <p:spPr>
          <a:xfrm>
            <a:off x="195942" y="272716"/>
            <a:ext cx="11434779" cy="609599"/>
          </a:xfrm>
        </p:spPr>
        <p:txBody>
          <a:bodyPr>
            <a:normAutofit fontScale="90000"/>
          </a:bodyPr>
          <a:lstStyle/>
          <a:p>
            <a:r>
              <a:rPr lang="en-GB" dirty="0">
                <a:effectLst>
                  <a:outerShdw blurRad="38100" dist="38100" dir="2700000" algn="tl">
                    <a:srgbClr val="000000">
                      <a:alpha val="43137"/>
                    </a:srgbClr>
                  </a:outerShdw>
                </a:effectLst>
                <a:latin typeface="Century Gothic" panose="020B0502020202020204" pitchFamily="34" charset="0"/>
              </a:rPr>
              <a:t>Friday </a:t>
            </a:r>
            <a:r>
              <a:rPr lang="en-GB" dirty="0" smtClean="0">
                <a:effectLst>
                  <a:outerShdw blurRad="38100" dist="38100" dir="2700000" algn="tl">
                    <a:srgbClr val="000000">
                      <a:alpha val="43137"/>
                    </a:srgbClr>
                  </a:outerShdw>
                </a:effectLst>
                <a:latin typeface="Century Gothic" panose="020B0502020202020204" pitchFamily="34" charset="0"/>
              </a:rPr>
              <a:t>8</a:t>
            </a:r>
            <a:r>
              <a:rPr lang="en-GB" baseline="30000" dirty="0" smtClean="0">
                <a:effectLst>
                  <a:outerShdw blurRad="38100" dist="38100" dir="2700000" algn="tl">
                    <a:srgbClr val="000000">
                      <a:alpha val="43137"/>
                    </a:srgbClr>
                  </a:outerShdw>
                </a:effectLst>
                <a:latin typeface="Century Gothic" panose="020B0502020202020204" pitchFamily="34" charset="0"/>
              </a:rPr>
              <a:t>th</a:t>
            </a:r>
            <a:r>
              <a:rPr lang="en-GB" dirty="0" smtClean="0">
                <a:effectLst>
                  <a:outerShdw blurRad="38100" dist="38100" dir="2700000" algn="tl">
                    <a:srgbClr val="000000">
                      <a:alpha val="43137"/>
                    </a:srgbClr>
                  </a:outerShdw>
                </a:effectLst>
                <a:latin typeface="Century Gothic" panose="020B0502020202020204" pitchFamily="34" charset="0"/>
              </a:rPr>
              <a:t> </a:t>
            </a:r>
            <a:r>
              <a:rPr lang="en-GB" dirty="0">
                <a:effectLst>
                  <a:outerShdw blurRad="38100" dist="38100" dir="2700000" algn="tl">
                    <a:srgbClr val="000000">
                      <a:alpha val="43137"/>
                    </a:srgbClr>
                  </a:outerShdw>
                </a:effectLst>
                <a:latin typeface="Century Gothic" panose="020B0502020202020204" pitchFamily="34" charset="0"/>
              </a:rPr>
              <a:t>September</a:t>
            </a:r>
            <a:endParaRPr lang="en-US" dirty="0">
              <a:effectLst>
                <a:outerShdw blurRad="38100" dist="38100" dir="2700000" algn="tl">
                  <a:srgbClr val="000000">
                    <a:alpha val="43137"/>
                  </a:srgbClr>
                </a:outerShdw>
              </a:effectLst>
              <a:latin typeface="Century Gothic" panose="020B0502020202020204" pitchFamily="34" charset="0"/>
            </a:endParaRPr>
          </a:p>
        </p:txBody>
      </p:sp>
      <p:sp>
        <p:nvSpPr>
          <p:cNvPr id="3" name="Content Placeholder 2"/>
          <p:cNvSpPr>
            <a:spLocks noGrp="1"/>
          </p:cNvSpPr>
          <p:nvPr>
            <p:ph idx="1"/>
          </p:nvPr>
        </p:nvSpPr>
        <p:spPr>
          <a:xfrm>
            <a:off x="195943" y="1227222"/>
            <a:ext cx="11848011" cy="4181120"/>
          </a:xfrm>
        </p:spPr>
        <p:txBody>
          <a:bodyPr>
            <a:normAutofit lnSpcReduction="10000"/>
          </a:bodyPr>
          <a:lstStyle/>
          <a:p>
            <a:pPr marL="0" indent="0" algn="ctr">
              <a:buNone/>
            </a:pPr>
            <a:r>
              <a:rPr lang="en-GB" sz="2400" b="1" dirty="0">
                <a:latin typeface="Century Gothic" panose="020B0502020202020204" pitchFamily="34" charset="0"/>
              </a:rPr>
              <a:t>Be silent and place yourself in God’s loving presence. Think about the good things that have happened this week and give thanks.​</a:t>
            </a:r>
          </a:p>
          <a:p>
            <a:pPr marL="0" indent="0" algn="ctr">
              <a:buNone/>
            </a:pPr>
            <a:endParaRPr lang="en-GB" sz="2400" b="1" dirty="0">
              <a:latin typeface="Century Gothic" panose="020B0502020202020204" pitchFamily="34" charset="0"/>
            </a:endParaRPr>
          </a:p>
          <a:p>
            <a:pPr marL="0" indent="0" algn="ctr">
              <a:buNone/>
            </a:pPr>
            <a:r>
              <a:rPr lang="en-GB" sz="2400" b="1" dirty="0">
                <a:latin typeface="Century Gothic" panose="020B0502020202020204" pitchFamily="34" charset="0"/>
              </a:rPr>
              <a:t>Who have you left a good memory with this week?</a:t>
            </a:r>
          </a:p>
          <a:p>
            <a:pPr marL="0" indent="0" algn="ctr">
              <a:buNone/>
            </a:pPr>
            <a:endParaRPr lang="en-GB" sz="2400" b="1" dirty="0">
              <a:latin typeface="Century Gothic" panose="020B0502020202020204" pitchFamily="34" charset="0"/>
            </a:endParaRPr>
          </a:p>
          <a:p>
            <a:pPr marL="0" indent="0" algn="ctr">
              <a:buNone/>
            </a:pPr>
            <a:r>
              <a:rPr lang="en-GB" sz="2400" b="1" dirty="0">
                <a:latin typeface="Century Gothic" panose="020B0502020202020204" pitchFamily="34" charset="0"/>
              </a:rPr>
              <a:t>Look back over your week. What were the joys, what were the challenges</a:t>
            </a:r>
          </a:p>
          <a:p>
            <a:pPr marL="0" indent="0" algn="ctr">
              <a:buNone/>
            </a:pPr>
            <a:endParaRPr lang="en-GB" sz="2400" b="1" dirty="0">
              <a:latin typeface="Century Gothic" panose="020B0502020202020204" pitchFamily="34" charset="0"/>
            </a:endParaRPr>
          </a:p>
          <a:p>
            <a:pPr marL="0" indent="0" algn="ctr">
              <a:buNone/>
            </a:pPr>
            <a:r>
              <a:rPr lang="en-GB" sz="2400" b="1" dirty="0">
                <a:latin typeface="Century Gothic" panose="020B0502020202020204" pitchFamily="34" charset="0"/>
              </a:rPr>
              <a:t>As you look ahead, with what spirit will you enter next week?</a:t>
            </a:r>
          </a:p>
          <a:p>
            <a:pPr marL="0" indent="0" algn="ctr">
              <a:buNone/>
            </a:pPr>
            <a:endParaRPr lang="en-GB" sz="2400" b="1" dirty="0">
              <a:latin typeface="Century Gothic" panose="020B0502020202020204" pitchFamily="34" charset="0"/>
            </a:endParaRPr>
          </a:p>
          <a:p>
            <a:pPr marL="0" indent="0" algn="ctr">
              <a:buNone/>
            </a:pPr>
            <a:r>
              <a:rPr lang="en-GB" sz="2400" b="1" dirty="0">
                <a:latin typeface="Century Gothic" panose="020B0502020202020204" pitchFamily="34" charset="0"/>
              </a:rPr>
              <a:t>Ask God to help you.</a:t>
            </a:r>
            <a:endParaRPr lang="en-US" sz="2400" b="1" dirty="0">
              <a:latin typeface="Century Gothic" panose="020B0502020202020204" pitchFamily="34" charset="0"/>
            </a:endParaRPr>
          </a:p>
        </p:txBody>
      </p:sp>
    </p:spTree>
    <p:extLst>
      <p:ext uri="{BB962C8B-B14F-4D97-AF65-F5344CB8AC3E}">
        <p14:creationId xmlns:p14="http://schemas.microsoft.com/office/powerpoint/2010/main" val="2292358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b="1" u="sng" dirty="0" smtClean="0"/>
              <a:t>Tuesday 5</a:t>
            </a:r>
            <a:r>
              <a:rPr lang="en-GB" sz="3600" b="1" u="sng" baseline="30000" dirty="0" smtClean="0"/>
              <a:t>th</a:t>
            </a:r>
            <a:r>
              <a:rPr lang="en-GB" sz="3600" b="1" u="sng" dirty="0" smtClean="0"/>
              <a:t> September 2023</a:t>
            </a:r>
            <a:r>
              <a:rPr lang="en-GB" sz="3600" b="1" dirty="0"/>
              <a:t/>
            </a:r>
            <a:br>
              <a:rPr lang="en-GB" sz="3600" b="1" dirty="0"/>
            </a:br>
            <a:r>
              <a:rPr lang="en-GB" sz="3600" b="1" dirty="0"/>
              <a:t>Prayer</a:t>
            </a:r>
          </a:p>
        </p:txBody>
      </p:sp>
      <p:sp>
        <p:nvSpPr>
          <p:cNvPr id="3" name="Content Placeholder 2"/>
          <p:cNvSpPr>
            <a:spLocks noGrp="1"/>
          </p:cNvSpPr>
          <p:nvPr>
            <p:ph idx="1"/>
          </p:nvPr>
        </p:nvSpPr>
        <p:spPr>
          <a:xfrm>
            <a:off x="838200" y="1825625"/>
            <a:ext cx="6934200" cy="4351338"/>
          </a:xfrm>
        </p:spPr>
        <p:txBody>
          <a:bodyPr/>
          <a:lstStyle/>
          <a:p>
            <a:pPr marL="0" indent="0">
              <a:buNone/>
            </a:pPr>
            <a:r>
              <a:rPr lang="en-GB" dirty="0"/>
              <a:t>Loving God,</a:t>
            </a:r>
          </a:p>
          <a:p>
            <a:pPr marL="0" indent="0">
              <a:buNone/>
            </a:pPr>
            <a:r>
              <a:rPr lang="en-GB" dirty="0"/>
              <a:t>Another term begins and we come back to school</a:t>
            </a:r>
          </a:p>
          <a:p>
            <a:pPr marL="0" indent="0">
              <a:buNone/>
            </a:pPr>
            <a:r>
              <a:rPr lang="en-GB" dirty="0"/>
              <a:t>Refreshed and restored by the break,</a:t>
            </a:r>
          </a:p>
          <a:p>
            <a:pPr marL="0" indent="0">
              <a:buNone/>
            </a:pPr>
            <a:r>
              <a:rPr lang="en-GB" dirty="0"/>
              <a:t>Grateful for those we share our lives with,</a:t>
            </a:r>
          </a:p>
          <a:p>
            <a:pPr marL="0" indent="0">
              <a:buNone/>
            </a:pPr>
            <a:r>
              <a:rPr lang="en-GB" dirty="0"/>
              <a:t>For the memories of the past few weeks,</a:t>
            </a:r>
          </a:p>
          <a:p>
            <a:pPr marL="0" indent="0">
              <a:buNone/>
            </a:pPr>
            <a:r>
              <a:rPr lang="en-GB" dirty="0"/>
              <a:t>For the opportunities we have, which are denied</a:t>
            </a:r>
          </a:p>
          <a:p>
            <a:pPr marL="0" indent="0">
              <a:buNone/>
            </a:pPr>
            <a:r>
              <a:rPr lang="en-GB" dirty="0"/>
              <a:t>To so many in our world today….</a:t>
            </a:r>
          </a:p>
        </p:txBody>
      </p:sp>
      <p:pic>
        <p:nvPicPr>
          <p:cNvPr id="5" name="Picture 4">
            <a:extLst>
              <a:ext uri="{FF2B5EF4-FFF2-40B4-BE49-F238E27FC236}">
                <a16:creationId xmlns:a16="http://schemas.microsoft.com/office/drawing/2014/main" id="{909E8EEE-60C5-4A8E-A956-06AB08696FC9}"/>
              </a:ext>
            </a:extLst>
          </p:cNvPr>
          <p:cNvPicPr>
            <a:picLocks noChangeAspect="1"/>
          </p:cNvPicPr>
          <p:nvPr/>
        </p:nvPicPr>
        <p:blipFill>
          <a:blip r:embed="rId2"/>
          <a:stretch>
            <a:fillRect/>
          </a:stretch>
        </p:blipFill>
        <p:spPr>
          <a:xfrm>
            <a:off x="7772400" y="2328862"/>
            <a:ext cx="3953938" cy="2962275"/>
          </a:xfrm>
          <a:prstGeom prst="rect">
            <a:avLst/>
          </a:prstGeom>
        </p:spPr>
      </p:pic>
    </p:spTree>
    <p:extLst>
      <p:ext uri="{BB962C8B-B14F-4D97-AF65-F5344CB8AC3E}">
        <p14:creationId xmlns:p14="http://schemas.microsoft.com/office/powerpoint/2010/main" val="4100415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1369" y="385842"/>
            <a:ext cx="6943819" cy="6072108"/>
          </a:xfrm>
        </p:spPr>
        <p:txBody>
          <a:bodyPr>
            <a:normAutofit/>
          </a:bodyPr>
          <a:lstStyle/>
          <a:p>
            <a:pPr marL="0" indent="0">
              <a:buNone/>
            </a:pPr>
            <a:r>
              <a:rPr lang="en-GB" dirty="0"/>
              <a:t>We come back to school pleased to see our friends,</a:t>
            </a:r>
          </a:p>
          <a:p>
            <a:pPr marL="0" indent="0">
              <a:buNone/>
            </a:pPr>
            <a:r>
              <a:rPr lang="en-GB" dirty="0"/>
              <a:t>Determined to make the most of our talents,</a:t>
            </a:r>
          </a:p>
          <a:p>
            <a:pPr marL="0" indent="0">
              <a:buNone/>
            </a:pPr>
            <a:r>
              <a:rPr lang="en-GB" dirty="0"/>
              <a:t>To grow in understanding of the kind of person we are called to be,</a:t>
            </a:r>
          </a:p>
          <a:p>
            <a:pPr marL="0" indent="0">
              <a:buNone/>
            </a:pPr>
            <a:r>
              <a:rPr lang="en-GB" dirty="0"/>
              <a:t>To turn over a new leaf, perhaps,</a:t>
            </a:r>
          </a:p>
          <a:p>
            <a:pPr marL="0" indent="0">
              <a:buNone/>
            </a:pPr>
            <a:r>
              <a:rPr lang="en-GB" dirty="0"/>
              <a:t>To make up for the times we were less than our best self.</a:t>
            </a:r>
          </a:p>
          <a:p>
            <a:pPr marL="0" indent="0">
              <a:buNone/>
            </a:pPr>
            <a:r>
              <a:rPr lang="en-GB" dirty="0"/>
              <a:t>We come back to school and our grateful</a:t>
            </a:r>
          </a:p>
          <a:p>
            <a:pPr marL="0" indent="0">
              <a:buNone/>
            </a:pPr>
            <a:r>
              <a:rPr lang="en-GB" dirty="0"/>
              <a:t>For the energy and enthusiasm a new term brings,</a:t>
            </a:r>
          </a:p>
          <a:p>
            <a:pPr marL="0" indent="0">
              <a:buNone/>
            </a:pPr>
            <a:r>
              <a:rPr lang="en-GB" dirty="0"/>
              <a:t>For the optimism and good humour in the air…….</a:t>
            </a:r>
          </a:p>
        </p:txBody>
      </p:sp>
      <p:pic>
        <p:nvPicPr>
          <p:cNvPr id="2" name="Picture 1">
            <a:extLst>
              <a:ext uri="{FF2B5EF4-FFF2-40B4-BE49-F238E27FC236}">
                <a16:creationId xmlns:a16="http://schemas.microsoft.com/office/drawing/2014/main" id="{50379793-AF7C-4D34-8A6C-F3091FBE047D}"/>
              </a:ext>
            </a:extLst>
          </p:cNvPr>
          <p:cNvPicPr>
            <a:picLocks noChangeAspect="1"/>
          </p:cNvPicPr>
          <p:nvPr/>
        </p:nvPicPr>
        <p:blipFill rotWithShape="1">
          <a:blip r:embed="rId2"/>
          <a:srcRect l="10500" r="25750"/>
          <a:stretch/>
        </p:blipFill>
        <p:spPr>
          <a:xfrm>
            <a:off x="7215188" y="890587"/>
            <a:ext cx="4857750" cy="5076825"/>
          </a:xfrm>
          <a:prstGeom prst="rect">
            <a:avLst/>
          </a:prstGeom>
        </p:spPr>
      </p:pic>
    </p:spTree>
    <p:extLst>
      <p:ext uri="{BB962C8B-B14F-4D97-AF65-F5344CB8AC3E}">
        <p14:creationId xmlns:p14="http://schemas.microsoft.com/office/powerpoint/2010/main" val="1511629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687" y="241269"/>
            <a:ext cx="8245538" cy="4351338"/>
          </a:xfrm>
        </p:spPr>
        <p:txBody>
          <a:bodyPr>
            <a:noAutofit/>
          </a:bodyPr>
          <a:lstStyle/>
          <a:p>
            <a:pPr marL="0" indent="0">
              <a:buNone/>
            </a:pPr>
            <a:r>
              <a:rPr lang="en-GB" dirty="0"/>
              <a:t>Bless our school, keep us safe and well</a:t>
            </a:r>
          </a:p>
          <a:p>
            <a:pPr marL="0" indent="0">
              <a:buNone/>
            </a:pPr>
            <a:r>
              <a:rPr lang="en-GB" dirty="0"/>
              <a:t>Keep us on the right path.</a:t>
            </a:r>
          </a:p>
          <a:p>
            <a:pPr marL="0" indent="0">
              <a:buNone/>
            </a:pPr>
            <a:r>
              <a:rPr lang="en-GB" dirty="0"/>
              <a:t>Bless our teachers and support staff</a:t>
            </a:r>
          </a:p>
          <a:p>
            <a:pPr marL="0" indent="0">
              <a:buNone/>
            </a:pPr>
            <a:r>
              <a:rPr lang="en-GB" dirty="0"/>
              <a:t>Who look after us and help us grow in </a:t>
            </a:r>
          </a:p>
          <a:p>
            <a:pPr marL="0" indent="0">
              <a:buNone/>
            </a:pPr>
            <a:r>
              <a:rPr lang="en-GB" dirty="0"/>
              <a:t>knowledge and skills.</a:t>
            </a:r>
          </a:p>
          <a:p>
            <a:pPr marL="0" indent="0">
              <a:buNone/>
            </a:pPr>
            <a:r>
              <a:rPr lang="en-GB" dirty="0"/>
              <a:t>Bless the new pupils and staff</a:t>
            </a:r>
          </a:p>
          <a:p>
            <a:pPr marL="0" indent="0">
              <a:buNone/>
            </a:pPr>
            <a:r>
              <a:rPr lang="en-GB" dirty="0"/>
              <a:t>As they begin their journey with us,</a:t>
            </a:r>
          </a:p>
          <a:p>
            <a:pPr marL="0" indent="0">
              <a:buNone/>
            </a:pPr>
            <a:r>
              <a:rPr lang="en-GB" dirty="0"/>
              <a:t>May they quickly feel at home.</a:t>
            </a:r>
          </a:p>
          <a:p>
            <a:pPr marL="0" indent="0">
              <a:buNone/>
            </a:pPr>
            <a:r>
              <a:rPr lang="en-GB" dirty="0"/>
              <a:t>Bless all our efforts to build up the Kingdom of God,</a:t>
            </a:r>
          </a:p>
          <a:p>
            <a:pPr marL="0" indent="0">
              <a:buNone/>
            </a:pPr>
            <a:r>
              <a:rPr lang="en-GB" dirty="0"/>
              <a:t>To make the world more just and compassionate</a:t>
            </a:r>
          </a:p>
          <a:p>
            <a:pPr marL="0" indent="0">
              <a:buNone/>
            </a:pPr>
            <a:r>
              <a:rPr lang="en-GB" dirty="0"/>
              <a:t>Beginning here, in this school of ours,</a:t>
            </a:r>
          </a:p>
          <a:p>
            <a:pPr marL="0" indent="0">
              <a:buNone/>
            </a:pPr>
            <a:r>
              <a:rPr lang="en-GB" dirty="0"/>
              <a:t>Our home from home</a:t>
            </a:r>
          </a:p>
          <a:p>
            <a:pPr marL="0" indent="0">
              <a:buNone/>
            </a:pPr>
            <a:r>
              <a:rPr lang="en-GB" sz="2000" b="1" i="1" dirty="0"/>
              <a:t>From Prayers for Schools by Raymond Friel</a:t>
            </a:r>
          </a:p>
        </p:txBody>
      </p:sp>
      <p:pic>
        <p:nvPicPr>
          <p:cNvPr id="2" name="Picture 1">
            <a:extLst>
              <a:ext uri="{FF2B5EF4-FFF2-40B4-BE49-F238E27FC236}">
                <a16:creationId xmlns:a16="http://schemas.microsoft.com/office/drawing/2014/main" id="{B56BC801-2112-4FDB-AF5E-00AAA5353BCC}"/>
              </a:ext>
            </a:extLst>
          </p:cNvPr>
          <p:cNvPicPr>
            <a:picLocks noChangeAspect="1"/>
          </p:cNvPicPr>
          <p:nvPr/>
        </p:nvPicPr>
        <p:blipFill rotWithShape="1">
          <a:blip r:embed="rId2"/>
          <a:srcRect l="19372" r="18182"/>
          <a:stretch/>
        </p:blipFill>
        <p:spPr>
          <a:xfrm>
            <a:off x="8189545" y="1101328"/>
            <a:ext cx="3589768" cy="4655344"/>
          </a:xfrm>
          <a:prstGeom prst="rect">
            <a:avLst/>
          </a:prstGeom>
        </p:spPr>
      </p:pic>
    </p:spTree>
    <p:extLst>
      <p:ext uri="{BB962C8B-B14F-4D97-AF65-F5344CB8AC3E}">
        <p14:creationId xmlns:p14="http://schemas.microsoft.com/office/powerpoint/2010/main" val="89663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FF32EC-D88C-4735-8769-5553CE01175F}"/>
              </a:ext>
            </a:extLst>
          </p:cNvPr>
          <p:cNvSpPr txBox="1"/>
          <p:nvPr/>
        </p:nvSpPr>
        <p:spPr>
          <a:xfrm>
            <a:off x="107036" y="-21659"/>
            <a:ext cx="7883413" cy="6893747"/>
          </a:xfrm>
          <a:prstGeom prst="rect">
            <a:avLst/>
          </a:prstGeom>
          <a:noFill/>
        </p:spPr>
        <p:txBody>
          <a:bodyPr wrap="square">
            <a:spAutoFit/>
          </a:bodyPr>
          <a:lstStyle/>
          <a:p>
            <a:pPr marL="457200">
              <a:lnSpc>
                <a:spcPct val="107000"/>
              </a:lnSpc>
            </a:pPr>
            <a:r>
              <a:rPr lang="en-GB" b="1" dirty="0">
                <a:effectLst/>
                <a:latin typeface="Cambria" panose="02040503050406030204" pitchFamily="18" charset="0"/>
                <a:ea typeface="Calibri" panose="020F0502020204030204" pitchFamily="34" charset="0"/>
                <a:cs typeface="Times New Roman" panose="02020603050405020304" pitchFamily="18" charset="0"/>
              </a:rPr>
              <a:t>FCJ Prayer for Creation</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b="1" dirty="0">
                <a:effectLst/>
                <a:latin typeface="Cambria" panose="02040503050406030204" pitchFamily="18" charset="0"/>
                <a:ea typeface="Calibri" panose="020F0502020204030204" pitchFamily="34" charset="0"/>
                <a:cs typeface="Times New Roman" panose="02020603050405020304" pitchFamily="18" charset="0"/>
              </a:rPr>
              <a:t> </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b="1" dirty="0">
                <a:effectLst/>
                <a:latin typeface="Cambria" panose="02040503050406030204" pitchFamily="18" charset="0"/>
                <a:ea typeface="Calibri" panose="020F0502020204030204" pitchFamily="34" charset="0"/>
                <a:cs typeface="Times New Roman" panose="02020603050405020304" pitchFamily="18" charset="0"/>
              </a:rPr>
              <a:t>Creator God, we give thanks for the wonderful gift of creation</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b="1" dirty="0">
                <a:effectLst/>
                <a:latin typeface="Cambria" panose="02040503050406030204" pitchFamily="18" charset="0"/>
                <a:ea typeface="Calibri" panose="020F0502020204030204" pitchFamily="34" charset="0"/>
                <a:cs typeface="Times New Roman" panose="02020603050405020304" pitchFamily="18" charset="0"/>
              </a:rPr>
              <a:t>and your presence in every part of it.</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b="1" dirty="0">
                <a:effectLst/>
                <a:latin typeface="Cambria" panose="02040503050406030204" pitchFamily="18" charset="0"/>
                <a:ea typeface="Calibri" panose="020F0502020204030204" pitchFamily="34" charset="0"/>
                <a:cs typeface="Times New Roman" panose="02020603050405020304" pitchFamily="18" charset="0"/>
              </a:rPr>
              <a:t> </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b="1" dirty="0">
                <a:effectLst/>
                <a:latin typeface="Cambria" panose="02040503050406030204" pitchFamily="18" charset="0"/>
                <a:ea typeface="Calibri" panose="020F0502020204030204" pitchFamily="34" charset="0"/>
                <a:cs typeface="Times New Roman" panose="02020603050405020304" pitchFamily="18" charset="0"/>
              </a:rPr>
              <a:t>As we seek to widen our circle of love,</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b="1" dirty="0">
                <a:effectLst/>
                <a:latin typeface="Cambria" panose="02040503050406030204" pitchFamily="18" charset="0"/>
                <a:ea typeface="Calibri" panose="020F0502020204030204" pitchFamily="34" charset="0"/>
                <a:cs typeface="Times New Roman" panose="02020603050405020304" pitchFamily="18" charset="0"/>
              </a:rPr>
              <a:t>help us to rediscover the value, unity</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b="1" dirty="0">
                <a:effectLst/>
                <a:latin typeface="Cambria" panose="02040503050406030204" pitchFamily="18" charset="0"/>
                <a:ea typeface="Calibri" panose="020F0502020204030204" pitchFamily="34" charset="0"/>
                <a:cs typeface="Times New Roman" panose="02020603050405020304" pitchFamily="18" charset="0"/>
              </a:rPr>
              <a:t>and sacredness of all that exists.</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b="1" dirty="0">
                <a:effectLst/>
                <a:latin typeface="Cambria" panose="02040503050406030204" pitchFamily="18" charset="0"/>
                <a:ea typeface="Calibri" panose="020F0502020204030204" pitchFamily="34" charset="0"/>
                <a:cs typeface="Times New Roman" panose="02020603050405020304" pitchFamily="18" charset="0"/>
              </a:rPr>
              <a:t> </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b="1" dirty="0">
                <a:effectLst/>
                <a:latin typeface="Cambria" panose="02040503050406030204" pitchFamily="18" charset="0"/>
                <a:ea typeface="Calibri" panose="020F0502020204030204" pitchFamily="34" charset="0"/>
                <a:cs typeface="Times New Roman" panose="02020603050405020304" pitchFamily="18" charset="0"/>
              </a:rPr>
              <a:t>We seek forgiveness for the ways in which our actions</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b="1" dirty="0">
                <a:effectLst/>
                <a:latin typeface="Cambria" panose="02040503050406030204" pitchFamily="18" charset="0"/>
                <a:ea typeface="Calibri" panose="020F0502020204030204" pitchFamily="34" charset="0"/>
                <a:cs typeface="Times New Roman" panose="02020603050405020304" pitchFamily="18" charset="0"/>
              </a:rPr>
              <a:t>and our choices have damaged the earth,</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b="1" dirty="0">
                <a:effectLst/>
                <a:latin typeface="Cambria" panose="02040503050406030204" pitchFamily="18" charset="0"/>
                <a:ea typeface="Calibri" panose="020F0502020204030204" pitchFamily="34" charset="0"/>
                <a:cs typeface="Times New Roman" panose="02020603050405020304" pitchFamily="18" charset="0"/>
              </a:rPr>
              <a:t>affecting the climate, destroying diversity,</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b="1" dirty="0">
                <a:effectLst/>
                <a:latin typeface="Cambria" panose="02040503050406030204" pitchFamily="18" charset="0"/>
                <a:ea typeface="Calibri" panose="020F0502020204030204" pitchFamily="34" charset="0"/>
                <a:cs typeface="Times New Roman" panose="02020603050405020304" pitchFamily="18" charset="0"/>
              </a:rPr>
              <a:t>and impacting the lives of the poorest of our sisters and brothers.</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b="1" dirty="0">
                <a:effectLst/>
                <a:latin typeface="Cambria" panose="02040503050406030204" pitchFamily="18" charset="0"/>
                <a:ea typeface="Calibri" panose="020F0502020204030204" pitchFamily="34" charset="0"/>
                <a:cs typeface="Times New Roman" panose="02020603050405020304" pitchFamily="18" charset="0"/>
              </a:rPr>
              <a:t> </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b="1" dirty="0">
                <a:effectLst/>
                <a:latin typeface="Cambria" panose="02040503050406030204" pitchFamily="18" charset="0"/>
                <a:ea typeface="Calibri" panose="020F0502020204030204" pitchFamily="34" charset="0"/>
                <a:cs typeface="Times New Roman" panose="02020603050405020304" pitchFamily="18" charset="0"/>
              </a:rPr>
              <a:t>In your love, lead us into solidarity and companionship,</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b="1" dirty="0">
                <a:effectLst/>
                <a:latin typeface="Cambria" panose="02040503050406030204" pitchFamily="18" charset="0"/>
                <a:ea typeface="Calibri" panose="020F0502020204030204" pitchFamily="34" charset="0"/>
                <a:cs typeface="Times New Roman" panose="02020603050405020304" pitchFamily="18" charset="0"/>
              </a:rPr>
              <a:t>inspire our leaders to courageous decisions,</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b="1" dirty="0">
                <a:effectLst/>
                <a:latin typeface="Cambria" panose="02040503050406030204" pitchFamily="18" charset="0"/>
                <a:ea typeface="Calibri" panose="020F0502020204030204" pitchFamily="34" charset="0"/>
                <a:cs typeface="Times New Roman" panose="02020603050405020304" pitchFamily="18" charset="0"/>
              </a:rPr>
              <a:t>and grant each of us the wisdom and commitment to act.</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b="1" dirty="0">
                <a:effectLst/>
                <a:latin typeface="Cambria" panose="02040503050406030204" pitchFamily="18" charset="0"/>
                <a:ea typeface="Calibri" panose="020F0502020204030204" pitchFamily="34" charset="0"/>
                <a:cs typeface="Times New Roman" panose="02020603050405020304" pitchFamily="18" charset="0"/>
              </a:rPr>
              <a:t> </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b="1" dirty="0">
                <a:effectLst/>
                <a:latin typeface="Cambria" panose="02040503050406030204" pitchFamily="18" charset="0"/>
                <a:ea typeface="Calibri" panose="020F0502020204030204" pitchFamily="34" charset="0"/>
                <a:cs typeface="Times New Roman" panose="02020603050405020304" pitchFamily="18" charset="0"/>
              </a:rPr>
              <a:t>May we treasure earth’s resources,</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b="1" dirty="0">
                <a:effectLst/>
                <a:latin typeface="Cambria" panose="02040503050406030204" pitchFamily="18" charset="0"/>
                <a:ea typeface="Calibri" panose="020F0502020204030204" pitchFamily="34" charset="0"/>
                <a:cs typeface="Times New Roman" panose="02020603050405020304" pitchFamily="18" charset="0"/>
              </a:rPr>
              <a:t>work to reduce our impact on the climate</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b="1" dirty="0">
                <a:effectLst/>
                <a:latin typeface="Cambria" panose="02040503050406030204" pitchFamily="18" charset="0"/>
                <a:ea typeface="Calibri" panose="020F0502020204030204" pitchFamily="34" charset="0"/>
                <a:cs typeface="Times New Roman" panose="02020603050405020304" pitchFamily="18" charset="0"/>
              </a:rPr>
              <a:t>and be open to a conversion of heart and lifestyle.</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pPr>
            <a:r>
              <a:rPr lang="en-GB" b="1" dirty="0">
                <a:effectLst/>
                <a:latin typeface="Cambria" panose="02040503050406030204" pitchFamily="18" charset="0"/>
                <a:ea typeface="Calibri" panose="020F0502020204030204" pitchFamily="34" charset="0"/>
                <a:cs typeface="Times New Roman" panose="02020603050405020304" pitchFamily="18" charset="0"/>
              </a:rPr>
              <a:t> </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en-GB" b="1" dirty="0">
                <a:effectLst/>
                <a:latin typeface="Cambria" panose="02040503050406030204" pitchFamily="18" charset="0"/>
                <a:ea typeface="Calibri" panose="020F0502020204030204" pitchFamily="34" charset="0"/>
                <a:cs typeface="Times New Roman" panose="02020603050405020304" pitchFamily="18" charset="0"/>
              </a:rPr>
              <a:t>Amen</a:t>
            </a:r>
            <a:endParaRPr lang="en-GB" sz="14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796975BB-57F5-436B-B37A-A791DFB270FC}"/>
              </a:ext>
            </a:extLst>
          </p:cNvPr>
          <p:cNvPicPr>
            <a:picLocks noChangeAspect="1"/>
          </p:cNvPicPr>
          <p:nvPr/>
        </p:nvPicPr>
        <p:blipFill>
          <a:blip r:embed="rId2"/>
          <a:stretch>
            <a:fillRect/>
          </a:stretch>
        </p:blipFill>
        <p:spPr>
          <a:xfrm>
            <a:off x="7733904" y="1730326"/>
            <a:ext cx="4093849" cy="3963293"/>
          </a:xfrm>
          <a:prstGeom prst="rect">
            <a:avLst/>
          </a:prstGeom>
        </p:spPr>
      </p:pic>
    </p:spTree>
    <p:extLst>
      <p:ext uri="{BB962C8B-B14F-4D97-AF65-F5344CB8AC3E}">
        <p14:creationId xmlns:p14="http://schemas.microsoft.com/office/powerpoint/2010/main" val="1159160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436" y="356071"/>
            <a:ext cx="10515600" cy="992895"/>
          </a:xfrm>
        </p:spPr>
        <p:txBody>
          <a:bodyPr>
            <a:normAutofit/>
          </a:bodyPr>
          <a:lstStyle/>
          <a:p>
            <a:r>
              <a:rPr lang="en-GB" sz="3600" u="sng" dirty="0" smtClean="0"/>
              <a:t>Wednesday 6</a:t>
            </a:r>
            <a:r>
              <a:rPr lang="en-GB" sz="3600" u="sng" dirty="0" smtClean="0"/>
              <a:t>th </a:t>
            </a:r>
            <a:r>
              <a:rPr lang="en-GB" sz="3600" u="sng" dirty="0"/>
              <a:t>September</a:t>
            </a:r>
          </a:p>
        </p:txBody>
      </p:sp>
      <p:sp>
        <p:nvSpPr>
          <p:cNvPr id="3" name="Content Placeholder 2"/>
          <p:cNvSpPr>
            <a:spLocks noGrp="1"/>
          </p:cNvSpPr>
          <p:nvPr>
            <p:ph idx="1"/>
          </p:nvPr>
        </p:nvSpPr>
        <p:spPr>
          <a:xfrm>
            <a:off x="539436" y="1419085"/>
            <a:ext cx="10515600" cy="4351338"/>
          </a:xfrm>
        </p:spPr>
        <p:txBody>
          <a:bodyPr>
            <a:normAutofit lnSpcReduction="10000"/>
          </a:bodyPr>
          <a:lstStyle/>
          <a:p>
            <a:pPr marL="0" indent="0">
              <a:buNone/>
            </a:pPr>
            <a:r>
              <a:rPr lang="en-GB" dirty="0"/>
              <a:t>We pray that this year we will do our best, to show excellence using the skills and talents that God has given to us, to be the best person we can be for the Glory of God.</a:t>
            </a:r>
          </a:p>
          <a:p>
            <a:pPr marL="0" indent="0">
              <a:buNone/>
            </a:pPr>
            <a:r>
              <a:rPr lang="en-GB" dirty="0"/>
              <a:t>Lord in your Goodness 		</a:t>
            </a:r>
            <a:r>
              <a:rPr lang="en-GB" b="1" dirty="0"/>
              <a:t>All: Hear our Prayer</a:t>
            </a:r>
          </a:p>
          <a:p>
            <a:pPr marL="0" indent="0">
              <a:buNone/>
            </a:pPr>
            <a:r>
              <a:rPr lang="en-GB" dirty="0"/>
              <a:t>We pray that we will work for justice and peace in our communities and our world just as Marie Madeleine did.</a:t>
            </a:r>
          </a:p>
          <a:p>
            <a:pPr marL="0" indent="0">
              <a:buNone/>
            </a:pPr>
            <a:r>
              <a:rPr lang="en-GB" dirty="0"/>
              <a:t>Lord in your Goodness</a:t>
            </a:r>
            <a:r>
              <a:rPr lang="en-GB" b="1" dirty="0"/>
              <a:t>		All: Hear our Prayer</a:t>
            </a:r>
          </a:p>
          <a:p>
            <a:pPr marL="0" indent="0">
              <a:buNone/>
            </a:pPr>
            <a:r>
              <a:rPr lang="en-GB" dirty="0"/>
              <a:t>We pray for the gift of gentleness, that we may be gentle with others, but also with ourselves.</a:t>
            </a:r>
          </a:p>
          <a:p>
            <a:pPr marL="0" indent="0">
              <a:buNone/>
            </a:pPr>
            <a:r>
              <a:rPr lang="en-GB" dirty="0"/>
              <a:t>Lord in your Goodness		</a:t>
            </a:r>
            <a:r>
              <a:rPr lang="en-GB" b="1" dirty="0"/>
              <a:t>All: Hear our Prayer</a:t>
            </a:r>
          </a:p>
          <a:p>
            <a:pPr marL="0" indent="0">
              <a:buNone/>
            </a:pPr>
            <a:endParaRPr lang="en-GB" b="1" dirty="0"/>
          </a:p>
        </p:txBody>
      </p:sp>
      <p:pic>
        <p:nvPicPr>
          <p:cNvPr id="5" name="Picture 4">
            <a:extLst>
              <a:ext uri="{FF2B5EF4-FFF2-40B4-BE49-F238E27FC236}">
                <a16:creationId xmlns:a16="http://schemas.microsoft.com/office/drawing/2014/main" id="{EC823063-0670-49E9-A370-25828ED5755A}"/>
              </a:ext>
            </a:extLst>
          </p:cNvPr>
          <p:cNvPicPr>
            <a:picLocks noChangeAspect="1"/>
          </p:cNvPicPr>
          <p:nvPr/>
        </p:nvPicPr>
        <p:blipFill>
          <a:blip r:embed="rId2"/>
          <a:stretch>
            <a:fillRect/>
          </a:stretch>
        </p:blipFill>
        <p:spPr>
          <a:xfrm>
            <a:off x="9469098" y="4935667"/>
            <a:ext cx="2533650" cy="1809750"/>
          </a:xfrm>
          <a:prstGeom prst="rect">
            <a:avLst/>
          </a:prstGeom>
        </p:spPr>
      </p:pic>
    </p:spTree>
    <p:extLst>
      <p:ext uri="{BB962C8B-B14F-4D97-AF65-F5344CB8AC3E}">
        <p14:creationId xmlns:p14="http://schemas.microsoft.com/office/powerpoint/2010/main" val="1076644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824820-4CE7-483B-A115-3E9132DCF29F}"/>
              </a:ext>
            </a:extLst>
          </p:cNvPr>
          <p:cNvPicPr>
            <a:picLocks noChangeAspect="1"/>
          </p:cNvPicPr>
          <p:nvPr/>
        </p:nvPicPr>
        <p:blipFill>
          <a:blip r:embed="rId2"/>
          <a:stretch>
            <a:fillRect/>
          </a:stretch>
        </p:blipFill>
        <p:spPr>
          <a:xfrm>
            <a:off x="9655844" y="4838240"/>
            <a:ext cx="2536156" cy="1810669"/>
          </a:xfrm>
          <a:prstGeom prst="rect">
            <a:avLst/>
          </a:prstGeom>
        </p:spPr>
      </p:pic>
      <p:sp>
        <p:nvSpPr>
          <p:cNvPr id="3" name="Content Placeholder 2"/>
          <p:cNvSpPr>
            <a:spLocks noGrp="1"/>
          </p:cNvSpPr>
          <p:nvPr>
            <p:ph idx="1"/>
          </p:nvPr>
        </p:nvSpPr>
        <p:spPr>
          <a:xfrm>
            <a:off x="531797" y="856228"/>
            <a:ext cx="10515600" cy="5145543"/>
          </a:xfrm>
        </p:spPr>
        <p:txBody>
          <a:bodyPr>
            <a:normAutofit fontScale="92500"/>
          </a:bodyPr>
          <a:lstStyle/>
          <a:p>
            <a:pPr marL="0" indent="0">
              <a:buNone/>
            </a:pPr>
            <a:r>
              <a:rPr lang="en-GB" dirty="0"/>
              <a:t>We pray that we will treat each person in our community with dignity, that when we talk to people in person or on social media, we remember that they are a human being created and loved by God as we are.</a:t>
            </a:r>
          </a:p>
          <a:p>
            <a:pPr marL="0" indent="0">
              <a:buNone/>
            </a:pPr>
            <a:r>
              <a:rPr lang="en-GB" dirty="0"/>
              <a:t>Lord in your Goodness	</a:t>
            </a:r>
            <a:r>
              <a:rPr lang="en-GB" b="1" dirty="0"/>
              <a:t>All: Hear Our Prayer</a:t>
            </a:r>
          </a:p>
          <a:p>
            <a:pPr marL="0" indent="0">
              <a:buNone/>
            </a:pPr>
            <a:r>
              <a:rPr lang="en-GB" dirty="0"/>
              <a:t>We pray that in our community we will demonstrate companionship, that we will be companions that listen to each other and walk together on this life’s journey</a:t>
            </a:r>
          </a:p>
          <a:p>
            <a:pPr marL="0" indent="0">
              <a:buNone/>
            </a:pPr>
            <a:r>
              <a:rPr lang="en-GB" dirty="0"/>
              <a:t>Lord in your Goodness	</a:t>
            </a:r>
            <a:r>
              <a:rPr lang="en-GB" b="1" dirty="0"/>
              <a:t>All: Hear Our Prayer</a:t>
            </a:r>
          </a:p>
          <a:p>
            <a:pPr marL="0" indent="0">
              <a:buNone/>
            </a:pPr>
            <a:r>
              <a:rPr lang="en-GB" dirty="0"/>
              <a:t>May we start this year with Hope, that it will be a year that we all grow in knowledge and love, that there will be many moments of joy as we celebrate our bi-centenary.</a:t>
            </a:r>
          </a:p>
          <a:p>
            <a:pPr marL="0" indent="0">
              <a:buNone/>
            </a:pPr>
            <a:r>
              <a:rPr lang="en-GB" dirty="0"/>
              <a:t>Lord in your Goodness	</a:t>
            </a:r>
            <a:r>
              <a:rPr lang="en-GB" b="1" dirty="0"/>
              <a:t>All: Hear Our Prayer</a:t>
            </a:r>
          </a:p>
          <a:p>
            <a:pPr marL="0" indent="0">
              <a:buNone/>
            </a:pPr>
            <a:endParaRPr lang="en-GB" b="1" dirty="0"/>
          </a:p>
          <a:p>
            <a:pPr marL="0" indent="0">
              <a:buNone/>
            </a:pPr>
            <a:endParaRPr lang="en-GB" b="1" dirty="0"/>
          </a:p>
          <a:p>
            <a:pPr marL="0" indent="0">
              <a:buNone/>
            </a:pPr>
            <a:endParaRPr lang="en-GB" b="1" dirty="0"/>
          </a:p>
        </p:txBody>
      </p:sp>
    </p:spTree>
    <p:extLst>
      <p:ext uri="{BB962C8B-B14F-4D97-AF65-F5344CB8AC3E}">
        <p14:creationId xmlns:p14="http://schemas.microsoft.com/office/powerpoint/2010/main" val="3399672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E63B8FB-84E8-4B2A-8ECE-2B7D35F59421}"/>
              </a:ext>
            </a:extLst>
          </p:cNvPr>
          <p:cNvSpPr txBox="1"/>
          <p:nvPr/>
        </p:nvSpPr>
        <p:spPr>
          <a:xfrm>
            <a:off x="438494" y="243512"/>
            <a:ext cx="6098344" cy="6370975"/>
          </a:xfrm>
          <a:prstGeom prst="rect">
            <a:avLst/>
          </a:prstGeom>
          <a:noFill/>
        </p:spPr>
        <p:txBody>
          <a:bodyPr wrap="square">
            <a:spAutoFit/>
          </a:bodyPr>
          <a:lstStyle/>
          <a:p>
            <a:r>
              <a:rPr lang="en-GB" sz="2400" b="1" dirty="0"/>
              <a:t>Living God,</a:t>
            </a:r>
          </a:p>
          <a:p>
            <a:r>
              <a:rPr lang="en-GB" sz="2400" b="1" dirty="0"/>
              <a:t>have mercy on us,</a:t>
            </a:r>
          </a:p>
          <a:p>
            <a:r>
              <a:rPr lang="en-GB" sz="2400" b="1" dirty="0"/>
              <a:t>for the times we forget</a:t>
            </a:r>
          </a:p>
          <a:p>
            <a:r>
              <a:rPr lang="en-GB" sz="2400" b="1" dirty="0"/>
              <a:t>that we belong to each other.</a:t>
            </a:r>
          </a:p>
          <a:p>
            <a:r>
              <a:rPr lang="en-GB" sz="2400" b="1" dirty="0"/>
              <a:t>You call us to be still,</a:t>
            </a:r>
          </a:p>
          <a:p>
            <a:r>
              <a:rPr lang="en-GB" sz="2400" b="1" dirty="0"/>
              <a:t>to hear the whisper of our Sister Wind,</a:t>
            </a:r>
          </a:p>
          <a:p>
            <a:r>
              <a:rPr lang="en-GB" sz="2400" b="1" dirty="0"/>
              <a:t>to feel the radiance of our Brother Sun,</a:t>
            </a:r>
          </a:p>
          <a:p>
            <a:r>
              <a:rPr lang="en-GB" sz="2400" b="1" dirty="0"/>
              <a:t>and to be nourished by our Mother Earth.</a:t>
            </a:r>
          </a:p>
          <a:p>
            <a:r>
              <a:rPr lang="en-GB" sz="2400" b="1" dirty="0"/>
              <a:t>Renew us in your healing love.</a:t>
            </a:r>
          </a:p>
          <a:p>
            <a:r>
              <a:rPr lang="en-GB" sz="2400" b="1" dirty="0"/>
              <a:t>Inspire us to water the earth,</a:t>
            </a:r>
          </a:p>
          <a:p>
            <a:r>
              <a:rPr lang="en-GB" sz="2400" b="1" dirty="0"/>
              <a:t>and nurture one another,</a:t>
            </a:r>
          </a:p>
          <a:p>
            <a:r>
              <a:rPr lang="en-GB" sz="2400" b="1" dirty="0"/>
              <a:t>so all may flourish.</a:t>
            </a:r>
          </a:p>
          <a:p>
            <a:r>
              <a:rPr lang="en-GB" sz="2400" b="1" dirty="0"/>
              <a:t>Together, as one family,</a:t>
            </a:r>
          </a:p>
          <a:p>
            <a:r>
              <a:rPr lang="en-GB" sz="2400" b="1" dirty="0"/>
              <a:t>may we always sing your praise.</a:t>
            </a:r>
          </a:p>
          <a:p>
            <a:r>
              <a:rPr lang="en-GB" sz="2400" b="1" dirty="0"/>
              <a:t>Through Christ our Lord,</a:t>
            </a:r>
          </a:p>
          <a:p>
            <a:r>
              <a:rPr lang="en-GB" sz="2400" b="1" dirty="0"/>
              <a:t>Amen.</a:t>
            </a:r>
          </a:p>
          <a:p>
            <a:r>
              <a:rPr lang="en-GB" sz="1600" dirty="0"/>
              <a:t>Rachel McCarthy/CAFOD</a:t>
            </a:r>
            <a:endParaRPr lang="en-GB" sz="1200" dirty="0"/>
          </a:p>
        </p:txBody>
      </p:sp>
      <p:pic>
        <p:nvPicPr>
          <p:cNvPr id="6" name="Picture 5">
            <a:extLst>
              <a:ext uri="{FF2B5EF4-FFF2-40B4-BE49-F238E27FC236}">
                <a16:creationId xmlns:a16="http://schemas.microsoft.com/office/drawing/2014/main" id="{58C71322-BF49-4F37-8B9B-1C8C1265C2D1}"/>
              </a:ext>
            </a:extLst>
          </p:cNvPr>
          <p:cNvPicPr>
            <a:picLocks noChangeAspect="1"/>
          </p:cNvPicPr>
          <p:nvPr/>
        </p:nvPicPr>
        <p:blipFill rotWithShape="1">
          <a:blip r:embed="rId2"/>
          <a:srcRect r="40745"/>
          <a:stretch/>
        </p:blipFill>
        <p:spPr>
          <a:xfrm>
            <a:off x="6338730" y="633046"/>
            <a:ext cx="5414776" cy="5782666"/>
          </a:xfrm>
          <a:prstGeom prst="rect">
            <a:avLst/>
          </a:prstGeom>
        </p:spPr>
      </p:pic>
    </p:spTree>
    <p:extLst>
      <p:ext uri="{BB962C8B-B14F-4D97-AF65-F5344CB8AC3E}">
        <p14:creationId xmlns:p14="http://schemas.microsoft.com/office/powerpoint/2010/main" val="2257361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168" y="301751"/>
            <a:ext cx="10515600" cy="1038162"/>
          </a:xfrm>
        </p:spPr>
        <p:txBody>
          <a:bodyPr>
            <a:normAutofit/>
          </a:bodyPr>
          <a:lstStyle/>
          <a:p>
            <a:r>
              <a:rPr lang="en-GB" sz="3600" b="1" u="sng" dirty="0" smtClean="0"/>
              <a:t>Thursday </a:t>
            </a:r>
            <a:r>
              <a:rPr lang="en-GB" sz="3600" b="1" u="sng" dirty="0"/>
              <a:t>7</a:t>
            </a:r>
            <a:r>
              <a:rPr lang="en-GB" sz="3600" b="1" u="sng" baseline="30000" dirty="0"/>
              <a:t>th</a:t>
            </a:r>
            <a:r>
              <a:rPr lang="en-GB" sz="3600" b="1" u="sng" dirty="0"/>
              <a:t> September</a:t>
            </a:r>
          </a:p>
        </p:txBody>
      </p:sp>
      <p:sp>
        <p:nvSpPr>
          <p:cNvPr id="3" name="Content Placeholder 2"/>
          <p:cNvSpPr>
            <a:spLocks noGrp="1"/>
          </p:cNvSpPr>
          <p:nvPr>
            <p:ph idx="1"/>
          </p:nvPr>
        </p:nvSpPr>
        <p:spPr>
          <a:xfrm>
            <a:off x="494168" y="1209989"/>
            <a:ext cx="10515600" cy="4351338"/>
          </a:xfrm>
        </p:spPr>
        <p:txBody>
          <a:bodyPr>
            <a:noAutofit/>
          </a:bodyPr>
          <a:lstStyle/>
          <a:p>
            <a:pPr marL="0" indent="0">
              <a:lnSpc>
                <a:spcPct val="100000"/>
              </a:lnSpc>
              <a:spcBef>
                <a:spcPts val="0"/>
              </a:spcBef>
              <a:buNone/>
            </a:pPr>
            <a:r>
              <a:rPr lang="en-GB" sz="2400" dirty="0"/>
              <a:t>Dear Jesus, bless our school, our teachers,</a:t>
            </a:r>
          </a:p>
          <a:p>
            <a:pPr marL="0" indent="0">
              <a:lnSpc>
                <a:spcPct val="100000"/>
              </a:lnSpc>
              <a:spcBef>
                <a:spcPts val="0"/>
              </a:spcBef>
              <a:buNone/>
            </a:pPr>
            <a:r>
              <a:rPr lang="en-GB" sz="2400" dirty="0"/>
              <a:t>Our classrooms, and the students</a:t>
            </a:r>
          </a:p>
          <a:p>
            <a:pPr marL="0" indent="0">
              <a:lnSpc>
                <a:spcPct val="100000"/>
              </a:lnSpc>
              <a:spcBef>
                <a:spcPts val="0"/>
              </a:spcBef>
              <a:buNone/>
            </a:pPr>
            <a:r>
              <a:rPr lang="en-GB" sz="2400" dirty="0"/>
              <a:t>So our school will be a place of learning and love.</a:t>
            </a:r>
          </a:p>
          <a:p>
            <a:pPr marL="0" indent="0">
              <a:lnSpc>
                <a:spcPct val="100000"/>
              </a:lnSpc>
              <a:spcBef>
                <a:spcPts val="0"/>
              </a:spcBef>
              <a:buNone/>
            </a:pPr>
            <a:r>
              <a:rPr lang="en-GB" sz="2400" dirty="0"/>
              <a:t>Help our teachers do their best</a:t>
            </a:r>
          </a:p>
          <a:p>
            <a:pPr marL="0" indent="0">
              <a:lnSpc>
                <a:spcPct val="100000"/>
              </a:lnSpc>
              <a:spcBef>
                <a:spcPts val="0"/>
              </a:spcBef>
              <a:buNone/>
            </a:pPr>
            <a:r>
              <a:rPr lang="en-GB" sz="2400" dirty="0"/>
              <a:t>And guide us to be the best students possible.</a:t>
            </a:r>
          </a:p>
          <a:p>
            <a:pPr marL="0" indent="0">
              <a:lnSpc>
                <a:spcPct val="100000"/>
              </a:lnSpc>
              <a:spcBef>
                <a:spcPts val="0"/>
              </a:spcBef>
              <a:buNone/>
            </a:pPr>
            <a:r>
              <a:rPr lang="en-GB" sz="2400" dirty="0"/>
              <a:t>May our classrooms be places of hospitality,</a:t>
            </a:r>
          </a:p>
          <a:p>
            <a:pPr marL="0" indent="0">
              <a:lnSpc>
                <a:spcPct val="100000"/>
              </a:lnSpc>
              <a:spcBef>
                <a:spcPts val="0"/>
              </a:spcBef>
              <a:buNone/>
            </a:pPr>
            <a:r>
              <a:rPr lang="en-GB" sz="2400" dirty="0"/>
              <a:t>Compassion, excitement, blessings, and joy.</a:t>
            </a:r>
          </a:p>
          <a:p>
            <a:pPr marL="0" indent="0">
              <a:lnSpc>
                <a:spcPct val="100000"/>
              </a:lnSpc>
              <a:spcBef>
                <a:spcPts val="0"/>
              </a:spcBef>
              <a:buNone/>
            </a:pPr>
            <a:r>
              <a:rPr lang="en-GB" sz="2400" dirty="0"/>
              <a:t>May our minds and our hearts be filled with knowledge</a:t>
            </a:r>
          </a:p>
          <a:p>
            <a:pPr marL="0" indent="0">
              <a:lnSpc>
                <a:spcPct val="100000"/>
              </a:lnSpc>
              <a:spcBef>
                <a:spcPts val="0"/>
              </a:spcBef>
              <a:buNone/>
            </a:pPr>
            <a:r>
              <a:rPr lang="en-GB" sz="2400" dirty="0"/>
              <a:t>Of you, our world, and all that will</a:t>
            </a:r>
          </a:p>
          <a:p>
            <a:pPr marL="0" indent="0">
              <a:lnSpc>
                <a:spcPct val="100000"/>
              </a:lnSpc>
              <a:spcBef>
                <a:spcPts val="0"/>
              </a:spcBef>
              <a:buNone/>
            </a:pPr>
            <a:r>
              <a:rPr lang="en-GB" sz="2400" dirty="0"/>
              <a:t>Help us grow in faith with you.</a:t>
            </a:r>
          </a:p>
          <a:p>
            <a:pPr marL="0" indent="0">
              <a:lnSpc>
                <a:spcPct val="100000"/>
              </a:lnSpc>
              <a:spcBef>
                <a:spcPts val="0"/>
              </a:spcBef>
              <a:buNone/>
            </a:pPr>
            <a:r>
              <a:rPr lang="en-GB" sz="2400" dirty="0"/>
              <a:t>We ask this through your Son,</a:t>
            </a:r>
          </a:p>
          <a:p>
            <a:pPr marL="0" indent="0">
              <a:lnSpc>
                <a:spcPct val="100000"/>
              </a:lnSpc>
              <a:spcBef>
                <a:spcPts val="0"/>
              </a:spcBef>
              <a:buNone/>
            </a:pPr>
            <a:r>
              <a:rPr lang="en-GB" sz="2400" dirty="0"/>
              <a:t>The greatest teacher and student of all. </a:t>
            </a:r>
          </a:p>
          <a:p>
            <a:pPr marL="0" indent="0">
              <a:lnSpc>
                <a:spcPct val="100000"/>
              </a:lnSpc>
              <a:spcBef>
                <a:spcPts val="0"/>
              </a:spcBef>
              <a:buNone/>
            </a:pPr>
            <a:r>
              <a:rPr lang="en-GB" sz="2400" dirty="0"/>
              <a:t>Amen</a:t>
            </a:r>
          </a:p>
          <a:p>
            <a:pPr marL="0" indent="0">
              <a:lnSpc>
                <a:spcPct val="100000"/>
              </a:lnSpc>
              <a:spcBef>
                <a:spcPts val="0"/>
              </a:spcBef>
              <a:buNone/>
            </a:pPr>
            <a:r>
              <a:rPr lang="en-GB" sz="2000" b="1" i="1" dirty="0"/>
              <a:t>From Prayers Before the Bell by Betty </a:t>
            </a:r>
            <a:r>
              <a:rPr lang="en-GB" sz="2000" b="1" i="1" dirty="0" err="1"/>
              <a:t>Mannion</a:t>
            </a:r>
            <a:endParaRPr lang="en-GB" sz="2000" b="1" i="1" dirty="0"/>
          </a:p>
        </p:txBody>
      </p:sp>
      <p:pic>
        <p:nvPicPr>
          <p:cNvPr id="5" name="Picture 4">
            <a:extLst>
              <a:ext uri="{FF2B5EF4-FFF2-40B4-BE49-F238E27FC236}">
                <a16:creationId xmlns:a16="http://schemas.microsoft.com/office/drawing/2014/main" id="{3D93631E-0B3A-43DD-828F-B882FD281017}"/>
              </a:ext>
            </a:extLst>
          </p:cNvPr>
          <p:cNvPicPr>
            <a:picLocks noChangeAspect="1"/>
          </p:cNvPicPr>
          <p:nvPr/>
        </p:nvPicPr>
        <p:blipFill>
          <a:blip r:embed="rId2"/>
          <a:stretch>
            <a:fillRect/>
          </a:stretch>
        </p:blipFill>
        <p:spPr>
          <a:xfrm>
            <a:off x="7897356" y="3057525"/>
            <a:ext cx="3800475" cy="3800475"/>
          </a:xfrm>
          <a:prstGeom prst="rect">
            <a:avLst/>
          </a:prstGeom>
        </p:spPr>
      </p:pic>
      <p:pic>
        <p:nvPicPr>
          <p:cNvPr id="6" name="Picture 5">
            <a:extLst>
              <a:ext uri="{FF2B5EF4-FFF2-40B4-BE49-F238E27FC236}">
                <a16:creationId xmlns:a16="http://schemas.microsoft.com/office/drawing/2014/main" id="{89439EE4-8DCB-4E9F-A1AE-42F63A473C4C}"/>
              </a:ext>
            </a:extLst>
          </p:cNvPr>
          <p:cNvPicPr>
            <a:picLocks noChangeAspect="1"/>
          </p:cNvPicPr>
          <p:nvPr/>
        </p:nvPicPr>
        <p:blipFill>
          <a:blip r:embed="rId3"/>
          <a:stretch>
            <a:fillRect/>
          </a:stretch>
        </p:blipFill>
        <p:spPr>
          <a:xfrm>
            <a:off x="8426111" y="438401"/>
            <a:ext cx="2533650" cy="1809750"/>
          </a:xfrm>
          <a:prstGeom prst="rect">
            <a:avLst/>
          </a:prstGeom>
        </p:spPr>
      </p:pic>
    </p:spTree>
    <p:extLst>
      <p:ext uri="{BB962C8B-B14F-4D97-AF65-F5344CB8AC3E}">
        <p14:creationId xmlns:p14="http://schemas.microsoft.com/office/powerpoint/2010/main" val="17870065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1184</Words>
  <Application>Microsoft Office PowerPoint</Application>
  <PresentationFormat>Widescreen</PresentationFormat>
  <Paragraphs>121</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Calibri Light</vt:lpstr>
      <vt:lpstr>Cambria</vt:lpstr>
      <vt:lpstr>Century Gothic</vt:lpstr>
      <vt:lpstr>Montserrat</vt:lpstr>
      <vt:lpstr>Times New Roman</vt:lpstr>
      <vt:lpstr>Office Theme</vt:lpstr>
      <vt:lpstr>New Beginnings</vt:lpstr>
      <vt:lpstr>Tuesday 5th September 2023 Prayer</vt:lpstr>
      <vt:lpstr>PowerPoint Presentation</vt:lpstr>
      <vt:lpstr>PowerPoint Presentation</vt:lpstr>
      <vt:lpstr>PowerPoint Presentation</vt:lpstr>
      <vt:lpstr>Wednesday 6th September</vt:lpstr>
      <vt:lpstr>PowerPoint Presentation</vt:lpstr>
      <vt:lpstr>PowerPoint Presentation</vt:lpstr>
      <vt:lpstr>Thursday 7th September</vt:lpstr>
      <vt:lpstr>PowerPoint Presentation</vt:lpstr>
      <vt:lpstr>PowerPoint Presentation</vt:lpstr>
      <vt:lpstr>Friday 8th September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 Henry</dc:creator>
  <cp:lastModifiedBy>H Henry</cp:lastModifiedBy>
  <cp:revision>17</cp:revision>
  <dcterms:created xsi:type="dcterms:W3CDTF">2019-08-13T10:42:55Z</dcterms:created>
  <dcterms:modified xsi:type="dcterms:W3CDTF">2023-09-04T19:54:16Z</dcterms:modified>
</cp:coreProperties>
</file>