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73" r:id="rId4"/>
    <p:sldId id="274" r:id="rId5"/>
    <p:sldId id="275" r:id="rId6"/>
    <p:sldId id="276" r:id="rId7"/>
    <p:sldId id="270" r:id="rId8"/>
    <p:sldId id="267" r:id="rId9"/>
    <p:sldId id="269" r:id="rId10"/>
    <p:sldId id="271" r:id="rId11"/>
    <p:sldId id="265" r:id="rId12"/>
    <p:sldId id="268"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8035" autoAdjust="0"/>
  </p:normalViewPr>
  <p:slideViewPr>
    <p:cSldViewPr>
      <p:cViewPr varScale="1">
        <p:scale>
          <a:sx n="87" d="100"/>
          <a:sy n="87" d="100"/>
        </p:scale>
        <p:origin x="11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D471B-2E45-4D52-A0F6-43201304CEB7}" type="datetimeFigureOut">
              <a:rPr lang="nl-BE" smtClean="0"/>
              <a:t>1/03/2019</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4ED8B-2020-4643-8579-441865595C2A}" type="slidenum">
              <a:rPr lang="nl-BE" smtClean="0"/>
              <a:t>‹#›</a:t>
            </a:fld>
            <a:endParaRPr lang="nl-BE"/>
          </a:p>
        </p:txBody>
      </p:sp>
    </p:spTree>
    <p:extLst>
      <p:ext uri="{BB962C8B-B14F-4D97-AF65-F5344CB8AC3E}">
        <p14:creationId xmlns:p14="http://schemas.microsoft.com/office/powerpoint/2010/main" val="337345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E84ED8B-2020-4643-8579-441865595C2A}" type="slidenum">
              <a:rPr lang="nl-BE" smtClean="0"/>
              <a:t>6</a:t>
            </a:fld>
            <a:endParaRPr lang="nl-BE"/>
          </a:p>
        </p:txBody>
      </p:sp>
    </p:spTree>
    <p:extLst>
      <p:ext uri="{BB962C8B-B14F-4D97-AF65-F5344CB8AC3E}">
        <p14:creationId xmlns:p14="http://schemas.microsoft.com/office/powerpoint/2010/main" val="76928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E84ED8B-2020-4643-8579-441865595C2A}" type="slidenum">
              <a:rPr lang="nl-BE" smtClean="0"/>
              <a:t>8</a:t>
            </a:fld>
            <a:endParaRPr lang="nl-BE"/>
          </a:p>
        </p:txBody>
      </p:sp>
    </p:spTree>
    <p:extLst>
      <p:ext uri="{BB962C8B-B14F-4D97-AF65-F5344CB8AC3E}">
        <p14:creationId xmlns:p14="http://schemas.microsoft.com/office/powerpoint/2010/main" val="312562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84ED8B-2020-4643-8579-441865595C2A}" type="slidenum">
              <a:rPr lang="nl-BE" smtClean="0"/>
              <a:t>9</a:t>
            </a:fld>
            <a:endParaRPr lang="nl-BE"/>
          </a:p>
        </p:txBody>
      </p:sp>
    </p:spTree>
    <p:extLst>
      <p:ext uri="{BB962C8B-B14F-4D97-AF65-F5344CB8AC3E}">
        <p14:creationId xmlns:p14="http://schemas.microsoft.com/office/powerpoint/2010/main" val="16010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272312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1874941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246325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345375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3474406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2293949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33426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323303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2849620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3468522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398158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01/03/2019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23487-5698-474A-9CCC-469F4B5DC35E}"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0">
              <a:schemeClr val="bg2">
                <a:tint val="40000"/>
                <a:satMod val="350000"/>
                <a:alpha val="99000"/>
              </a:schemeClr>
            </a:gs>
            <a:gs pos="0">
              <a:schemeClr val="bg2">
                <a:tint val="40000"/>
                <a:satMod val="350000"/>
                <a:alpha val="99000"/>
              </a:schemeClr>
            </a:gs>
            <a:gs pos="0">
              <a:schemeClr val="bg2">
                <a:tint val="40000"/>
                <a:satMod val="350000"/>
                <a:alpha val="99000"/>
              </a:schemeClr>
            </a:gs>
            <a:gs pos="0">
              <a:srgbClr val="00B050">
                <a:alpha val="0"/>
              </a:srgbClr>
            </a:gs>
            <a:gs pos="0">
              <a:schemeClr val="bg2">
                <a:tint val="40000"/>
                <a:satMod val="350000"/>
              </a:schemeClr>
            </a:gs>
            <a:gs pos="0">
              <a:schemeClr val="bg2">
                <a:tint val="40000"/>
                <a:satMod val="350000"/>
              </a:schemeClr>
            </a:gs>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728D-1399-4B9E-B105-C85FB8C09543}" type="datetimeFigureOut">
              <a:rPr lang="en-GB" smtClean="0"/>
              <a:pPr/>
              <a:t>01/03/2019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23487-5698-474A-9CCC-469F4B5DC35E}" type="slidenum">
              <a:rPr lang="en-GB" smtClean="0"/>
              <a:pPr/>
              <a:t>‹#›</a:t>
            </a:fld>
            <a:endParaRPr lang="en-GB" dirty="0"/>
          </a:p>
        </p:txBody>
      </p:sp>
    </p:spTree>
    <p:extLst>
      <p:ext uri="{BB962C8B-B14F-4D97-AF65-F5344CB8AC3E}">
        <p14:creationId xmlns:p14="http://schemas.microsoft.com/office/powerpoint/2010/main" val="3060413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2ahUKEwiS8tD9w_HcAhUO1hoKHVghBzYQjRx6BAgBEAU&amp;url=https://www.laurieyogi.com/back-to-school-prayers/&amp;psig=AOvVaw1kaDgrCwZ_Wpvhwjp3REmq&amp;ust=153450741184719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o1mjuy1NA0"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Tempus Sans ITC" pitchFamily="82" charset="0"/>
              </a:rPr>
              <a:t>Prayers for the week</a:t>
            </a:r>
            <a:br>
              <a:rPr lang="en-GB" b="1" dirty="0" smtClean="0">
                <a:latin typeface="Tempus Sans ITC" pitchFamily="82" charset="0"/>
              </a:rPr>
            </a:br>
            <a:r>
              <a:rPr lang="en-GB" b="1" dirty="0" smtClean="0">
                <a:latin typeface="Tempus Sans ITC" pitchFamily="82" charset="0"/>
              </a:rPr>
              <a:t>4 – 8 March 2019</a:t>
            </a:r>
            <a:br>
              <a:rPr lang="en-GB" b="1" dirty="0" smtClean="0">
                <a:latin typeface="Tempus Sans ITC" pitchFamily="82" charset="0"/>
              </a:rPr>
            </a:br>
            <a:endParaRPr lang="en-GB" sz="3100" b="1" dirty="0">
              <a:latin typeface="Tempus Sans ITC" pitchFamily="82" charset="0"/>
            </a:endParaRPr>
          </a:p>
        </p:txBody>
      </p:sp>
      <p:sp>
        <p:nvSpPr>
          <p:cNvPr id="3" name="Subtitle 2"/>
          <p:cNvSpPr>
            <a:spLocks noGrp="1"/>
          </p:cNvSpPr>
          <p:nvPr>
            <p:ph idx="1"/>
          </p:nvPr>
        </p:nvSpPr>
        <p:spPr>
          <a:xfrm>
            <a:off x="457200" y="1600200"/>
            <a:ext cx="8229600" cy="5108352"/>
          </a:xfrm>
        </p:spPr>
        <p:txBody>
          <a:bodyPr>
            <a:normAutofit/>
          </a:bodyPr>
          <a:lstStyle/>
          <a:p>
            <a:pPr marL="0" indent="0" algn="ctr">
              <a:buNone/>
            </a:pPr>
            <a:r>
              <a:rPr lang="en-GB" sz="2600" b="1" dirty="0" smtClean="0">
                <a:latin typeface="Tempus Sans ITC" panose="04020404030D07020202" pitchFamily="82" charset="0"/>
              </a:rPr>
              <a:t>Prayer theme</a:t>
            </a:r>
            <a:r>
              <a:rPr lang="en-GB" sz="2600" b="1" dirty="0" smtClean="0">
                <a:latin typeface="Tempus Sans ITC" panose="04020404030D07020202" pitchFamily="82" charset="0"/>
              </a:rPr>
              <a:t>: Feast, then fast</a:t>
            </a:r>
            <a:endParaRPr lang="en-GB" sz="2600" b="1" dirty="0">
              <a:latin typeface="Tempus Sans ITC" panose="04020404030D07020202" pitchFamily="82" charset="0"/>
            </a:endParaRPr>
          </a:p>
          <a:p>
            <a:pPr marL="0" indent="0" algn="ctr">
              <a:buNone/>
            </a:pPr>
            <a:endParaRPr lang="en-GB" sz="2600" b="1" dirty="0" smtClean="0">
              <a:latin typeface="Tempus Sans ITC" panose="04020404030D07020202" pitchFamily="82" charset="0"/>
            </a:endParaRPr>
          </a:p>
          <a:p>
            <a:pPr marL="0" indent="0" algn="ctr">
              <a:buNone/>
            </a:pPr>
            <a:endParaRPr lang="en-GB" sz="2600" b="1" dirty="0" smtClean="0">
              <a:latin typeface="Tempus Sans ITC" panose="04020404030D07020202" pitchFamily="82" charset="0"/>
            </a:endParaRPr>
          </a:p>
          <a:p>
            <a:pPr marL="0" indent="0" algn="ctr">
              <a:buNone/>
            </a:pPr>
            <a:endParaRPr lang="en-GB" sz="2200" dirty="0" smtClean="0">
              <a:latin typeface="Tempus Sans ITC" panose="04020404030D07020202" pitchFamily="82" charset="0"/>
            </a:endParaRPr>
          </a:p>
          <a:p>
            <a:pPr marL="0" indent="0" algn="ctr">
              <a:buNone/>
            </a:pPr>
            <a:endParaRPr lang="en-GB" sz="2200" dirty="0">
              <a:latin typeface="Tempus Sans ITC" panose="04020404030D07020202" pitchFamily="82" charset="0"/>
            </a:endParaRPr>
          </a:p>
          <a:p>
            <a:pPr marL="0" indent="0" algn="ctr">
              <a:buNone/>
            </a:pPr>
            <a:endParaRPr lang="en-GB" sz="2200" dirty="0" smtClean="0">
              <a:latin typeface="Tempus Sans ITC" panose="04020404030D07020202" pitchFamily="82" charset="0"/>
            </a:endParaRPr>
          </a:p>
          <a:p>
            <a:pPr marL="0" indent="0" algn="ctr">
              <a:buNone/>
            </a:pPr>
            <a:endParaRPr lang="en-GB" sz="2200" dirty="0" smtClean="0">
              <a:latin typeface="Tempus Sans ITC" panose="04020404030D07020202" pitchFamily="82" charset="0"/>
            </a:endParaRPr>
          </a:p>
          <a:p>
            <a:pPr marL="0" indent="0" algn="ctr">
              <a:buNone/>
            </a:pPr>
            <a:endParaRPr lang="en-GB" sz="2200" dirty="0" smtClean="0">
              <a:latin typeface="Tempus Sans ITC" panose="04020404030D07020202" pitchFamily="82" charset="0"/>
            </a:endParaRPr>
          </a:p>
          <a:p>
            <a:pPr marL="0" indent="0" algn="ctr">
              <a:buNone/>
            </a:pPr>
            <a:endParaRPr lang="en-GB" sz="2200" dirty="0">
              <a:latin typeface="Tempus Sans ITC" panose="04020404030D07020202" pitchFamily="82" charset="0"/>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92088" cy="168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11 General\School logo\Web Site Logos\green logo black fcj.jpg"/>
          <p:cNvPicPr/>
          <p:nvPr/>
        </p:nvPicPr>
        <p:blipFill>
          <a:blip r:embed="rId3" cstate="print"/>
          <a:stretch>
            <a:fillRect/>
          </a:stretch>
        </p:blipFill>
        <p:spPr bwMode="auto">
          <a:xfrm>
            <a:off x="7527706" y="0"/>
            <a:ext cx="1616294" cy="1438275"/>
          </a:xfrm>
          <a:prstGeom prst="rect">
            <a:avLst/>
          </a:prstGeom>
          <a:noFill/>
          <a:ln w="9525">
            <a:noFill/>
            <a:miter lim="800000"/>
            <a:headEnd/>
            <a:tailEnd/>
          </a:ln>
        </p:spPr>
      </p:pic>
      <p:sp>
        <p:nvSpPr>
          <p:cNvPr id="7170" name="AutoShape 2" descr="Image result for starting a new school year prayer">
            <a:hlinkClick r:id="rId4"/>
          </p:cNvPr>
          <p:cNvSpPr>
            <a:spLocks noChangeAspect="1" noChangeArrowheads="1"/>
          </p:cNvSpPr>
          <p:nvPr/>
        </p:nvSpPr>
        <p:spPr bwMode="auto">
          <a:xfrm>
            <a:off x="1259632" y="-3555776"/>
            <a:ext cx="6048375" cy="33623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2" name="AutoShape 4" descr="Image result for starting a new school year prayer">
            <a:hlinkClick r:id="rId4"/>
          </p:cNvPr>
          <p:cNvSpPr>
            <a:spLocks noChangeAspect="1" noChangeArrowheads="1"/>
          </p:cNvSpPr>
          <p:nvPr/>
        </p:nvSpPr>
        <p:spPr bwMode="auto">
          <a:xfrm>
            <a:off x="8686800" y="-263525"/>
            <a:ext cx="1655887" cy="33623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6" name="AutoShape 8" descr="school_15954bc (1)"/>
          <p:cNvSpPr>
            <a:spLocks noChangeAspect="1" noChangeArrowheads="1"/>
          </p:cNvSpPr>
          <p:nvPr/>
        </p:nvSpPr>
        <p:spPr bwMode="auto">
          <a:xfrm>
            <a:off x="63500" y="-136525"/>
            <a:ext cx="5895975" cy="5648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8" name="AutoShape 10" descr="back to school blessings"/>
          <p:cNvSpPr>
            <a:spLocks noChangeAspect="1" noChangeArrowheads="1"/>
          </p:cNvSpPr>
          <p:nvPr/>
        </p:nvSpPr>
        <p:spPr bwMode="auto">
          <a:xfrm>
            <a:off x="63500" y="-136525"/>
            <a:ext cx="7143750" cy="39719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5"/>
          <a:stretch>
            <a:fillRect/>
          </a:stretch>
        </p:blipFill>
        <p:spPr>
          <a:xfrm>
            <a:off x="251520" y="2708855"/>
            <a:ext cx="3321058" cy="2925215"/>
          </a:xfrm>
          <a:prstGeom prst="rect">
            <a:avLst/>
          </a:prstGeom>
        </p:spPr>
      </p:pic>
      <p:sp>
        <p:nvSpPr>
          <p:cNvPr id="6" name="TextBox 5"/>
          <p:cNvSpPr txBox="1"/>
          <p:nvPr/>
        </p:nvSpPr>
        <p:spPr>
          <a:xfrm>
            <a:off x="3778258" y="2348880"/>
            <a:ext cx="5114222" cy="4093428"/>
          </a:xfrm>
          <a:prstGeom prst="rect">
            <a:avLst/>
          </a:prstGeom>
          <a:noFill/>
        </p:spPr>
        <p:txBody>
          <a:bodyPr wrap="square" rtlCol="0">
            <a:spAutoFit/>
          </a:bodyPr>
          <a:lstStyle/>
          <a:p>
            <a:pPr lvl="0"/>
            <a:r>
              <a:rPr lang="en-GB" sz="2000" dirty="0">
                <a:solidFill>
                  <a:prstClr val="white"/>
                </a:solidFill>
                <a:latin typeface="Tempus Sans ITC" pitchFamily="82" charset="0"/>
              </a:rPr>
              <a:t>The season of Lent begins this week on Ash Wednesday. This is the period of 40 days of preparation as we approach the great Christian feast of Easter. The focus of this preparation falls into three distinct areas.  They are prayer, fasting and alms-giving (fundraising for charity).  At Upton Hall during Lent, the charity that we support is known as </a:t>
            </a:r>
            <a:r>
              <a:rPr lang="en-GB" sz="2000" i="1" dirty="0">
                <a:solidFill>
                  <a:prstClr val="white"/>
                </a:solidFill>
                <a:latin typeface="Tempus Sans ITC" pitchFamily="82" charset="0"/>
              </a:rPr>
              <a:t>Caritas, </a:t>
            </a:r>
            <a:r>
              <a:rPr lang="en-GB" sz="2000" dirty="0">
                <a:solidFill>
                  <a:prstClr val="white"/>
                </a:solidFill>
                <a:latin typeface="Tempus Sans ITC" pitchFamily="82" charset="0"/>
              </a:rPr>
              <a:t>sometimes called </a:t>
            </a:r>
            <a:r>
              <a:rPr lang="en-GB" sz="2000" i="1" dirty="0">
                <a:solidFill>
                  <a:prstClr val="white"/>
                </a:solidFill>
                <a:latin typeface="Tempus Sans ITC" pitchFamily="82" charset="0"/>
              </a:rPr>
              <a:t>The Good Shepherd.  </a:t>
            </a:r>
            <a:r>
              <a:rPr lang="en-GB" sz="2000" dirty="0">
                <a:solidFill>
                  <a:prstClr val="white"/>
                </a:solidFill>
                <a:latin typeface="Tempus Sans ITC" pitchFamily="82" charset="0"/>
              </a:rPr>
              <a:t>This charity is run by the diocese of Shrewsbury and it supports families in need and vulnerable young people across the north-west including here on the </a:t>
            </a:r>
            <a:r>
              <a:rPr lang="en-GB" sz="2000" dirty="0" smtClean="0">
                <a:solidFill>
                  <a:prstClr val="white"/>
                </a:solidFill>
                <a:latin typeface="Tempus Sans ITC" pitchFamily="82" charset="0"/>
              </a:rPr>
              <a:t>Wirral.</a:t>
            </a:r>
            <a:endParaRPr lang="en-GB" sz="2000" dirty="0">
              <a:solidFill>
                <a:prstClr val="white"/>
              </a:solidFill>
              <a:latin typeface="Tempus Sans IT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solidFill>
                  <a:schemeClr val="accent6">
                    <a:lumMod val="20000"/>
                    <a:lumOff val="80000"/>
                  </a:schemeClr>
                </a:solidFill>
                <a:latin typeface="Tempus Sans ITC" pitchFamily="82" charset="0"/>
              </a:rPr>
              <a:t>Friday 8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pPr marL="0" indent="0">
              <a:buNone/>
            </a:pPr>
            <a:r>
              <a:rPr lang="en-GB" dirty="0">
                <a:latin typeface="Tempus Sans ITC" panose="04020404030D07020202" pitchFamily="82" charset="0"/>
              </a:rPr>
              <a:t>We ask you God to walk with us through this season of Lent. </a:t>
            </a:r>
          </a:p>
          <a:p>
            <a:pPr marL="0" indent="0">
              <a:buNone/>
            </a:pPr>
            <a:r>
              <a:rPr lang="en-GB" dirty="0">
                <a:latin typeface="Tempus Sans ITC" panose="04020404030D07020202" pitchFamily="82" charset="0"/>
              </a:rPr>
              <a:t>As we find ourselves challenged, </a:t>
            </a:r>
          </a:p>
          <a:p>
            <a:pPr marL="0" indent="0">
              <a:buNone/>
            </a:pPr>
            <a:r>
              <a:rPr lang="en-GB" dirty="0">
                <a:latin typeface="Tempus Sans ITC" panose="04020404030D07020202" pitchFamily="82" charset="0"/>
              </a:rPr>
              <a:t>remind us of our inner strength and give us hope. </a:t>
            </a:r>
          </a:p>
          <a:p>
            <a:pPr marL="0" indent="0">
              <a:buNone/>
            </a:pPr>
            <a:r>
              <a:rPr lang="en-GB" dirty="0">
                <a:latin typeface="Tempus Sans ITC" panose="04020404030D07020202" pitchFamily="82" charset="0"/>
              </a:rPr>
              <a:t>As we struggle to engage in acts of charity, </a:t>
            </a:r>
          </a:p>
          <a:p>
            <a:pPr marL="0" indent="0">
              <a:buNone/>
            </a:pPr>
            <a:r>
              <a:rPr lang="en-GB" dirty="0">
                <a:latin typeface="Tempus Sans ITC" panose="04020404030D07020202" pitchFamily="82" charset="0"/>
              </a:rPr>
              <a:t>remind us to think of the dignity of others and to act justly. </a:t>
            </a:r>
          </a:p>
          <a:p>
            <a:pPr marL="0" indent="0">
              <a:buNone/>
            </a:pPr>
            <a:r>
              <a:rPr lang="en-GB" dirty="0">
                <a:latin typeface="Tempus Sans ITC" panose="04020404030D07020202" pitchFamily="82" charset="0"/>
              </a:rPr>
              <a:t>When we know we have moved away from your companionship</a:t>
            </a:r>
          </a:p>
          <a:p>
            <a:pPr marL="0" indent="0">
              <a:buNone/>
            </a:pPr>
            <a:r>
              <a:rPr lang="en-GB" dirty="0">
                <a:latin typeface="Tempus Sans ITC" panose="04020404030D07020202" pitchFamily="82" charset="0"/>
              </a:rPr>
              <a:t>remind us that you are waiting to welcome us back. </a:t>
            </a:r>
          </a:p>
          <a:p>
            <a:pPr marL="0" indent="0">
              <a:buNone/>
            </a:pPr>
            <a:r>
              <a:rPr lang="en-GB" dirty="0">
                <a:latin typeface="Tempus Sans ITC" panose="04020404030D07020202" pitchFamily="82" charset="0"/>
              </a:rPr>
              <a:t>Inspire us to be generous; </a:t>
            </a:r>
          </a:p>
          <a:p>
            <a:pPr marL="0" indent="0">
              <a:buNone/>
            </a:pPr>
            <a:r>
              <a:rPr lang="en-GB" dirty="0">
                <a:latin typeface="Tempus Sans ITC" panose="04020404030D07020202" pitchFamily="82" charset="0"/>
              </a:rPr>
              <a:t>encourage us to be gentle;  </a:t>
            </a:r>
          </a:p>
          <a:p>
            <a:pPr marL="0" indent="0">
              <a:buNone/>
            </a:pPr>
            <a:r>
              <a:rPr lang="en-GB" dirty="0">
                <a:latin typeface="Tempus Sans ITC" panose="04020404030D07020202" pitchFamily="82" charset="0"/>
              </a:rPr>
              <a:t>and strengthen us on our journey.</a:t>
            </a:r>
          </a:p>
          <a:p>
            <a:pPr marL="0" indent="0">
              <a:buNone/>
            </a:pPr>
            <a:r>
              <a:rPr lang="en-GB" dirty="0" smtClean="0">
                <a:latin typeface="Tempus Sans ITC" panose="04020404030D07020202" pitchFamily="82" charset="0"/>
              </a:rPr>
              <a:t>Amen.</a:t>
            </a:r>
            <a:endParaRPr lang="en-GB" dirty="0">
              <a:latin typeface="Tempus Sans ITC" panose="04020404030D07020202" pitchFamily="82" charset="0"/>
            </a:endParaRPr>
          </a:p>
          <a:p>
            <a:pPr marL="0" indent="0">
              <a:buNone/>
            </a:pPr>
            <a:endParaRPr lang="en-GB" dirty="0" smtClean="0">
              <a:latin typeface="Tempus Sans ITC" panose="04020404030D07020202" pitchFamily="82" charset="0"/>
            </a:endParaRPr>
          </a:p>
          <a:p>
            <a:pPr marL="0" indent="0">
              <a:buNone/>
            </a:pPr>
            <a:endParaRPr lang="en-GB" dirty="0" smtClean="0">
              <a:latin typeface="Tempus Sans ITC" panose="04020404030D07020202" pitchFamily="82" charset="0"/>
            </a:endParaRPr>
          </a:p>
          <a:p>
            <a:pPr marL="0" indent="0">
              <a:buNone/>
            </a:pPr>
            <a:r>
              <a:rPr lang="en-GB" dirty="0" smtClean="0">
                <a:latin typeface="Tempus Sans ITC" panose="04020404030D07020202" pitchFamily="82" charset="0"/>
              </a:rPr>
              <a:t>Idea: Don’t eat meat today</a:t>
            </a:r>
            <a:endParaRPr lang="en-US" dirty="0">
              <a:latin typeface="Tempus Sans ITC" panose="04020404030D07020202"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6676" y="23178"/>
            <a:ext cx="676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95536" y="1052736"/>
            <a:ext cx="7920880" cy="984885"/>
          </a:xfrm>
          <a:prstGeom prst="rect">
            <a:avLst/>
          </a:prstGeom>
        </p:spPr>
        <p:txBody>
          <a:bodyPr wrap="square">
            <a:spAutoFit/>
          </a:bodyPr>
          <a:lstStyle/>
          <a:p>
            <a:pPr fontAlgn="base"/>
            <a:endParaRPr lang="en-GB" sz="2200" dirty="0" smtClean="0">
              <a:latin typeface="Tempus Sans ITC" pitchFamily="82" charset="0"/>
            </a:endParaRPr>
          </a:p>
          <a:p>
            <a:pPr fontAlgn="base"/>
            <a:endParaRPr lang="en-GB" dirty="0">
              <a:latin typeface="Tempus Sans ITC" pitchFamily="82" charset="0"/>
            </a:endParaRPr>
          </a:p>
          <a:p>
            <a:pPr fontAlgn="base"/>
            <a:endParaRPr lang="en-US" dirty="0">
              <a:latin typeface="Tempus Sans ITC" pitchFamily="82" charset="0"/>
            </a:endParaRPr>
          </a:p>
        </p:txBody>
      </p:sp>
      <p:pic>
        <p:nvPicPr>
          <p:cNvPr id="6" name="Picture 5"/>
          <p:cNvPicPr>
            <a:picLocks noChangeAspect="1"/>
          </p:cNvPicPr>
          <p:nvPr/>
        </p:nvPicPr>
        <p:blipFill>
          <a:blip r:embed="rId3"/>
          <a:stretch>
            <a:fillRect/>
          </a:stretch>
        </p:blipFill>
        <p:spPr>
          <a:xfrm>
            <a:off x="5508104" y="4213329"/>
            <a:ext cx="3178696" cy="2384023"/>
          </a:xfrm>
          <a:prstGeom prst="rect">
            <a:avLst/>
          </a:prstGeom>
        </p:spPr>
      </p:pic>
    </p:spTree>
    <p:extLst>
      <p:ext uri="{BB962C8B-B14F-4D97-AF65-F5344CB8AC3E}">
        <p14:creationId xmlns:p14="http://schemas.microsoft.com/office/powerpoint/2010/main" val="2249452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smtClean="0">
                <a:solidFill>
                  <a:schemeClr val="accent6">
                    <a:lumMod val="20000"/>
                    <a:lumOff val="80000"/>
                  </a:schemeClr>
                </a:solidFill>
                <a:latin typeface="Tempus Sans ITC" panose="04020404030D07020202" pitchFamily="82" charset="0"/>
              </a:rPr>
              <a:t>Friday 8 March</a:t>
            </a:r>
            <a:endParaRPr lang="nl-BE" sz="4000" b="1" dirty="0">
              <a:solidFill>
                <a:schemeClr val="accent6">
                  <a:lumMod val="20000"/>
                  <a:lumOff val="80000"/>
                </a:schemeClr>
              </a:solidFill>
              <a:latin typeface="Tempus Sans ITC" panose="04020404030D07020202" pitchFamily="82" charset="0"/>
            </a:endParaRPr>
          </a:p>
        </p:txBody>
      </p:sp>
      <p:sp>
        <p:nvSpPr>
          <p:cNvPr id="4" name="Tijdelijke aanduiding voor inhoud 3"/>
          <p:cNvSpPr>
            <a:spLocks noGrp="1"/>
          </p:cNvSpPr>
          <p:nvPr>
            <p:ph idx="1"/>
          </p:nvPr>
        </p:nvSpPr>
        <p:spPr/>
        <p:txBody>
          <a:bodyPr>
            <a:normAutofit fontScale="70000" lnSpcReduction="20000"/>
          </a:bodyPr>
          <a:lstStyle/>
          <a:p>
            <a:pPr>
              <a:buNone/>
            </a:pPr>
            <a:r>
              <a:rPr lang="en-GB" dirty="0" smtClean="0">
                <a:latin typeface="Tempus Sans ITC" panose="04020404030D07020202" pitchFamily="82" charset="0"/>
              </a:rPr>
              <a:t>    </a:t>
            </a:r>
            <a:r>
              <a:rPr lang="en-GB" dirty="0" err="1">
                <a:latin typeface="Tempus Sans ITC" panose="04020404030D07020202" pitchFamily="82" charset="0"/>
              </a:rPr>
              <a:t>Examen</a:t>
            </a:r>
            <a:endParaRPr lang="en-GB" dirty="0">
              <a:latin typeface="Tempus Sans ITC" panose="04020404030D07020202" pitchFamily="82" charset="0"/>
            </a:endParaRPr>
          </a:p>
          <a:p>
            <a:pPr>
              <a:buNone/>
            </a:pPr>
            <a:endParaRPr lang="en-GB" dirty="0">
              <a:latin typeface="Tempus Sans ITC" panose="04020404030D07020202" pitchFamily="82" charset="0"/>
            </a:endParaRPr>
          </a:p>
          <a:p>
            <a:pPr>
              <a:buNone/>
            </a:pPr>
            <a:r>
              <a:rPr lang="en-GB" dirty="0" smtClean="0">
                <a:latin typeface="Tempus Sans ITC" panose="04020404030D07020202" pitchFamily="82" charset="0"/>
              </a:rPr>
              <a:t>     Be </a:t>
            </a:r>
            <a:r>
              <a:rPr lang="en-GB" dirty="0">
                <a:latin typeface="Tempus Sans ITC" panose="04020404030D07020202" pitchFamily="82" charset="0"/>
              </a:rPr>
              <a:t>silent and place yourself in God’s loving presence. Think about the good things that have happened this week and give thanks.​</a:t>
            </a:r>
          </a:p>
          <a:p>
            <a:pPr>
              <a:buNone/>
            </a:pPr>
            <a:endParaRPr lang="en-GB" dirty="0">
              <a:latin typeface="Tempus Sans ITC" panose="04020404030D07020202" pitchFamily="82" charset="0"/>
            </a:endParaRPr>
          </a:p>
          <a:p>
            <a:pPr>
              <a:buNone/>
            </a:pPr>
            <a:r>
              <a:rPr lang="en-GB" dirty="0" smtClean="0">
                <a:latin typeface="Tempus Sans ITC" panose="04020404030D07020202" pitchFamily="82" charset="0"/>
              </a:rPr>
              <a:t>    Who </a:t>
            </a:r>
            <a:r>
              <a:rPr lang="en-GB" dirty="0">
                <a:latin typeface="Tempus Sans ITC" panose="04020404030D07020202" pitchFamily="82" charset="0"/>
              </a:rPr>
              <a:t>have you left a good memory with this week?</a:t>
            </a:r>
          </a:p>
          <a:p>
            <a:pPr>
              <a:buNone/>
            </a:pPr>
            <a:endParaRPr lang="en-GB" dirty="0">
              <a:latin typeface="Tempus Sans ITC" panose="04020404030D07020202" pitchFamily="82" charset="0"/>
            </a:endParaRPr>
          </a:p>
          <a:p>
            <a:pPr>
              <a:buNone/>
            </a:pPr>
            <a:r>
              <a:rPr lang="en-GB" dirty="0" smtClean="0">
                <a:latin typeface="Tempus Sans ITC" panose="04020404030D07020202" pitchFamily="82" charset="0"/>
              </a:rPr>
              <a:t>     Look </a:t>
            </a:r>
            <a:r>
              <a:rPr lang="en-GB" dirty="0">
                <a:latin typeface="Tempus Sans ITC" panose="04020404030D07020202" pitchFamily="82" charset="0"/>
              </a:rPr>
              <a:t>back over your week. Where have you felt joy and what has been difficult and challenged you? In the quiet of your heart, tell God about your experiences.​ Give thanks for who you are.</a:t>
            </a:r>
          </a:p>
          <a:p>
            <a:pPr>
              <a:buNone/>
            </a:pPr>
            <a:endParaRPr lang="en-GB" dirty="0">
              <a:latin typeface="Tempus Sans ITC" panose="04020404030D07020202" pitchFamily="82" charset="0"/>
            </a:endParaRPr>
          </a:p>
          <a:p>
            <a:pPr>
              <a:buNone/>
            </a:pPr>
            <a:r>
              <a:rPr lang="en-GB" dirty="0" smtClean="0">
                <a:latin typeface="Tempus Sans ITC" panose="04020404030D07020202" pitchFamily="82" charset="0"/>
              </a:rPr>
              <a:t>    As </a:t>
            </a:r>
            <a:r>
              <a:rPr lang="en-GB" dirty="0">
                <a:latin typeface="Tempus Sans ITC" panose="04020404030D07020202" pitchFamily="82" charset="0"/>
              </a:rPr>
              <a:t>you look ahead, with what spirit will you enter next week? </a:t>
            </a:r>
            <a:endParaRPr lang="en-GB" dirty="0" smtClean="0">
              <a:latin typeface="Tempus Sans ITC" panose="04020404030D07020202" pitchFamily="82" charset="0"/>
            </a:endParaRPr>
          </a:p>
          <a:p>
            <a:pPr>
              <a:buNone/>
            </a:pPr>
            <a:r>
              <a:rPr lang="en-GB" dirty="0">
                <a:latin typeface="Tempus Sans ITC" panose="04020404030D07020202" pitchFamily="82" charset="0"/>
              </a:rPr>
              <a:t> </a:t>
            </a:r>
            <a:r>
              <a:rPr lang="en-GB" dirty="0" smtClean="0">
                <a:latin typeface="Tempus Sans ITC" panose="04020404030D07020202" pitchFamily="82" charset="0"/>
              </a:rPr>
              <a:t>  Ask </a:t>
            </a:r>
            <a:r>
              <a:rPr lang="en-GB" dirty="0">
                <a:latin typeface="Tempus Sans ITC" panose="04020404030D07020202" pitchFamily="82" charset="0"/>
              </a:rPr>
              <a:t>God to help you.</a:t>
            </a:r>
          </a:p>
          <a:p>
            <a:pPr>
              <a:buNone/>
            </a:pPr>
            <a:endParaRPr lang="nl-BE" dirty="0"/>
          </a:p>
        </p:txBody>
      </p:sp>
      <p:pic>
        <p:nvPicPr>
          <p:cNvPr id="3" name="Afbeelding 2"/>
          <p:cNvPicPr>
            <a:picLocks noChangeAspect="1"/>
          </p:cNvPicPr>
          <p:nvPr/>
        </p:nvPicPr>
        <p:blipFill>
          <a:blip r:embed="rId2"/>
          <a:stretch>
            <a:fillRect/>
          </a:stretch>
        </p:blipFill>
        <p:spPr>
          <a:xfrm>
            <a:off x="8662374" y="0"/>
            <a:ext cx="481626" cy="1018120"/>
          </a:xfrm>
          <a:prstGeom prst="rect">
            <a:avLst/>
          </a:prstGeom>
        </p:spPr>
      </p:pic>
    </p:spTree>
    <p:extLst>
      <p:ext uri="{BB962C8B-B14F-4D97-AF65-F5344CB8AC3E}">
        <p14:creationId xmlns:p14="http://schemas.microsoft.com/office/powerpoint/2010/main" val="89660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64221"/>
            <a:ext cx="8435280" cy="1143000"/>
          </a:xfrm>
        </p:spPr>
        <p:txBody>
          <a:bodyPr/>
          <a:lstStyle/>
          <a:p>
            <a:r>
              <a:rPr lang="en-GB" b="1" dirty="0" smtClean="0">
                <a:solidFill>
                  <a:schemeClr val="accent6">
                    <a:lumMod val="20000"/>
                    <a:lumOff val="80000"/>
                  </a:schemeClr>
                </a:solidFill>
                <a:latin typeface="Tempus Sans ITC" pitchFamily="82" charset="0"/>
              </a:rPr>
              <a:t>Afternoon Prayer and Reflection</a:t>
            </a:r>
            <a:endParaRPr lang="en-GB"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0" y="836712"/>
            <a:ext cx="9144000" cy="5877272"/>
          </a:xfrm>
        </p:spPr>
        <p:txBody>
          <a:bodyPr>
            <a:normAutofit fontScale="85000" lnSpcReduction="10000"/>
          </a:bodyPr>
          <a:lstStyle/>
          <a:p>
            <a:pPr>
              <a:buNone/>
            </a:pPr>
            <a:r>
              <a:rPr lang="en-GB" sz="2400" dirty="0" smtClean="0">
                <a:latin typeface="Tempus Sans ITC" pitchFamily="82" charset="0"/>
              </a:rPr>
              <a:t>	</a:t>
            </a:r>
            <a:r>
              <a:rPr lang="en-GB" sz="2000" dirty="0" smtClean="0">
                <a:latin typeface="Tempus Sans ITC" pitchFamily="82" charset="0"/>
              </a:rPr>
              <a:t>Lord</a:t>
            </a:r>
          </a:p>
          <a:p>
            <a:pPr>
              <a:buNone/>
            </a:pPr>
            <a:r>
              <a:rPr lang="en-GB" sz="2000" dirty="0" smtClean="0">
                <a:latin typeface="Tempus Sans ITC" pitchFamily="82" charset="0"/>
              </a:rPr>
              <a:t>	Thank you for the morning, for watching over me and walking with me.  May I find joy and understanding this afternoon, in all I do.  Grant me the zest and the strength I need to work for you until nightfall.  Amen</a:t>
            </a:r>
          </a:p>
          <a:p>
            <a:pPr>
              <a:buNone/>
            </a:pPr>
            <a:endParaRPr lang="en-GB" sz="2000" dirty="0" smtClean="0">
              <a:latin typeface="Tempus Sans ITC" pitchFamily="82" charset="0"/>
            </a:endParaRPr>
          </a:p>
          <a:p>
            <a:pPr>
              <a:buNone/>
            </a:pPr>
            <a:r>
              <a:rPr lang="en-GB" sz="2000" dirty="0" smtClean="0">
                <a:latin typeface="Tempus Sans ITC" pitchFamily="82" charset="0"/>
              </a:rPr>
              <a:t>	</a:t>
            </a:r>
            <a:r>
              <a:rPr lang="en-GB" sz="2000" i="1" dirty="0" smtClean="0">
                <a:latin typeface="Tempus Sans ITC" pitchFamily="82" charset="0"/>
              </a:rPr>
              <a:t>Let us pause for a few moments in silence and remember those family members and friends who need our prayers and support today…………</a:t>
            </a:r>
          </a:p>
          <a:p>
            <a:pPr>
              <a:buNone/>
            </a:pPr>
            <a:r>
              <a:rPr lang="en-GB" sz="2000" i="1" dirty="0" smtClean="0">
                <a:latin typeface="Tempus Sans ITC" pitchFamily="82" charset="0"/>
              </a:rPr>
              <a:t>	Let us  ask Mary, our Mother, to join us in our prayers as we say:</a:t>
            </a:r>
          </a:p>
          <a:p>
            <a:pPr>
              <a:buNone/>
            </a:pPr>
            <a:endParaRPr lang="en-GB" sz="2000" i="1" dirty="0" smtClean="0">
              <a:latin typeface="Tempus Sans ITC" pitchFamily="82" charset="0"/>
            </a:endParaRPr>
          </a:p>
          <a:p>
            <a:pPr>
              <a:buNone/>
            </a:pPr>
            <a:r>
              <a:rPr lang="en-GB" sz="2000" i="1" dirty="0" smtClean="0">
                <a:latin typeface="Tempus Sans ITC" pitchFamily="82" charset="0"/>
              </a:rPr>
              <a:t>      </a:t>
            </a:r>
            <a:r>
              <a:rPr lang="en-GB" sz="2000" dirty="0" smtClean="0">
                <a:latin typeface="Tempus Sans ITC" pitchFamily="82" charset="0"/>
              </a:rPr>
              <a:t>Hail Mary, full of grace, the Lord is with thee.  Blessed art thou amongst women and  blessed is the fruit of thy womb, Jesus.  Holy Mary, Mother of God, pray for us sinners now and at the hour of our death.  Amen</a:t>
            </a:r>
          </a:p>
          <a:p>
            <a:pPr>
              <a:buNone/>
            </a:pPr>
            <a:endParaRPr lang="en-GB" sz="2000" dirty="0" smtClean="0">
              <a:latin typeface="Tempus Sans ITC" pitchFamily="82" charset="0"/>
            </a:endParaRPr>
          </a:p>
          <a:p>
            <a:pPr>
              <a:buNone/>
            </a:pPr>
            <a:r>
              <a:rPr lang="en-GB" sz="2000" i="1" dirty="0" smtClean="0">
                <a:latin typeface="Tempus Sans ITC" pitchFamily="82" charset="0"/>
              </a:rPr>
              <a:t>	We end our reflection with a prayer inspired by our </a:t>
            </a:r>
            <a:r>
              <a:rPr lang="en-GB" sz="2000" i="1" dirty="0" err="1" smtClean="0">
                <a:latin typeface="Tempus Sans ITC" pitchFamily="82" charset="0"/>
              </a:rPr>
              <a:t>foundress</a:t>
            </a:r>
            <a:r>
              <a:rPr lang="en-GB" sz="2000" i="1" dirty="0" smtClean="0">
                <a:latin typeface="Tempus Sans ITC" pitchFamily="82" charset="0"/>
              </a:rPr>
              <a:t> followed by the school prayer:</a:t>
            </a:r>
          </a:p>
          <a:p>
            <a:pPr>
              <a:buNone/>
            </a:pPr>
            <a:endParaRPr lang="en-GB" sz="2000" dirty="0" smtClean="0">
              <a:latin typeface="Tempus Sans ITC" pitchFamily="82" charset="0"/>
            </a:endParaRPr>
          </a:p>
          <a:p>
            <a:pPr>
              <a:buNone/>
            </a:pPr>
            <a:r>
              <a:rPr lang="en-GB" sz="2000" dirty="0" smtClean="0">
                <a:latin typeface="Tempus Sans ITC" pitchFamily="82" charset="0"/>
              </a:rPr>
              <a:t>	Loving Father, life-giving spirit – Marie Madeleine believed in your power, hoped in your promises and lived for your glory.  We ask her to pray for us and be with us as we carry the FCJ spirit into the 21</a:t>
            </a:r>
            <a:r>
              <a:rPr lang="en-GB" sz="2000" baseline="30000" dirty="0" smtClean="0">
                <a:latin typeface="Tempus Sans ITC" pitchFamily="82" charset="0"/>
              </a:rPr>
              <a:t>st</a:t>
            </a:r>
            <a:r>
              <a:rPr lang="en-GB" sz="2000" dirty="0" smtClean="0">
                <a:latin typeface="Tempus Sans ITC" pitchFamily="82" charset="0"/>
              </a:rPr>
              <a:t> century.  Protect and guide the pupils and staff at Upton and at all FCJ schools  in this country and around the world.  Amen</a:t>
            </a:r>
          </a:p>
          <a:p>
            <a:pPr>
              <a:buNone/>
            </a:pPr>
            <a:endParaRPr lang="en-GB" sz="2000" dirty="0" smtClean="0">
              <a:latin typeface="Tempus Sans ITC" pitchFamily="82" charset="0"/>
            </a:endParaRPr>
          </a:p>
          <a:p>
            <a:pPr>
              <a:buNone/>
            </a:pPr>
            <a:r>
              <a:rPr lang="en-GB" sz="2000" dirty="0" smtClean="0">
                <a:latin typeface="Tempus Sans ITC" pitchFamily="82" charset="0"/>
              </a:rPr>
              <a:t>	May the Lord bless us and keep us from all evil and bring us to everlasting life.  Amen</a:t>
            </a:r>
          </a:p>
          <a:p>
            <a:pPr>
              <a:buNone/>
            </a:pPr>
            <a:endParaRPr lang="en-GB" sz="2400" dirty="0" smtClean="0">
              <a:latin typeface="Tempus Sans ITC" pitchFamily="82" charset="0"/>
            </a:endParaRPr>
          </a:p>
          <a:p>
            <a:pPr>
              <a:buNone/>
            </a:pPr>
            <a:endParaRPr lang="en-GB" sz="2400" dirty="0" smtClean="0">
              <a:latin typeface="Tempus Sans ITC" pitchFamily="82" charset="0"/>
            </a:endParaRPr>
          </a:p>
          <a:p>
            <a:pPr>
              <a:buNone/>
            </a:pPr>
            <a:endParaRPr lang="en-GB" sz="2400" dirty="0">
              <a:latin typeface="Tempus Sans ITC" pitchFamily="82"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44624"/>
            <a:ext cx="478305" cy="101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empus Sans ITC" pitchFamily="82" charset="0"/>
              </a:rPr>
              <a:t>Monday 4 March</a:t>
            </a:r>
            <a:endParaRPr lang="en-US" sz="4000" b="1" dirty="0">
              <a:latin typeface="Tempus Sans ITC" pitchFamily="82" charset="0"/>
            </a:endParaRPr>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pPr marL="0" indent="0" algn="ctr">
              <a:buNone/>
            </a:pPr>
            <a:r>
              <a:rPr lang="en-GB" sz="1800" dirty="0" smtClean="0">
                <a:latin typeface="Tempus Sans ITC" panose="04020404030D07020202" pitchFamily="82" charset="0"/>
              </a:rPr>
              <a:t>We start fundraising today for the Good Shepherd Appeal. We pray for a blessing on all our form’s fundraising efforts.</a:t>
            </a:r>
          </a:p>
          <a:p>
            <a:pPr marL="0" indent="0" algn="ctr">
              <a:buNone/>
            </a:pPr>
            <a:endParaRPr lang="en-GB" sz="1800" b="1" dirty="0" smtClean="0">
              <a:latin typeface="Tempus Sans ITC" panose="04020404030D07020202" pitchFamily="82" charset="0"/>
            </a:endParaRPr>
          </a:p>
          <a:p>
            <a:pPr marL="0" indent="0" algn="ctr">
              <a:buNone/>
            </a:pPr>
            <a:r>
              <a:rPr lang="en-GB" sz="1800" b="1" dirty="0" smtClean="0">
                <a:latin typeface="Tempus Sans ITC" panose="04020404030D07020202" pitchFamily="82" charset="0"/>
              </a:rPr>
              <a:t>A </a:t>
            </a:r>
            <a:r>
              <a:rPr lang="en-GB" sz="1800" b="1" dirty="0">
                <a:latin typeface="Tempus Sans ITC" panose="04020404030D07020202" pitchFamily="82" charset="0"/>
              </a:rPr>
              <a:t>Prayer for Fundraisers</a:t>
            </a:r>
          </a:p>
          <a:p>
            <a:pPr marL="0" indent="0" algn="ctr">
              <a:buNone/>
            </a:pPr>
            <a:endParaRPr lang="en-GB" sz="1800" dirty="0" smtClean="0">
              <a:latin typeface="Tempus Sans ITC" panose="04020404030D07020202" pitchFamily="82" charset="0"/>
            </a:endParaRPr>
          </a:p>
          <a:p>
            <a:pPr marL="0" indent="0" algn="ctr">
              <a:buNone/>
            </a:pPr>
            <a:r>
              <a:rPr lang="en-GB" sz="1800" dirty="0" smtClean="0">
                <a:latin typeface="Tempus Sans ITC" panose="04020404030D07020202" pitchFamily="82" charset="0"/>
              </a:rPr>
              <a:t>Good </a:t>
            </a:r>
            <a:r>
              <a:rPr lang="en-GB" sz="1800" dirty="0">
                <a:latin typeface="Tempus Sans ITC" panose="04020404030D07020202" pitchFamily="82" charset="0"/>
              </a:rPr>
              <a:t>and gracious God,</a:t>
            </a:r>
          </a:p>
          <a:p>
            <a:pPr marL="0" indent="0" algn="ctr">
              <a:buNone/>
            </a:pPr>
            <a:r>
              <a:rPr lang="en-GB" sz="1800" dirty="0">
                <a:latin typeface="Tempus Sans ITC" panose="04020404030D07020202" pitchFamily="82" charset="0"/>
              </a:rPr>
              <a:t>we recognize all life is a gift and a blessing.</a:t>
            </a:r>
          </a:p>
          <a:p>
            <a:pPr marL="0" indent="0" algn="ctr">
              <a:buNone/>
            </a:pPr>
            <a:r>
              <a:rPr lang="en-GB" sz="1800" dirty="0">
                <a:latin typeface="Tempus Sans ITC" panose="04020404030D07020202" pitchFamily="82" charset="0"/>
              </a:rPr>
              <a:t>We thank you for your most generous love.</a:t>
            </a:r>
          </a:p>
          <a:p>
            <a:pPr marL="0" indent="0" algn="ctr">
              <a:buNone/>
            </a:pPr>
            <a:r>
              <a:rPr lang="en-GB" sz="1800" dirty="0">
                <a:latin typeface="Tempus Sans ITC" panose="04020404030D07020202" pitchFamily="82" charset="0"/>
              </a:rPr>
              <a:t>Encourage us to be persons of honesty and integrity,</a:t>
            </a:r>
          </a:p>
          <a:p>
            <a:pPr marL="0" indent="0" algn="ctr">
              <a:buNone/>
            </a:pPr>
            <a:r>
              <a:rPr lang="en-GB" sz="1800" dirty="0" smtClean="0">
                <a:latin typeface="Tempus Sans ITC" panose="04020404030D07020202" pitchFamily="82" charset="0"/>
              </a:rPr>
              <a:t>In this ministry </a:t>
            </a:r>
            <a:r>
              <a:rPr lang="en-GB" sz="1800" dirty="0">
                <a:latin typeface="Tempus Sans ITC" panose="04020404030D07020202" pitchFamily="82" charset="0"/>
              </a:rPr>
              <a:t>of fundraising.</a:t>
            </a:r>
          </a:p>
          <a:p>
            <a:pPr marL="0" indent="0" algn="ctr">
              <a:buNone/>
            </a:pPr>
            <a:r>
              <a:rPr lang="en-GB" sz="1800" dirty="0" smtClean="0">
                <a:latin typeface="Tempus Sans ITC" panose="04020404030D07020202" pitchFamily="82" charset="0"/>
              </a:rPr>
              <a:t>Give </a:t>
            </a:r>
            <a:r>
              <a:rPr lang="en-GB" sz="1800" dirty="0">
                <a:latin typeface="Tempus Sans ITC" panose="04020404030D07020202" pitchFamily="82" charset="0"/>
              </a:rPr>
              <a:t>us joyful spirits, and an eagerness to engage others.</a:t>
            </a:r>
          </a:p>
          <a:p>
            <a:pPr marL="0" indent="0" algn="ctr">
              <a:buNone/>
            </a:pPr>
            <a:r>
              <a:rPr lang="en-GB" sz="1800" dirty="0">
                <a:latin typeface="Tempus Sans ITC" panose="04020404030D07020202" pitchFamily="82" charset="0"/>
              </a:rPr>
              <a:t>Give us hopeful imagination and creative vision,</a:t>
            </a:r>
          </a:p>
          <a:p>
            <a:pPr marL="0" indent="0" algn="ctr">
              <a:buNone/>
            </a:pPr>
            <a:r>
              <a:rPr lang="en-GB" sz="1800" dirty="0">
                <a:latin typeface="Tempus Sans ITC" panose="04020404030D07020202" pitchFamily="82" charset="0"/>
              </a:rPr>
              <a:t>recognizing generosity in even the smallest gift.</a:t>
            </a:r>
          </a:p>
          <a:p>
            <a:pPr marL="0" indent="0" algn="ctr">
              <a:buNone/>
            </a:pPr>
            <a:r>
              <a:rPr lang="en-GB" sz="1800" dirty="0">
                <a:latin typeface="Tempus Sans ITC" panose="04020404030D07020202" pitchFamily="82" charset="0"/>
              </a:rPr>
              <a:t>Give us strong, steadfast hearts in times of discouragement.</a:t>
            </a:r>
          </a:p>
          <a:p>
            <a:pPr marL="0" indent="0" algn="ctr">
              <a:buNone/>
            </a:pPr>
            <a:r>
              <a:rPr lang="en-GB" sz="1800" dirty="0" smtClean="0">
                <a:latin typeface="Tempus Sans ITC" panose="04020404030D07020202" pitchFamily="82" charset="0"/>
              </a:rPr>
              <a:t>Remind </a:t>
            </a:r>
            <a:r>
              <a:rPr lang="en-GB" sz="1800" dirty="0">
                <a:latin typeface="Tempus Sans ITC" panose="04020404030D07020202" pitchFamily="82" charset="0"/>
              </a:rPr>
              <a:t>us always that what we </a:t>
            </a:r>
            <a:r>
              <a:rPr lang="en-GB" sz="1800" dirty="0" smtClean="0">
                <a:latin typeface="Tempus Sans ITC" panose="04020404030D07020202" pitchFamily="82" charset="0"/>
              </a:rPr>
              <a:t>do for </a:t>
            </a:r>
            <a:r>
              <a:rPr lang="en-GB" sz="1800" dirty="0">
                <a:latin typeface="Tempus Sans ITC" panose="04020404030D07020202" pitchFamily="82" charset="0"/>
              </a:rPr>
              <a:t>the least of our sisters and brothers, we do for you.</a:t>
            </a:r>
          </a:p>
          <a:p>
            <a:pPr marL="0" indent="0" algn="ctr">
              <a:buNone/>
            </a:pPr>
            <a:r>
              <a:rPr lang="en-GB" sz="1800" dirty="0">
                <a:latin typeface="Tempus Sans ITC" panose="04020404030D07020202" pitchFamily="82" charset="0"/>
              </a:rPr>
              <a:t>We ask this in Jesus’ name and in unity of the Holy Spirit.</a:t>
            </a:r>
          </a:p>
          <a:p>
            <a:pPr marL="0" indent="0" algn="ctr">
              <a:buNone/>
            </a:pPr>
            <a:r>
              <a:rPr lang="en-GB" sz="1800" dirty="0" smtClean="0">
                <a:latin typeface="Tempus Sans ITC" panose="04020404030D07020202" pitchFamily="82" charset="0"/>
              </a:rPr>
              <a:t>Amen.</a:t>
            </a:r>
            <a:endParaRPr lang="en-GB" sz="1800" dirty="0">
              <a:latin typeface="Tempus Sans ITC" panose="04020404030D07020202" pitchFamily="82" charset="0"/>
            </a:endParaRPr>
          </a:p>
        </p:txBody>
      </p:sp>
      <p:pic>
        <p:nvPicPr>
          <p:cNvPr id="5" name="Picture 4"/>
          <p:cNvPicPr>
            <a:picLocks noChangeAspect="1"/>
          </p:cNvPicPr>
          <p:nvPr/>
        </p:nvPicPr>
        <p:blipFill>
          <a:blip r:embed="rId2"/>
          <a:stretch>
            <a:fillRect/>
          </a:stretch>
        </p:blipFill>
        <p:spPr>
          <a:xfrm>
            <a:off x="8456088" y="0"/>
            <a:ext cx="682811" cy="1450974"/>
          </a:xfrm>
          <a:prstGeom prst="rect">
            <a:avLst/>
          </a:prstGeom>
        </p:spPr>
      </p:pic>
      <p:pic>
        <p:nvPicPr>
          <p:cNvPr id="4" name="Picture 3"/>
          <p:cNvPicPr>
            <a:picLocks noChangeAspect="1"/>
          </p:cNvPicPr>
          <p:nvPr/>
        </p:nvPicPr>
        <p:blipFill>
          <a:blip r:embed="rId3"/>
          <a:stretch>
            <a:fillRect/>
          </a:stretch>
        </p:blipFill>
        <p:spPr>
          <a:xfrm>
            <a:off x="107504" y="1988840"/>
            <a:ext cx="2209800" cy="1476375"/>
          </a:xfrm>
          <a:prstGeom prst="rect">
            <a:avLst/>
          </a:prstGeom>
        </p:spPr>
      </p:pic>
    </p:spTree>
    <p:extLst>
      <p:ext uri="{BB962C8B-B14F-4D97-AF65-F5344CB8AC3E}">
        <p14:creationId xmlns:p14="http://schemas.microsoft.com/office/powerpoint/2010/main" val="196277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empus Sans ITC" pitchFamily="82" charset="0"/>
              </a:rPr>
              <a:t>Monday 4 March</a:t>
            </a:r>
            <a:endParaRPr lang="en-US" sz="4000" b="1" dirty="0">
              <a:latin typeface="Tempus Sans ITC" pitchFamily="82" charset="0"/>
            </a:endParaRPr>
          </a:p>
        </p:txBody>
      </p:sp>
      <p:sp>
        <p:nvSpPr>
          <p:cNvPr id="3" name="Content Placeholder 2"/>
          <p:cNvSpPr>
            <a:spLocks noGrp="1"/>
          </p:cNvSpPr>
          <p:nvPr>
            <p:ph sz="half" idx="1"/>
          </p:nvPr>
        </p:nvSpPr>
        <p:spPr>
          <a:xfrm>
            <a:off x="313270" y="1417638"/>
            <a:ext cx="4038600" cy="4099594"/>
          </a:xfrm>
        </p:spPr>
        <p:txBody>
          <a:bodyPr>
            <a:noAutofit/>
          </a:bodyPr>
          <a:lstStyle/>
          <a:p>
            <a:pPr marL="0" indent="0" algn="ctr">
              <a:buNone/>
            </a:pPr>
            <a:r>
              <a:rPr lang="en-GB" sz="2000" b="1" dirty="0" smtClean="0">
                <a:latin typeface="Tempus Sans ITC" panose="04020404030D07020202" pitchFamily="82" charset="0"/>
              </a:rPr>
              <a:t>A reading from the Gospel of Luke</a:t>
            </a:r>
          </a:p>
          <a:p>
            <a:pPr marL="0" indent="0" algn="ctr">
              <a:buNone/>
            </a:pPr>
            <a:endParaRPr lang="en-GB" sz="2000" dirty="0">
              <a:latin typeface="Tempus Sans ITC" panose="04020404030D07020202" pitchFamily="82" charset="0"/>
            </a:endParaRPr>
          </a:p>
          <a:p>
            <a:pPr marL="0" indent="0" algn="ctr">
              <a:buNone/>
            </a:pPr>
            <a:r>
              <a:rPr lang="en-GB" sz="2000" dirty="0" smtClean="0">
                <a:latin typeface="Tempus Sans ITC" panose="04020404030D07020202" pitchFamily="82" charset="0"/>
              </a:rPr>
              <a:t>Just </a:t>
            </a:r>
            <a:r>
              <a:rPr lang="en-GB" sz="2000" dirty="0">
                <a:latin typeface="Tempus Sans ITC" panose="04020404030D07020202" pitchFamily="82" charset="0"/>
              </a:rPr>
              <a:t>then he looked up and saw the rich people dropping offerings in the collection plate. Then he saw a poor widow put in two pennies. He said, “The plain truth is that this widow has given by far the largest offering today. All these others made offerings that they’ll never miss; she gave extravagantly what she couldn’t afford—she gave her all!”</a:t>
            </a:r>
            <a:endParaRPr lang="en-GB" sz="2000" dirty="0">
              <a:latin typeface="Tempus Sans ITC" panose="04020404030D07020202" pitchFamily="82" charset="0"/>
            </a:endParaRPr>
          </a:p>
        </p:txBody>
      </p:sp>
      <p:pic>
        <p:nvPicPr>
          <p:cNvPr id="4" name="Content Placeholder 3"/>
          <p:cNvPicPr>
            <a:picLocks noGrp="1" noChangeAspect="1"/>
          </p:cNvPicPr>
          <p:nvPr>
            <p:ph sz="half" idx="2"/>
          </p:nvPr>
        </p:nvPicPr>
        <p:blipFill>
          <a:blip r:embed="rId2"/>
          <a:stretch>
            <a:fillRect/>
          </a:stretch>
        </p:blipFill>
        <p:spPr>
          <a:xfrm>
            <a:off x="4992319" y="2392194"/>
            <a:ext cx="3054032" cy="2536199"/>
          </a:xfrm>
          <a:prstGeom prst="rect">
            <a:avLst/>
          </a:prstGeom>
        </p:spPr>
      </p:pic>
      <p:pic>
        <p:nvPicPr>
          <p:cNvPr id="5" name="Picture 4"/>
          <p:cNvPicPr>
            <a:picLocks noChangeAspect="1"/>
          </p:cNvPicPr>
          <p:nvPr/>
        </p:nvPicPr>
        <p:blipFill>
          <a:blip r:embed="rId3"/>
          <a:stretch>
            <a:fillRect/>
          </a:stretch>
        </p:blipFill>
        <p:spPr>
          <a:xfrm>
            <a:off x="8456088" y="0"/>
            <a:ext cx="682811" cy="1450974"/>
          </a:xfrm>
          <a:prstGeom prst="rect">
            <a:avLst/>
          </a:prstGeom>
        </p:spPr>
      </p:pic>
      <p:sp>
        <p:nvSpPr>
          <p:cNvPr id="9" name="TextBox 8"/>
          <p:cNvSpPr txBox="1"/>
          <p:nvPr/>
        </p:nvSpPr>
        <p:spPr>
          <a:xfrm rot="10800000" flipV="1">
            <a:off x="313270" y="5852011"/>
            <a:ext cx="8373530" cy="707886"/>
          </a:xfrm>
          <a:prstGeom prst="rect">
            <a:avLst/>
          </a:prstGeom>
          <a:noFill/>
        </p:spPr>
        <p:txBody>
          <a:bodyPr wrap="square" rtlCol="0">
            <a:spAutoFit/>
          </a:bodyPr>
          <a:lstStyle/>
          <a:p>
            <a:pPr algn="ctr"/>
            <a:r>
              <a:rPr lang="en-GB" sz="2000" dirty="0" smtClean="0">
                <a:latin typeface="Tempus Sans ITC" panose="04020404030D07020202" pitchFamily="82" charset="0"/>
              </a:rPr>
              <a:t>What would be hard for you to give up in Lent, but would benefit you and or others?</a:t>
            </a:r>
            <a:endParaRPr lang="en-US" sz="2000" dirty="0">
              <a:latin typeface="Tempus Sans ITC" panose="04020404030D07020202" pitchFamily="82" charset="0"/>
            </a:endParaRPr>
          </a:p>
        </p:txBody>
      </p:sp>
    </p:spTree>
    <p:extLst>
      <p:ext uri="{BB962C8B-B14F-4D97-AF65-F5344CB8AC3E}">
        <p14:creationId xmlns:p14="http://schemas.microsoft.com/office/powerpoint/2010/main" val="2171677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empus Sans ITC" pitchFamily="82" charset="0"/>
              </a:rPr>
              <a:t>Tuesday 5 March</a:t>
            </a:r>
            <a:endParaRPr lang="en-US" sz="4000" b="1" dirty="0">
              <a:latin typeface="Tempus Sans ITC" pitchFamily="82" charset="0"/>
            </a:endParaRPr>
          </a:p>
        </p:txBody>
      </p:sp>
      <p:sp>
        <p:nvSpPr>
          <p:cNvPr id="3" name="Content Placeholder 2"/>
          <p:cNvSpPr>
            <a:spLocks noGrp="1"/>
          </p:cNvSpPr>
          <p:nvPr>
            <p:ph idx="1"/>
          </p:nvPr>
        </p:nvSpPr>
        <p:spPr>
          <a:xfrm>
            <a:off x="457200" y="1600200"/>
            <a:ext cx="8229600" cy="5069160"/>
          </a:xfrm>
        </p:spPr>
        <p:txBody>
          <a:bodyPr>
            <a:normAutofit/>
          </a:bodyPr>
          <a:lstStyle/>
          <a:p>
            <a:pPr marL="0" indent="0">
              <a:buNone/>
            </a:pPr>
            <a:r>
              <a:rPr lang="en-GB" sz="1800" dirty="0">
                <a:latin typeface="Tempus Sans ITC" panose="04020404030D07020202" pitchFamily="82" charset="0"/>
              </a:rPr>
              <a:t>Blessed are you, Lord God of all </a:t>
            </a:r>
            <a:r>
              <a:rPr lang="en-GB" sz="1800" dirty="0" smtClean="0">
                <a:latin typeface="Tempus Sans ITC" panose="04020404030D07020202" pitchFamily="82" charset="0"/>
              </a:rPr>
              <a:t>creation, for </a:t>
            </a:r>
            <a:r>
              <a:rPr lang="en-GB" sz="1800" dirty="0">
                <a:latin typeface="Tempus Sans ITC" panose="04020404030D07020202" pitchFamily="82" charset="0"/>
              </a:rPr>
              <a:t>it is from your goodness that we have this </a:t>
            </a:r>
            <a:r>
              <a:rPr lang="en-GB" sz="1800" dirty="0" smtClean="0">
                <a:latin typeface="Tempus Sans ITC" panose="04020404030D07020202" pitchFamily="82" charset="0"/>
              </a:rPr>
              <a:t>day to </a:t>
            </a:r>
            <a:r>
              <a:rPr lang="en-GB" sz="1800" dirty="0">
                <a:latin typeface="Tempus Sans ITC" panose="04020404030D07020202" pitchFamily="82" charset="0"/>
              </a:rPr>
              <a:t>celebrate on the threshold of the Season of Lent.</a:t>
            </a:r>
          </a:p>
          <a:p>
            <a:pPr marL="0" indent="0">
              <a:buNone/>
            </a:pPr>
            <a:r>
              <a:rPr lang="en-GB" sz="1800" dirty="0">
                <a:latin typeface="Tempus Sans ITC" panose="04020404030D07020202" pitchFamily="82" charset="0"/>
              </a:rPr>
              <a:t>Tomorrow we will fast and abstain from </a:t>
            </a:r>
            <a:r>
              <a:rPr lang="en-GB" sz="1800" dirty="0" smtClean="0">
                <a:latin typeface="Tempus Sans ITC" panose="04020404030D07020202" pitchFamily="82" charset="0"/>
              </a:rPr>
              <a:t>meat. Today </a:t>
            </a:r>
            <a:r>
              <a:rPr lang="en-GB" sz="1800" dirty="0">
                <a:latin typeface="Tempus Sans ITC" panose="04020404030D07020202" pitchFamily="82" charset="0"/>
              </a:rPr>
              <a:t>we feast.</a:t>
            </a:r>
          </a:p>
          <a:p>
            <a:pPr marL="0" indent="0">
              <a:buNone/>
            </a:pPr>
            <a:r>
              <a:rPr lang="en-GB" sz="1800" dirty="0">
                <a:latin typeface="Tempus Sans ITC" panose="04020404030D07020202" pitchFamily="82" charset="0"/>
              </a:rPr>
              <a:t>We thank you for the abundance </a:t>
            </a:r>
            <a:r>
              <a:rPr lang="en-GB" sz="1800" dirty="0" smtClean="0">
                <a:latin typeface="Tempus Sans ITC" panose="04020404030D07020202" pitchFamily="82" charset="0"/>
              </a:rPr>
              <a:t>of </a:t>
            </a:r>
            <a:r>
              <a:rPr lang="en-GB" sz="1800" dirty="0">
                <a:latin typeface="Tempus Sans ITC" panose="04020404030D07020202" pitchFamily="82" charset="0"/>
              </a:rPr>
              <a:t>gifts you shower upon us.</a:t>
            </a:r>
          </a:p>
          <a:p>
            <a:pPr marL="0" indent="0">
              <a:buNone/>
            </a:pPr>
            <a:r>
              <a:rPr lang="en-GB" sz="1800" dirty="0">
                <a:latin typeface="Tempus Sans ITC" panose="04020404030D07020202" pitchFamily="82" charset="0"/>
              </a:rPr>
              <a:t>We thank you especially for one another.</a:t>
            </a:r>
          </a:p>
          <a:p>
            <a:pPr marL="0" indent="0">
              <a:buNone/>
            </a:pPr>
            <a:r>
              <a:rPr lang="en-GB" sz="1800" dirty="0">
                <a:latin typeface="Tempus Sans ITC" panose="04020404030D07020202" pitchFamily="82" charset="0"/>
              </a:rPr>
              <a:t>As we give you </a:t>
            </a:r>
            <a:r>
              <a:rPr lang="en-GB" sz="1800" dirty="0" smtClean="0">
                <a:latin typeface="Tempus Sans ITC" panose="04020404030D07020202" pitchFamily="82" charset="0"/>
              </a:rPr>
              <a:t>thanks, we </a:t>
            </a:r>
            <a:r>
              <a:rPr lang="en-GB" sz="1800" dirty="0">
                <a:latin typeface="Tempus Sans ITC" panose="04020404030D07020202" pitchFamily="82" charset="0"/>
              </a:rPr>
              <a:t>are mindful of those who have so much less than we do.</a:t>
            </a:r>
          </a:p>
          <a:p>
            <a:pPr marL="0" indent="0">
              <a:buNone/>
            </a:pPr>
            <a:r>
              <a:rPr lang="en-GB" sz="1800" dirty="0" smtClean="0">
                <a:latin typeface="Tempus Sans ITC" panose="04020404030D07020202" pitchFamily="82" charset="0"/>
              </a:rPr>
              <a:t>As </a:t>
            </a:r>
            <a:r>
              <a:rPr lang="en-GB" sz="1800" dirty="0">
                <a:latin typeface="Tempus Sans ITC" panose="04020404030D07020202" pitchFamily="82" charset="0"/>
              </a:rPr>
              <a:t>our feasting fills us with gratitude</a:t>
            </a:r>
          </a:p>
          <a:p>
            <a:pPr marL="0" indent="0">
              <a:buNone/>
            </a:pPr>
            <a:r>
              <a:rPr lang="en-GB" sz="1800" dirty="0">
                <a:latin typeface="Tempus Sans ITC" panose="04020404030D07020202" pitchFamily="82" charset="0"/>
              </a:rPr>
              <a:t>so may our fasting </a:t>
            </a:r>
            <a:r>
              <a:rPr lang="en-GB" sz="1800" dirty="0" smtClean="0">
                <a:latin typeface="Tempus Sans ITC" panose="04020404030D07020202" pitchFamily="82" charset="0"/>
              </a:rPr>
              <a:t>help us </a:t>
            </a:r>
          </a:p>
          <a:p>
            <a:pPr marL="0" indent="0">
              <a:buNone/>
            </a:pPr>
            <a:r>
              <a:rPr lang="en-GB" sz="1800" dirty="0" smtClean="0">
                <a:latin typeface="Tempus Sans ITC" panose="04020404030D07020202" pitchFamily="82" charset="0"/>
              </a:rPr>
              <a:t>to be more attentive to hear </a:t>
            </a:r>
            <a:r>
              <a:rPr lang="en-GB" sz="1800" dirty="0">
                <a:latin typeface="Tempus Sans ITC" panose="04020404030D07020202" pitchFamily="82" charset="0"/>
              </a:rPr>
              <a:t>the cry of the poor.</a:t>
            </a:r>
          </a:p>
          <a:p>
            <a:pPr marL="0" indent="0">
              <a:buNone/>
            </a:pPr>
            <a:r>
              <a:rPr lang="en-GB" sz="1800" dirty="0">
                <a:latin typeface="Tempus Sans ITC" panose="04020404030D07020202" pitchFamily="82" charset="0"/>
              </a:rPr>
              <a:t>May our </a:t>
            </a:r>
            <a:r>
              <a:rPr lang="en-GB" sz="1800" dirty="0" smtClean="0">
                <a:latin typeface="Tempus Sans ITC" panose="04020404030D07020202" pitchFamily="82" charset="0"/>
              </a:rPr>
              <a:t>fasting </a:t>
            </a:r>
            <a:r>
              <a:rPr lang="en-GB" sz="1800" dirty="0">
                <a:latin typeface="Tempus Sans ITC" panose="04020404030D07020202" pitchFamily="82" charset="0"/>
              </a:rPr>
              <a:t>turn our hearts to you</a:t>
            </a:r>
          </a:p>
          <a:p>
            <a:pPr marL="0" indent="0">
              <a:buNone/>
            </a:pPr>
            <a:r>
              <a:rPr lang="en-GB" sz="1800" dirty="0">
                <a:latin typeface="Tempus Sans ITC" panose="04020404030D07020202" pitchFamily="82" charset="0"/>
              </a:rPr>
              <a:t>and give us a new freedom for</a:t>
            </a:r>
          </a:p>
          <a:p>
            <a:pPr marL="0" indent="0">
              <a:buNone/>
            </a:pPr>
            <a:r>
              <a:rPr lang="en-GB" sz="1800" dirty="0">
                <a:latin typeface="Tempus Sans ITC" panose="04020404030D07020202" pitchFamily="82" charset="0"/>
              </a:rPr>
              <a:t>generous service to others</a:t>
            </a:r>
            <a:r>
              <a:rPr lang="en-GB" sz="1800" dirty="0" smtClean="0">
                <a:latin typeface="Tempus Sans ITC" panose="04020404030D07020202" pitchFamily="82" charset="0"/>
              </a:rPr>
              <a:t>.</a:t>
            </a:r>
          </a:p>
          <a:p>
            <a:pPr marL="0" indent="0">
              <a:buNone/>
            </a:pPr>
            <a:r>
              <a:rPr lang="en-GB" sz="1800" dirty="0" smtClean="0">
                <a:latin typeface="Tempus Sans ITC" panose="04020404030D07020202" pitchFamily="82" charset="0"/>
              </a:rPr>
              <a:t>Be with us in our Lenten journey. Amen.</a:t>
            </a:r>
            <a:endParaRPr lang="en-GB" sz="1800" dirty="0">
              <a:latin typeface="Tempus Sans ITC" panose="04020404030D07020202" pitchFamily="82" charset="0"/>
            </a:endParaRPr>
          </a:p>
        </p:txBody>
      </p:sp>
      <p:pic>
        <p:nvPicPr>
          <p:cNvPr id="5" name="Picture 4"/>
          <p:cNvPicPr>
            <a:picLocks noChangeAspect="1"/>
          </p:cNvPicPr>
          <p:nvPr/>
        </p:nvPicPr>
        <p:blipFill>
          <a:blip r:embed="rId2"/>
          <a:stretch>
            <a:fillRect/>
          </a:stretch>
        </p:blipFill>
        <p:spPr>
          <a:xfrm>
            <a:off x="8456088" y="0"/>
            <a:ext cx="682811" cy="1450974"/>
          </a:xfrm>
          <a:prstGeom prst="rect">
            <a:avLst/>
          </a:prstGeom>
        </p:spPr>
      </p:pic>
      <p:pic>
        <p:nvPicPr>
          <p:cNvPr id="4" name="Picture 3"/>
          <p:cNvPicPr>
            <a:picLocks noChangeAspect="1"/>
          </p:cNvPicPr>
          <p:nvPr/>
        </p:nvPicPr>
        <p:blipFill>
          <a:blip r:embed="rId3"/>
          <a:stretch>
            <a:fillRect/>
          </a:stretch>
        </p:blipFill>
        <p:spPr>
          <a:xfrm>
            <a:off x="5652120" y="3649977"/>
            <a:ext cx="3368600" cy="3001230"/>
          </a:xfrm>
          <a:prstGeom prst="rect">
            <a:avLst/>
          </a:prstGeom>
        </p:spPr>
      </p:pic>
    </p:spTree>
    <p:extLst>
      <p:ext uri="{BB962C8B-B14F-4D97-AF65-F5344CB8AC3E}">
        <p14:creationId xmlns:p14="http://schemas.microsoft.com/office/powerpoint/2010/main" val="358704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normAutofit/>
          </a:bodyPr>
          <a:lstStyle/>
          <a:p>
            <a:r>
              <a:rPr lang="en-US" sz="4000" b="1" dirty="0" smtClean="0">
                <a:latin typeface="Tempus Sans ITC" pitchFamily="82" charset="0"/>
              </a:rPr>
              <a:t>Tuesday 5 March</a:t>
            </a:r>
            <a:endParaRPr lang="en-US" sz="4000" b="1" dirty="0">
              <a:latin typeface="Tempus Sans ITC" pitchFamily="82" charset="0"/>
            </a:endParaRPr>
          </a:p>
        </p:txBody>
      </p:sp>
      <p:sp>
        <p:nvSpPr>
          <p:cNvPr id="3" name="Content Placeholder 2"/>
          <p:cNvSpPr>
            <a:spLocks noGrp="1"/>
          </p:cNvSpPr>
          <p:nvPr>
            <p:ph sz="half" idx="1"/>
          </p:nvPr>
        </p:nvSpPr>
        <p:spPr>
          <a:xfrm>
            <a:off x="313270" y="836712"/>
            <a:ext cx="4038600" cy="5904656"/>
          </a:xfrm>
        </p:spPr>
        <p:txBody>
          <a:bodyPr>
            <a:noAutofit/>
          </a:bodyPr>
          <a:lstStyle/>
          <a:p>
            <a:pPr marL="0" indent="0" algn="ctr">
              <a:buNone/>
            </a:pPr>
            <a:r>
              <a:rPr lang="en-GB" sz="1800" b="1" dirty="0">
                <a:latin typeface="Tempus Sans ITC" panose="04020404030D07020202" pitchFamily="82" charset="0"/>
              </a:rPr>
              <a:t>Prayer for Shrove Tuesday</a:t>
            </a:r>
          </a:p>
          <a:p>
            <a:pPr marL="0" indent="0" algn="ctr">
              <a:buNone/>
            </a:pPr>
            <a:endParaRPr lang="en-GB" sz="1800" dirty="0">
              <a:latin typeface="Tempus Sans ITC" panose="04020404030D07020202" pitchFamily="82" charset="0"/>
            </a:endParaRPr>
          </a:p>
          <a:p>
            <a:pPr marL="0" indent="0" algn="ctr">
              <a:buNone/>
            </a:pPr>
            <a:r>
              <a:rPr lang="en-GB" sz="1800" dirty="0">
                <a:latin typeface="Tempus Sans ITC" panose="04020404030D07020202" pitchFamily="82" charset="0"/>
              </a:rPr>
              <a:t>God of feasting,</a:t>
            </a:r>
          </a:p>
          <a:p>
            <a:pPr marL="0" indent="0" algn="ctr">
              <a:buNone/>
            </a:pPr>
            <a:r>
              <a:rPr lang="en-GB" sz="1800" dirty="0">
                <a:latin typeface="Tempus Sans ITC" panose="04020404030D07020202" pitchFamily="82" charset="0"/>
              </a:rPr>
              <a:t>we give you thanks</a:t>
            </a:r>
          </a:p>
          <a:p>
            <a:pPr marL="0" indent="0" algn="ctr">
              <a:buNone/>
            </a:pPr>
            <a:r>
              <a:rPr lang="en-GB" sz="1800" dirty="0">
                <a:latin typeface="Tempus Sans ITC" panose="04020404030D07020202" pitchFamily="82" charset="0"/>
              </a:rPr>
              <a:t>for the richness of life.</a:t>
            </a:r>
          </a:p>
          <a:p>
            <a:pPr marL="0" indent="0" algn="ctr">
              <a:buNone/>
            </a:pPr>
            <a:r>
              <a:rPr lang="en-GB" sz="1800" dirty="0" smtClean="0">
                <a:latin typeface="Tempus Sans ITC" panose="04020404030D07020202" pitchFamily="82" charset="0"/>
              </a:rPr>
              <a:t>Bless </a:t>
            </a:r>
            <a:r>
              <a:rPr lang="en-GB" sz="1800" dirty="0">
                <a:latin typeface="Tempus Sans ITC" panose="04020404030D07020202" pitchFamily="82" charset="0"/>
              </a:rPr>
              <a:t>us as we celebrate the joy</a:t>
            </a:r>
          </a:p>
          <a:p>
            <a:pPr marL="0" indent="0" algn="ctr">
              <a:buNone/>
            </a:pPr>
            <a:r>
              <a:rPr lang="en-GB" sz="1800" dirty="0">
                <a:latin typeface="Tempus Sans ITC" panose="04020404030D07020202" pitchFamily="82" charset="0"/>
              </a:rPr>
              <a:t>of being your people.</a:t>
            </a:r>
          </a:p>
          <a:p>
            <a:pPr marL="0" indent="0" algn="ctr">
              <a:buNone/>
            </a:pPr>
            <a:r>
              <a:rPr lang="en-GB" sz="1800" dirty="0">
                <a:latin typeface="Tempus Sans ITC" panose="04020404030D07020202" pitchFamily="82" charset="0"/>
              </a:rPr>
              <a:t>Send your Spirit to dance</a:t>
            </a:r>
          </a:p>
          <a:p>
            <a:pPr marL="0" indent="0" algn="ctr">
              <a:buNone/>
            </a:pPr>
            <a:r>
              <a:rPr lang="en-GB" sz="1800" dirty="0">
                <a:latin typeface="Tempus Sans ITC" panose="04020404030D07020202" pitchFamily="82" charset="0"/>
              </a:rPr>
              <a:t>and sing with us.</a:t>
            </a:r>
          </a:p>
          <a:p>
            <a:pPr marL="0" indent="0" algn="ctr">
              <a:buNone/>
            </a:pPr>
            <a:r>
              <a:rPr lang="en-GB" sz="1800" dirty="0">
                <a:latin typeface="Tempus Sans ITC" panose="04020404030D07020202" pitchFamily="82" charset="0"/>
              </a:rPr>
              <a:t>As we enter the Season of Lent,</a:t>
            </a:r>
          </a:p>
          <a:p>
            <a:pPr marL="0" indent="0" algn="ctr">
              <a:buNone/>
            </a:pPr>
            <a:r>
              <a:rPr lang="en-GB" sz="1800" dirty="0">
                <a:latin typeface="Tempus Sans ITC" panose="04020404030D07020202" pitchFamily="82" charset="0"/>
              </a:rPr>
              <a:t>may it, too, be a celebration of life:</a:t>
            </a:r>
          </a:p>
          <a:p>
            <a:pPr marL="0" indent="0" algn="ctr">
              <a:buNone/>
            </a:pPr>
            <a:r>
              <a:rPr lang="en-GB" sz="1800" dirty="0">
                <a:latin typeface="Tempus Sans ITC" panose="04020404030D07020202" pitchFamily="82" charset="0"/>
              </a:rPr>
              <a:t>of an inward journey of contemplation and wondering,</a:t>
            </a:r>
          </a:p>
          <a:p>
            <a:pPr marL="0" indent="0" algn="ctr">
              <a:buNone/>
            </a:pPr>
            <a:r>
              <a:rPr lang="en-GB" sz="1800" dirty="0">
                <a:latin typeface="Tempus Sans ITC" panose="04020404030D07020202" pitchFamily="82" charset="0"/>
              </a:rPr>
              <a:t>of learning and exploring.</a:t>
            </a:r>
          </a:p>
          <a:p>
            <a:pPr marL="0" indent="0" algn="ctr">
              <a:buNone/>
            </a:pPr>
            <a:r>
              <a:rPr lang="en-GB" sz="1800" dirty="0">
                <a:latin typeface="Tempus Sans ITC" panose="04020404030D07020202" pitchFamily="82" charset="0"/>
              </a:rPr>
              <a:t>And in all of this,</a:t>
            </a:r>
          </a:p>
          <a:p>
            <a:pPr marL="0" indent="0" algn="ctr">
              <a:buNone/>
            </a:pPr>
            <a:r>
              <a:rPr lang="en-GB" sz="1800" dirty="0">
                <a:latin typeface="Tempus Sans ITC" panose="04020404030D07020202" pitchFamily="82" charset="0"/>
              </a:rPr>
              <a:t>may we grow closer to Jesus,</a:t>
            </a:r>
          </a:p>
          <a:p>
            <a:pPr marL="0" indent="0" algn="ctr">
              <a:buNone/>
            </a:pPr>
            <a:r>
              <a:rPr lang="en-GB" sz="1800" dirty="0">
                <a:latin typeface="Tempus Sans ITC" panose="04020404030D07020202" pitchFamily="82" charset="0"/>
              </a:rPr>
              <a:t>to one another, and to you.</a:t>
            </a:r>
          </a:p>
          <a:p>
            <a:pPr marL="0" indent="0" algn="ctr">
              <a:buNone/>
            </a:pPr>
            <a:r>
              <a:rPr lang="en-GB" sz="1800" dirty="0">
                <a:latin typeface="Tempus Sans ITC" panose="04020404030D07020202" pitchFamily="82" charset="0"/>
              </a:rPr>
              <a:t>We pray in Jesus' name. Amen.</a:t>
            </a:r>
            <a:endParaRPr lang="en-GB" sz="1800" dirty="0">
              <a:latin typeface="Tempus Sans ITC" panose="04020404030D07020202" pitchFamily="82" charset="0"/>
            </a:endParaRPr>
          </a:p>
        </p:txBody>
      </p:sp>
      <p:sp>
        <p:nvSpPr>
          <p:cNvPr id="8" name="Content Placeholder 7"/>
          <p:cNvSpPr>
            <a:spLocks noGrp="1"/>
          </p:cNvSpPr>
          <p:nvPr>
            <p:ph sz="half" idx="2"/>
          </p:nvPr>
        </p:nvSpPr>
        <p:spPr>
          <a:xfrm>
            <a:off x="4565653" y="1600200"/>
            <a:ext cx="4398835" cy="5141168"/>
          </a:xfrm>
        </p:spPr>
        <p:txBody>
          <a:bodyPr>
            <a:normAutofit fontScale="92500" lnSpcReduction="10000"/>
          </a:bodyPr>
          <a:lstStyle/>
          <a:p>
            <a:pPr marL="0" indent="0">
              <a:buNone/>
            </a:pPr>
            <a:r>
              <a:rPr lang="en-GB" sz="2000" dirty="0">
                <a:latin typeface="Tempus Sans ITC" panose="04020404030D07020202" pitchFamily="82" charset="0"/>
              </a:rPr>
              <a:t> </a:t>
            </a:r>
            <a:endParaRPr lang="en-GB" sz="2000" dirty="0" smtClean="0">
              <a:latin typeface="Tempus Sans ITC" panose="04020404030D07020202" pitchFamily="82" charset="0"/>
            </a:endParaRPr>
          </a:p>
          <a:p>
            <a:pPr marL="0" indent="0">
              <a:buNone/>
            </a:pPr>
            <a:endParaRPr lang="en-GB" sz="2000" dirty="0">
              <a:latin typeface="Tempus Sans ITC" panose="04020404030D07020202" pitchFamily="82" charset="0"/>
            </a:endParaRPr>
          </a:p>
          <a:p>
            <a:pPr marL="0" indent="0">
              <a:buNone/>
            </a:pPr>
            <a:endParaRPr lang="en-GB" sz="2000" dirty="0" smtClean="0">
              <a:latin typeface="Tempus Sans ITC" panose="04020404030D07020202" pitchFamily="82" charset="0"/>
            </a:endParaRPr>
          </a:p>
          <a:p>
            <a:pPr marL="0" indent="0">
              <a:buNone/>
            </a:pPr>
            <a:endParaRPr lang="en-GB" sz="2000" dirty="0" smtClean="0">
              <a:latin typeface="Tempus Sans ITC" panose="04020404030D07020202" pitchFamily="82" charset="0"/>
            </a:endParaRPr>
          </a:p>
          <a:p>
            <a:pPr marL="0" indent="0">
              <a:buNone/>
            </a:pPr>
            <a:endParaRPr lang="en-GB" sz="2000" dirty="0">
              <a:latin typeface="Tempus Sans ITC" panose="04020404030D07020202" pitchFamily="82" charset="0"/>
            </a:endParaRPr>
          </a:p>
          <a:p>
            <a:pPr marL="0" indent="0">
              <a:buNone/>
            </a:pPr>
            <a:endParaRPr lang="en-GB" sz="2000" dirty="0" smtClean="0">
              <a:latin typeface="Tempus Sans ITC" panose="04020404030D07020202" pitchFamily="82" charset="0"/>
            </a:endParaRPr>
          </a:p>
          <a:p>
            <a:pPr marL="0" indent="0">
              <a:buNone/>
            </a:pPr>
            <a:endParaRPr lang="en-GB" sz="2000" dirty="0">
              <a:latin typeface="Tempus Sans ITC" panose="04020404030D07020202" pitchFamily="82" charset="0"/>
            </a:endParaRPr>
          </a:p>
          <a:p>
            <a:pPr marL="0" indent="0">
              <a:buNone/>
            </a:pPr>
            <a:endParaRPr lang="en-GB" sz="2000" dirty="0" smtClean="0">
              <a:latin typeface="Tempus Sans ITC" panose="04020404030D07020202" pitchFamily="82" charset="0"/>
            </a:endParaRPr>
          </a:p>
          <a:p>
            <a:pPr marL="0" indent="0">
              <a:buNone/>
            </a:pPr>
            <a:endParaRPr lang="en-GB" sz="2000" dirty="0">
              <a:latin typeface="Tempus Sans ITC" panose="04020404030D07020202" pitchFamily="82" charset="0"/>
            </a:endParaRPr>
          </a:p>
          <a:p>
            <a:pPr marL="0" indent="0" algn="r">
              <a:buNone/>
            </a:pPr>
            <a:endParaRPr lang="en-GB" sz="1800" dirty="0" smtClean="0">
              <a:latin typeface="Tempus Sans ITC" panose="04020404030D07020202" pitchFamily="82" charset="0"/>
            </a:endParaRPr>
          </a:p>
          <a:p>
            <a:pPr marL="0" indent="0" algn="r">
              <a:buNone/>
            </a:pPr>
            <a:endParaRPr lang="en-GB" sz="1800" dirty="0">
              <a:latin typeface="Tempus Sans ITC" panose="04020404030D07020202" pitchFamily="82" charset="0"/>
            </a:endParaRPr>
          </a:p>
          <a:p>
            <a:pPr marL="0" indent="0" algn="r">
              <a:buNone/>
            </a:pPr>
            <a:r>
              <a:rPr lang="en-GB" sz="1800" dirty="0" smtClean="0">
                <a:latin typeface="Tempus Sans ITC" panose="04020404030D07020202" pitchFamily="82" charset="0"/>
              </a:rPr>
              <a:t>Shrove </a:t>
            </a:r>
            <a:r>
              <a:rPr lang="en-GB" sz="1800" dirty="0">
                <a:latin typeface="Tempus Sans ITC" panose="04020404030D07020202" pitchFamily="82" charset="0"/>
              </a:rPr>
              <a:t>Tuesday is also called Fat Tuesday </a:t>
            </a:r>
            <a:r>
              <a:rPr lang="en-GB" sz="1800" dirty="0" smtClean="0">
                <a:latin typeface="Tempus Sans ITC" panose="04020404030D07020202" pitchFamily="82" charset="0"/>
              </a:rPr>
              <a:t>because </a:t>
            </a:r>
            <a:r>
              <a:rPr lang="en-GB" sz="1800" dirty="0">
                <a:latin typeface="Tempus Sans ITC" panose="04020404030D07020202" pitchFamily="82" charset="0"/>
              </a:rPr>
              <a:t>on that day a thrifty housewife uses up the fats that she has kept around for cooking, but that she will not be using during Lent. Since pancakes are a standard way of using up fat.</a:t>
            </a:r>
            <a:endParaRPr lang="en-GB" sz="1800" dirty="0">
              <a:latin typeface="Tempus Sans ITC" panose="04020404030D07020202" pitchFamily="82" charset="0"/>
            </a:endParaRPr>
          </a:p>
        </p:txBody>
      </p:sp>
      <p:pic>
        <p:nvPicPr>
          <p:cNvPr id="5" name="Picture 4"/>
          <p:cNvPicPr>
            <a:picLocks noChangeAspect="1"/>
          </p:cNvPicPr>
          <p:nvPr/>
        </p:nvPicPr>
        <p:blipFill>
          <a:blip r:embed="rId2"/>
          <a:stretch>
            <a:fillRect/>
          </a:stretch>
        </p:blipFill>
        <p:spPr>
          <a:xfrm>
            <a:off x="8456088" y="0"/>
            <a:ext cx="682811" cy="1450974"/>
          </a:xfrm>
          <a:prstGeom prst="rect">
            <a:avLst/>
          </a:prstGeom>
        </p:spPr>
      </p:pic>
      <p:pic>
        <p:nvPicPr>
          <p:cNvPr id="4" name="Picture 3"/>
          <p:cNvPicPr>
            <a:picLocks noChangeAspect="1"/>
          </p:cNvPicPr>
          <p:nvPr/>
        </p:nvPicPr>
        <p:blipFill>
          <a:blip r:embed="rId3"/>
          <a:stretch>
            <a:fillRect/>
          </a:stretch>
        </p:blipFill>
        <p:spPr>
          <a:xfrm>
            <a:off x="4210049" y="1988840"/>
            <a:ext cx="4729685" cy="2664296"/>
          </a:xfrm>
          <a:prstGeom prst="rect">
            <a:avLst/>
          </a:prstGeom>
        </p:spPr>
      </p:pic>
    </p:spTree>
    <p:extLst>
      <p:ext uri="{BB962C8B-B14F-4D97-AF65-F5344CB8AC3E}">
        <p14:creationId xmlns:p14="http://schemas.microsoft.com/office/powerpoint/2010/main" val="443237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60" y="260648"/>
            <a:ext cx="8229600" cy="1143000"/>
          </a:xfrm>
        </p:spPr>
        <p:txBody>
          <a:bodyPr>
            <a:noAutofit/>
          </a:bodyPr>
          <a:lstStyle/>
          <a:p>
            <a:r>
              <a:rPr lang="en-GB" sz="4000" b="1" dirty="0" smtClean="0">
                <a:solidFill>
                  <a:schemeClr val="accent6">
                    <a:lumMod val="20000"/>
                    <a:lumOff val="80000"/>
                  </a:schemeClr>
                </a:solidFill>
                <a:latin typeface="Tempus Sans ITC" pitchFamily="82" charset="0"/>
              </a:rPr>
              <a:t>Wednesday 6 </a:t>
            </a:r>
            <a:r>
              <a:rPr lang="en-GB" sz="4000" b="1" dirty="0" smtClean="0">
                <a:solidFill>
                  <a:schemeClr val="accent6">
                    <a:lumMod val="20000"/>
                    <a:lumOff val="80000"/>
                  </a:schemeClr>
                </a:solidFill>
                <a:latin typeface="Tempus Sans ITC" pitchFamily="82" charset="0"/>
              </a:rPr>
              <a:t>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sz="half" idx="1"/>
          </p:nvPr>
        </p:nvSpPr>
        <p:spPr>
          <a:xfrm>
            <a:off x="155574" y="1268760"/>
            <a:ext cx="8531225" cy="5472608"/>
          </a:xfrm>
        </p:spPr>
        <p:txBody>
          <a:bodyPr>
            <a:normAutofit/>
          </a:bodyPr>
          <a:lstStyle/>
          <a:p>
            <a:pPr>
              <a:buNone/>
            </a:pPr>
            <a:r>
              <a:rPr lang="en-US" dirty="0">
                <a:latin typeface="Tempus Sans ITC" panose="04020404030D07020202" pitchFamily="82" charset="0"/>
                <a:hlinkClick r:id="rId3"/>
              </a:rPr>
              <a:t>https://</a:t>
            </a:r>
            <a:r>
              <a:rPr lang="en-US" dirty="0" smtClean="0">
                <a:latin typeface="Tempus Sans ITC" panose="04020404030D07020202" pitchFamily="82" charset="0"/>
                <a:hlinkClick r:id="rId3"/>
              </a:rPr>
              <a:t>www.youtube.com/watch?v=Xo1mjuy1NA0</a:t>
            </a:r>
            <a:endParaRPr lang="en-US" dirty="0" smtClean="0">
              <a:latin typeface="Tempus Sans ITC" panose="04020404030D07020202" pitchFamily="82" charset="0"/>
            </a:endParaRPr>
          </a:p>
          <a:p>
            <a:pPr>
              <a:buNone/>
            </a:pPr>
            <a:endParaRPr lang="en-GB" dirty="0">
              <a:latin typeface="Tempus Sans ITC" panose="04020404030D07020202" pitchFamily="82" charset="0"/>
            </a:endParaRPr>
          </a:p>
          <a:p>
            <a:pPr>
              <a:buNone/>
            </a:pPr>
            <a:endParaRPr lang="en-US" dirty="0" smtClean="0">
              <a:latin typeface="Tempus Sans ITC" panose="04020404030D07020202" pitchFamily="82" charset="0"/>
            </a:endParaRPr>
          </a:p>
          <a:p>
            <a:pPr>
              <a:buNone/>
            </a:pPr>
            <a:endParaRPr lang="en-GB" dirty="0">
              <a:latin typeface="Tempus Sans ITC" panose="04020404030D07020202" pitchFamily="82" charset="0"/>
            </a:endParaRPr>
          </a:p>
          <a:p>
            <a:pPr>
              <a:buNone/>
            </a:pPr>
            <a:endParaRPr lang="en-US" dirty="0">
              <a:latin typeface="Tempus Sans ITC" panose="04020404030D07020202"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4074" y="172028"/>
            <a:ext cx="676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1979712" y="1916832"/>
            <a:ext cx="5413717" cy="3871296"/>
          </a:xfrm>
          <a:prstGeom prst="rect">
            <a:avLst/>
          </a:prstGeom>
        </p:spPr>
      </p:pic>
      <p:sp>
        <p:nvSpPr>
          <p:cNvPr id="6" name="TextBox 5"/>
          <p:cNvSpPr txBox="1"/>
          <p:nvPr/>
        </p:nvSpPr>
        <p:spPr>
          <a:xfrm>
            <a:off x="4644008" y="6093296"/>
            <a:ext cx="4104456" cy="461665"/>
          </a:xfrm>
          <a:prstGeom prst="rect">
            <a:avLst/>
          </a:prstGeom>
          <a:noFill/>
        </p:spPr>
        <p:txBody>
          <a:bodyPr wrap="square" rtlCol="0">
            <a:spAutoFit/>
          </a:bodyPr>
          <a:lstStyle/>
          <a:p>
            <a:pPr algn="ctr"/>
            <a:r>
              <a:rPr lang="en-GB" sz="2400" dirty="0" smtClean="0">
                <a:latin typeface="Tempus Sans ITC" panose="04020404030D07020202" pitchFamily="82" charset="0"/>
              </a:rPr>
              <a:t>What are your hopes for Lent?</a:t>
            </a:r>
            <a:endParaRPr lang="en-US" sz="2400" dirty="0">
              <a:latin typeface="Tempus Sans ITC" panose="04020404030D07020202" pitchFamily="82" charset="0"/>
            </a:endParaRPr>
          </a:p>
        </p:txBody>
      </p:sp>
    </p:spTree>
    <p:extLst>
      <p:ext uri="{BB962C8B-B14F-4D97-AF65-F5344CB8AC3E}">
        <p14:creationId xmlns:p14="http://schemas.microsoft.com/office/powerpoint/2010/main" val="1921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6">
                    <a:lumMod val="20000"/>
                    <a:lumOff val="80000"/>
                  </a:schemeClr>
                </a:solidFill>
                <a:latin typeface="Tempus Sans ITC" pitchFamily="82" charset="0"/>
              </a:rPr>
              <a:t>Wednesday 6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307974" y="1529146"/>
            <a:ext cx="8401050" cy="4708166"/>
          </a:xfrm>
        </p:spPr>
        <p:txBody>
          <a:bodyPr>
            <a:normAutofit fontScale="77500" lnSpcReduction="20000"/>
          </a:bodyPr>
          <a:lstStyle/>
          <a:p>
            <a:pPr algn="ctr">
              <a:buNone/>
            </a:pPr>
            <a:r>
              <a:rPr lang="en-GB" sz="2800" dirty="0" smtClean="0">
                <a:latin typeface="Tempus Sans ITC" pitchFamily="82" charset="0"/>
              </a:rPr>
              <a:t>Today, ashes are thumbed onto our forehead as a sign that we are human, fragile, and will sometimes get it wrong.</a:t>
            </a:r>
          </a:p>
          <a:p>
            <a:pPr algn="ctr">
              <a:buNone/>
            </a:pPr>
            <a:r>
              <a:rPr lang="en-GB" sz="2800" dirty="0" smtClean="0">
                <a:latin typeface="Tempus Sans ITC" pitchFamily="82" charset="0"/>
              </a:rPr>
              <a:t>They are also an invitation  to turn away from sin and believe in the Gospel, the Good News of Jesus Christ who loved us to the end.</a:t>
            </a:r>
          </a:p>
          <a:p>
            <a:pPr algn="ctr">
              <a:buNone/>
            </a:pPr>
            <a:r>
              <a:rPr lang="en-GB" sz="2800" dirty="0" smtClean="0">
                <a:latin typeface="Tempus Sans ITC" pitchFamily="82" charset="0"/>
              </a:rPr>
              <a:t>Ash Wednesday begins the season of Lent, forty days of reflection and action: prayer, fasting from what’s not good for us and almsgiving.</a:t>
            </a:r>
          </a:p>
          <a:p>
            <a:pPr algn="ctr">
              <a:buNone/>
            </a:pPr>
            <a:r>
              <a:rPr lang="en-GB" sz="2800" dirty="0" smtClean="0">
                <a:latin typeface="Tempus Sans ITC" pitchFamily="82" charset="0"/>
              </a:rPr>
              <a:t>The colour is violet. The volume is turned down, the Alleluia is put away, the Gloria is unplugged. Time to go deeper.</a:t>
            </a:r>
          </a:p>
          <a:p>
            <a:pPr algn="ctr">
              <a:buNone/>
            </a:pPr>
            <a:r>
              <a:rPr lang="en-GB" sz="2800" dirty="0" smtClean="0">
                <a:latin typeface="Tempus Sans ITC" pitchFamily="82" charset="0"/>
              </a:rPr>
              <a:t>We pray and fast and give alms to the needy so that we can come closer to God and our neighbour, to the presence of love that is never far from us.</a:t>
            </a:r>
          </a:p>
          <a:p>
            <a:pPr algn="ctr">
              <a:buNone/>
            </a:pPr>
            <a:r>
              <a:rPr lang="en-GB" sz="2800" dirty="0" smtClean="0">
                <a:latin typeface="Tempus Sans ITC" pitchFamily="82" charset="0"/>
              </a:rPr>
              <a:t>Dear Lord, may we be open this Lent to your love, so that we ay know we are reconciled to you, that we are friends.</a:t>
            </a:r>
            <a:endParaRPr lang="en-GB" sz="2800" dirty="0">
              <a:latin typeface="Tempus Sans ITC" pitchFamily="82" charset="0"/>
            </a:endParaRPr>
          </a:p>
          <a:p>
            <a:pPr>
              <a:buNone/>
            </a:pPr>
            <a:endParaRPr lang="en-GB" sz="2800" dirty="0">
              <a:latin typeface="Tempus Sans ITC" pitchFamily="82" charset="0"/>
            </a:endParaRPr>
          </a:p>
          <a:p>
            <a:pPr>
              <a:buNone/>
            </a:pPr>
            <a:endParaRPr lang="en-GB" sz="2800" dirty="0">
              <a:latin typeface="Tempus Sans ITC" pitchFamily="82" charset="0"/>
            </a:endParaRPr>
          </a:p>
          <a:p>
            <a:pPr>
              <a:buNone/>
            </a:pPr>
            <a:endParaRPr lang="en-GB" sz="2000" dirty="0">
              <a:latin typeface="Tempus Sans ITC" panose="04020404030D07020202"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0887" y="75695"/>
            <a:ext cx="676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AutoShape 2" descr="school_15954bc (1)"/>
          <p:cNvSpPr>
            <a:spLocks noChangeAspect="1" noChangeArrowheads="1"/>
          </p:cNvSpPr>
          <p:nvPr/>
        </p:nvSpPr>
        <p:spPr bwMode="auto">
          <a:xfrm>
            <a:off x="63500" y="-136525"/>
            <a:ext cx="5895975" cy="5648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stretch>
            <a:fillRect/>
          </a:stretch>
        </p:blipFill>
        <p:spPr>
          <a:xfrm>
            <a:off x="307974" y="5192984"/>
            <a:ext cx="1320081" cy="1459957"/>
          </a:xfrm>
          <a:prstGeom prst="rect">
            <a:avLst/>
          </a:prstGeom>
        </p:spPr>
      </p:pic>
      <p:pic>
        <p:nvPicPr>
          <p:cNvPr id="6" name="Picture 5"/>
          <p:cNvPicPr>
            <a:picLocks noChangeAspect="1"/>
          </p:cNvPicPr>
          <p:nvPr/>
        </p:nvPicPr>
        <p:blipFill>
          <a:blip r:embed="rId4"/>
          <a:stretch>
            <a:fillRect/>
          </a:stretch>
        </p:blipFill>
        <p:spPr>
          <a:xfrm>
            <a:off x="6929004" y="5511800"/>
            <a:ext cx="2024494" cy="120014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028"/>
            <a:ext cx="8229600" cy="1143000"/>
          </a:xfrm>
        </p:spPr>
        <p:txBody>
          <a:bodyPr>
            <a:noAutofit/>
          </a:bodyPr>
          <a:lstStyle/>
          <a:p>
            <a:r>
              <a:rPr lang="en-GB" sz="4000" b="1" dirty="0" err="1" smtClean="0">
                <a:solidFill>
                  <a:schemeClr val="accent6">
                    <a:lumMod val="20000"/>
                    <a:lumOff val="80000"/>
                  </a:schemeClr>
                </a:solidFill>
                <a:latin typeface="Tempus Sans ITC" pitchFamily="82" charset="0"/>
              </a:rPr>
              <a:t>Thursd</a:t>
            </a:r>
            <a:r>
              <a:rPr lang="nl-BE" sz="4000" b="1" dirty="0" smtClean="0">
                <a:solidFill>
                  <a:schemeClr val="accent6">
                    <a:lumMod val="20000"/>
                    <a:lumOff val="80000"/>
                  </a:schemeClr>
                </a:solidFill>
                <a:latin typeface="Tempus Sans ITC" pitchFamily="82" charset="0"/>
              </a:rPr>
              <a:t>ay 7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155575" y="1196752"/>
            <a:ext cx="8531225" cy="5544616"/>
          </a:xfrm>
        </p:spPr>
        <p:txBody>
          <a:bodyPr>
            <a:normAutofit/>
          </a:bodyPr>
          <a:lstStyle/>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r>
              <a:rPr lang="en-GB" sz="2100" dirty="0" smtClean="0">
                <a:latin typeface="Tempus Sans ITC" pitchFamily="82" charset="0"/>
              </a:rPr>
              <a:t>Lord </a:t>
            </a:r>
            <a:r>
              <a:rPr lang="en-GB" sz="2100" dirty="0">
                <a:latin typeface="Tempus Sans ITC" pitchFamily="82" charset="0"/>
              </a:rPr>
              <a:t>God</a:t>
            </a:r>
          </a:p>
          <a:p>
            <a:pPr>
              <a:buNone/>
            </a:pPr>
            <a:r>
              <a:rPr lang="en-GB" sz="2100" dirty="0">
                <a:latin typeface="Tempus Sans ITC" pitchFamily="82" charset="0"/>
              </a:rPr>
              <a:t>As we begin this season of Lent, teach us to use the time wisely. Let us be reawakened to new possibilities in our lives. Help our prayer life to grow in depth and meaning. May we be generous with our fund-raising efforts on behalf of young people and families in our community who need our support. Let us find a way to improve ourselves during Lent so that we may truly live out our FCJ </a:t>
            </a:r>
            <a:r>
              <a:rPr lang="en-GB" sz="2100" dirty="0" smtClean="0">
                <a:latin typeface="Tempus Sans ITC" pitchFamily="82" charset="0"/>
              </a:rPr>
              <a:t>values.</a:t>
            </a:r>
            <a:endParaRPr lang="en-GB" sz="2100" dirty="0">
              <a:latin typeface="Tempus Sans ITC" pitchFamily="82" charset="0"/>
            </a:endParaRPr>
          </a:p>
          <a:p>
            <a:pPr>
              <a:buNone/>
            </a:pPr>
            <a:r>
              <a:rPr lang="en-GB" sz="2100" dirty="0">
                <a:latin typeface="Tempus Sans ITC" pitchFamily="82" charset="0"/>
              </a:rPr>
              <a:t>We make this prayer through Christ our </a:t>
            </a:r>
            <a:r>
              <a:rPr lang="en-GB" sz="2100" dirty="0" smtClean="0">
                <a:latin typeface="Tempus Sans ITC" pitchFamily="82" charset="0"/>
              </a:rPr>
              <a:t>Lord.</a:t>
            </a:r>
            <a:endParaRPr lang="en-GB" sz="2100" dirty="0">
              <a:latin typeface="Tempus Sans ITC" pitchFamily="82" charset="0"/>
            </a:endParaRPr>
          </a:p>
          <a:p>
            <a:pPr>
              <a:buNone/>
            </a:pPr>
            <a:r>
              <a:rPr lang="en-GB" sz="2100" dirty="0" smtClean="0">
                <a:latin typeface="Tempus Sans ITC" pitchFamily="82" charset="0"/>
              </a:rPr>
              <a:t>Amen.</a:t>
            </a:r>
          </a:p>
          <a:p>
            <a:pPr>
              <a:buNone/>
            </a:pPr>
            <a:endParaRPr lang="en-GB" sz="2100" dirty="0">
              <a:latin typeface="Tempus Sans ITC" pitchFamily="82" charset="0"/>
            </a:endParaRPr>
          </a:p>
          <a:p>
            <a:pPr>
              <a:buNone/>
            </a:pPr>
            <a:r>
              <a:rPr lang="en-GB" sz="2100" dirty="0" smtClean="0">
                <a:latin typeface="Tempus Sans ITC" pitchFamily="82" charset="0"/>
              </a:rPr>
              <a:t>Idea: No TV or screens today (except for homework)</a:t>
            </a:r>
            <a:endParaRPr lang="en-GB" sz="2100" dirty="0">
              <a:latin typeface="Tempus Sans ITC" pitchFamily="82" charset="0"/>
            </a:endParaRPr>
          </a:p>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smtClean="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lgn="ctr">
              <a:buNone/>
            </a:pPr>
            <a:endParaRPr lang="en-GB" sz="2000" dirty="0" smtClean="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smtClean="0">
              <a:latin typeface="Tempus Sans ITC" pitchFamily="82" charset="0"/>
            </a:endParaRPr>
          </a:p>
          <a:p>
            <a:pPr>
              <a:buNone/>
            </a:pPr>
            <a:endParaRPr lang="en-GB" sz="2100" dirty="0">
              <a:latin typeface="Tempus Sans ITC" pitchFamily="82" charset="0"/>
            </a:endParaRPr>
          </a:p>
          <a:p>
            <a:pPr>
              <a:buNone/>
            </a:pPr>
            <a:endParaRPr lang="en-GB" sz="2100" dirty="0">
              <a:latin typeface="Tempus Sans ITC" pitchFamily="82" charset="0"/>
            </a:endParaRPr>
          </a:p>
          <a:p>
            <a:pPr>
              <a:buNone/>
            </a:pPr>
            <a:endParaRPr lang="en-GB" sz="2100" dirty="0">
              <a:latin typeface="Tempus Sans ITC"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074" y="172028"/>
            <a:ext cx="676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6339566" y="4941168"/>
            <a:ext cx="2630783" cy="1643252"/>
          </a:xfrm>
          <a:prstGeom prst="rect">
            <a:avLst/>
          </a:prstGeom>
        </p:spPr>
      </p:pic>
      <p:pic>
        <p:nvPicPr>
          <p:cNvPr id="5" name="Picture 4"/>
          <p:cNvPicPr>
            <a:picLocks noChangeAspect="1"/>
          </p:cNvPicPr>
          <p:nvPr/>
        </p:nvPicPr>
        <p:blipFill>
          <a:blip r:embed="rId5"/>
          <a:stretch>
            <a:fillRect/>
          </a:stretch>
        </p:blipFill>
        <p:spPr>
          <a:xfrm>
            <a:off x="2953371" y="1153766"/>
            <a:ext cx="3237257" cy="1944793"/>
          </a:xfrm>
          <a:prstGeom prst="rect">
            <a:avLst/>
          </a:prstGeom>
        </p:spPr>
      </p:pic>
    </p:spTree>
    <p:extLst>
      <p:ext uri="{BB962C8B-B14F-4D97-AF65-F5344CB8AC3E}">
        <p14:creationId xmlns:p14="http://schemas.microsoft.com/office/powerpoint/2010/main" val="1647245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6">
                    <a:lumMod val="20000"/>
                    <a:lumOff val="80000"/>
                  </a:schemeClr>
                </a:solidFill>
                <a:latin typeface="Tempus Sans ITC" pitchFamily="82" charset="0"/>
              </a:rPr>
              <a:t>Thursday 7 March</a:t>
            </a:r>
            <a:endParaRPr lang="en-GB" sz="4000" b="1" dirty="0">
              <a:solidFill>
                <a:schemeClr val="accent6">
                  <a:lumMod val="20000"/>
                  <a:lumOff val="80000"/>
                </a:schemeClr>
              </a:solidFill>
              <a:latin typeface="Tempus Sans ITC" pitchFamily="82" charset="0"/>
            </a:endParaRPr>
          </a:p>
        </p:txBody>
      </p:sp>
      <p:sp>
        <p:nvSpPr>
          <p:cNvPr id="3" name="Content Placeholder 2"/>
          <p:cNvSpPr>
            <a:spLocks noGrp="1"/>
          </p:cNvSpPr>
          <p:nvPr>
            <p:ph sz="half" idx="1"/>
          </p:nvPr>
        </p:nvSpPr>
        <p:spPr>
          <a:xfrm>
            <a:off x="457200" y="1600201"/>
            <a:ext cx="4038600" cy="3911600"/>
          </a:xfrm>
        </p:spPr>
        <p:txBody>
          <a:bodyPr>
            <a:normAutofit fontScale="85000" lnSpcReduction="20000"/>
          </a:bodyPr>
          <a:lstStyle/>
          <a:p>
            <a:pPr>
              <a:lnSpc>
                <a:spcPct val="120000"/>
              </a:lnSpc>
              <a:buNone/>
            </a:pPr>
            <a:endParaRPr lang="en-GB" sz="2800" dirty="0" smtClean="0">
              <a:latin typeface="Tempus Sans ITC" pitchFamily="82" charset="0"/>
            </a:endParaRPr>
          </a:p>
          <a:p>
            <a:pPr>
              <a:lnSpc>
                <a:spcPct val="120000"/>
              </a:lnSpc>
              <a:buNone/>
            </a:pPr>
            <a:endParaRPr lang="en-GB" sz="2800" dirty="0" smtClean="0">
              <a:latin typeface="Tempus Sans ITC" pitchFamily="82" charset="0"/>
            </a:endParaRPr>
          </a:p>
          <a:p>
            <a:pPr>
              <a:lnSpc>
                <a:spcPct val="120000"/>
              </a:lnSpc>
              <a:buNone/>
            </a:pPr>
            <a:endParaRPr lang="en-GB" sz="2800" dirty="0">
              <a:latin typeface="Tempus Sans ITC" pitchFamily="82" charset="0"/>
            </a:endParaRPr>
          </a:p>
          <a:p>
            <a:pPr>
              <a:lnSpc>
                <a:spcPct val="120000"/>
              </a:lnSpc>
              <a:buNone/>
            </a:pPr>
            <a:endParaRPr lang="en-GB" sz="2800" dirty="0" smtClean="0">
              <a:latin typeface="Tempus Sans ITC" pitchFamily="82" charset="0"/>
            </a:endParaRPr>
          </a:p>
          <a:p>
            <a:pPr>
              <a:lnSpc>
                <a:spcPct val="120000"/>
              </a:lnSpc>
              <a:buNone/>
            </a:pPr>
            <a:endParaRPr lang="en-GB" sz="2800" dirty="0">
              <a:latin typeface="Tempus Sans ITC" pitchFamily="82" charset="0"/>
            </a:endParaRPr>
          </a:p>
          <a:p>
            <a:pPr>
              <a:lnSpc>
                <a:spcPct val="120000"/>
              </a:lnSpc>
              <a:buNone/>
            </a:pPr>
            <a:endParaRPr lang="en-GB" sz="2800" dirty="0" smtClean="0">
              <a:latin typeface="Tempus Sans ITC" pitchFamily="82" charset="0"/>
            </a:endParaRPr>
          </a:p>
          <a:p>
            <a:pPr>
              <a:lnSpc>
                <a:spcPct val="120000"/>
              </a:lnSpc>
              <a:buNone/>
            </a:pPr>
            <a:endParaRPr lang="en-GB" sz="2000" dirty="0" smtClean="0">
              <a:latin typeface="Tempus Sans ITC" pitchFamily="82" charset="0"/>
            </a:endParaRPr>
          </a:p>
          <a:p>
            <a:pPr>
              <a:lnSpc>
                <a:spcPct val="120000"/>
              </a:lnSpc>
              <a:buNone/>
            </a:pPr>
            <a:endParaRPr lang="en-GB" sz="2000" dirty="0">
              <a:latin typeface="Tempus Sans ITC" pitchFamily="82" charset="0"/>
            </a:endParaRPr>
          </a:p>
          <a:p>
            <a:pPr>
              <a:lnSpc>
                <a:spcPct val="120000"/>
              </a:lnSpc>
              <a:buNone/>
            </a:pPr>
            <a:endParaRPr lang="en-US" sz="2800" dirty="0">
              <a:latin typeface="Tempus Sans ITC" pitchFamily="82" charset="0"/>
            </a:endParaRPr>
          </a:p>
        </p:txBody>
      </p:sp>
      <p:sp>
        <p:nvSpPr>
          <p:cNvPr id="4" name="Content Placeholder 3"/>
          <p:cNvSpPr>
            <a:spLocks noGrp="1"/>
          </p:cNvSpPr>
          <p:nvPr>
            <p:ph sz="half" idx="2"/>
          </p:nvPr>
        </p:nvSpPr>
        <p:spPr>
          <a:xfrm>
            <a:off x="4604332" y="2218636"/>
            <a:ext cx="3905832" cy="4090684"/>
          </a:xfrm>
        </p:spPr>
        <p:txBody>
          <a:bodyPr>
            <a:normAutofit fontScale="85000" lnSpcReduction="20000"/>
          </a:bodyPr>
          <a:lstStyle/>
          <a:p>
            <a:pPr marL="0" indent="0">
              <a:buNone/>
            </a:pPr>
            <a:r>
              <a:rPr lang="en-GB" dirty="0" smtClean="0">
                <a:latin typeface="Tempus Sans ITC" panose="04020404030D07020202" pitchFamily="82" charset="0"/>
              </a:rPr>
              <a:t>Loving </a:t>
            </a:r>
            <a:r>
              <a:rPr lang="en-GB" dirty="0">
                <a:latin typeface="Tempus Sans ITC" panose="04020404030D07020202" pitchFamily="82" charset="0"/>
              </a:rPr>
              <a:t>God, </a:t>
            </a:r>
            <a:endParaRPr lang="en-GB" dirty="0" smtClean="0">
              <a:latin typeface="Tempus Sans ITC" panose="04020404030D07020202" pitchFamily="82" charset="0"/>
            </a:endParaRPr>
          </a:p>
          <a:p>
            <a:pPr marL="0" indent="0">
              <a:buNone/>
            </a:pPr>
            <a:r>
              <a:rPr lang="en-GB" dirty="0">
                <a:latin typeface="Tempus Sans ITC" panose="04020404030D07020202" pitchFamily="82" charset="0"/>
              </a:rPr>
              <a:t>W</a:t>
            </a:r>
            <a:r>
              <a:rPr lang="en-GB" dirty="0" smtClean="0">
                <a:latin typeface="Tempus Sans ITC" panose="04020404030D07020202" pitchFamily="82" charset="0"/>
              </a:rPr>
              <a:t>e </a:t>
            </a:r>
            <a:r>
              <a:rPr lang="en-GB" dirty="0">
                <a:latin typeface="Tempus Sans ITC" panose="04020404030D07020202" pitchFamily="82" charset="0"/>
              </a:rPr>
              <a:t>thank you for all the good books that we enjoy. Thank you for the people who make them, the people who read them to us, and the people who help us to learn to read. We thank you especially for the Bible: the good book that you gave us, where we can learn more about Jesus. Amen.</a:t>
            </a:r>
            <a:endParaRPr lang="en-GB" dirty="0">
              <a:latin typeface="Tempus Sans ITC" panose="04020404030D07020202"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4667" y="172029"/>
            <a:ext cx="515682" cy="10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AutoShape 2" descr="school_15954bc (1)"/>
          <p:cNvSpPr>
            <a:spLocks noChangeAspect="1" noChangeArrowheads="1"/>
          </p:cNvSpPr>
          <p:nvPr/>
        </p:nvSpPr>
        <p:spPr bwMode="auto">
          <a:xfrm>
            <a:off x="63500" y="-136525"/>
            <a:ext cx="5895975" cy="5648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stretch>
            <a:fillRect/>
          </a:stretch>
        </p:blipFill>
        <p:spPr>
          <a:xfrm>
            <a:off x="303524" y="1965787"/>
            <a:ext cx="4038600" cy="4371975"/>
          </a:xfrm>
          <a:prstGeom prst="rect">
            <a:avLst/>
          </a:prstGeom>
        </p:spPr>
      </p:pic>
    </p:spTree>
    <p:extLst>
      <p:ext uri="{BB962C8B-B14F-4D97-AF65-F5344CB8AC3E}">
        <p14:creationId xmlns:p14="http://schemas.microsoft.com/office/powerpoint/2010/main" val="275581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4295</TotalTime>
  <Words>1248</Words>
  <Application>Microsoft Office PowerPoint</Application>
  <PresentationFormat>On-screen Show (4:3)</PresentationFormat>
  <Paragraphs>169</Paragraphs>
  <Slides>12</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Tempus Sans ITC</vt:lpstr>
      <vt:lpstr>Office Theme</vt:lpstr>
      <vt:lpstr>1_Office Theme</vt:lpstr>
      <vt:lpstr>Prayers for the week 4 – 8 March 2019 </vt:lpstr>
      <vt:lpstr>Monday 4 March</vt:lpstr>
      <vt:lpstr>Monday 4 March</vt:lpstr>
      <vt:lpstr>Tuesday 5 March</vt:lpstr>
      <vt:lpstr>Tuesday 5 March</vt:lpstr>
      <vt:lpstr>Wednesday 6 March</vt:lpstr>
      <vt:lpstr>Wednesday 6 March</vt:lpstr>
      <vt:lpstr>Thursday 7 March</vt:lpstr>
      <vt:lpstr>Thursday 7 March</vt:lpstr>
      <vt:lpstr>Friday 8 March</vt:lpstr>
      <vt:lpstr>Friday 8 March</vt:lpstr>
      <vt:lpstr>Afternoon Prayer and Reflection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5th September 2016</dc:title>
  <dc:creator>Windows User</dc:creator>
  <cp:lastModifiedBy>Els Claessens</cp:lastModifiedBy>
  <cp:revision>271</cp:revision>
  <dcterms:created xsi:type="dcterms:W3CDTF">2016-09-01T21:35:07Z</dcterms:created>
  <dcterms:modified xsi:type="dcterms:W3CDTF">2019-03-01T14:22:11Z</dcterms:modified>
</cp:coreProperties>
</file>