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66" r:id="rId4"/>
    <p:sldId id="267" r:id="rId5"/>
    <p:sldId id="259" r:id="rId6"/>
    <p:sldId id="265" r:id="rId7"/>
    <p:sldId id="262"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ED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4D471B-2E45-4D52-A0F6-43201304CEB7}" type="datetimeFigureOut">
              <a:rPr lang="nl-BE" smtClean="0"/>
              <a:t>28/09/2018</a:t>
            </a:fld>
            <a:endParaRPr lang="nl-BE"/>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84ED8B-2020-4643-8579-441865595C2A}" type="slidenum">
              <a:rPr lang="nl-BE" smtClean="0"/>
              <a:t>‹nr.›</a:t>
            </a:fld>
            <a:endParaRPr lang="nl-BE"/>
          </a:p>
        </p:txBody>
      </p:sp>
    </p:spTree>
    <p:extLst>
      <p:ext uri="{BB962C8B-B14F-4D97-AF65-F5344CB8AC3E}">
        <p14:creationId xmlns:p14="http://schemas.microsoft.com/office/powerpoint/2010/main" val="3373452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US" dirty="0" smtClean="0"/>
          </a:p>
        </p:txBody>
      </p:sp>
      <p:sp>
        <p:nvSpPr>
          <p:cNvPr id="4" name="Tijdelijke aanduiding voor dianummer 3"/>
          <p:cNvSpPr>
            <a:spLocks noGrp="1"/>
          </p:cNvSpPr>
          <p:nvPr>
            <p:ph type="sldNum" sz="quarter" idx="10"/>
          </p:nvPr>
        </p:nvSpPr>
        <p:spPr/>
        <p:txBody>
          <a:bodyPr/>
          <a:lstStyle/>
          <a:p>
            <a:fld id="{EE84ED8B-2020-4643-8579-441865595C2A}" type="slidenum">
              <a:rPr lang="nl-BE" smtClean="0"/>
              <a:t>3</a:t>
            </a:fld>
            <a:endParaRPr lang="nl-BE"/>
          </a:p>
        </p:txBody>
      </p:sp>
    </p:spTree>
    <p:extLst>
      <p:ext uri="{BB962C8B-B14F-4D97-AF65-F5344CB8AC3E}">
        <p14:creationId xmlns:p14="http://schemas.microsoft.com/office/powerpoint/2010/main" val="4065171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EE84ED8B-2020-4643-8579-441865595C2A}" type="slidenum">
              <a:rPr lang="nl-BE" smtClean="0"/>
              <a:t>5</a:t>
            </a:fld>
            <a:endParaRPr lang="nl-BE"/>
          </a:p>
        </p:txBody>
      </p:sp>
    </p:spTree>
    <p:extLst>
      <p:ext uri="{BB962C8B-B14F-4D97-AF65-F5344CB8AC3E}">
        <p14:creationId xmlns:p14="http://schemas.microsoft.com/office/powerpoint/2010/main" val="654819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‹nr.›</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‹nr.›</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9BF728D-1399-4B9E-B105-C85FB8C09543}" type="datetimeFigureOut">
              <a:rPr lang="en-GB" smtClean="0"/>
              <a:pPr/>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BF728D-1399-4B9E-B105-C85FB8C09543}" type="datetimeFigureOut">
              <a:rPr lang="en-GB" smtClean="0"/>
              <a:pPr/>
              <a:t>28/09/2018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DD23487-5698-474A-9CCC-469F4B5DC35E}" type="slidenum">
              <a:rPr lang="en-GB" smtClean="0"/>
              <a:pPr/>
              <a:t>‹nr.›</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9BF728D-1399-4B9E-B105-C85FB8C09543}" type="datetimeFigureOut">
              <a:rPr lang="en-GB" smtClean="0"/>
              <a:pPr/>
              <a:t>28/09/2018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‹nr.›</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9BF728D-1399-4B9E-B105-C85FB8C09543}" type="datetimeFigureOut">
              <a:rPr lang="en-GB" smtClean="0"/>
              <a:pPr/>
              <a:t>28/09/2018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DD23487-5698-474A-9CCC-469F4B5DC35E}" type="slidenum">
              <a:rPr lang="en-GB" smtClean="0"/>
              <a:pPr/>
              <a:t>‹nr.›</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9BF728D-1399-4B9E-B105-C85FB8C09543}" type="datetimeFigureOut">
              <a:rPr lang="en-GB" smtClean="0"/>
              <a:pPr/>
              <a:t>28/09/2018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DD23487-5698-474A-9CCC-469F4B5DC35E}" type="slidenum">
              <a:rPr lang="en-GB" smtClean="0"/>
              <a:pPr/>
              <a:t>‹nr.›</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F728D-1399-4B9E-B105-C85FB8C09543}" type="datetimeFigureOut">
              <a:rPr lang="en-GB" smtClean="0"/>
              <a:pPr/>
              <a:t>28/09/2018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DD23487-5698-474A-9CCC-469F4B5DC35E}" type="slidenum">
              <a:rPr lang="en-GB" smtClean="0"/>
              <a:pPr/>
              <a:t>‹nr.›</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28/09/2018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‹nr.›</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BF728D-1399-4B9E-B105-C85FB8C09543}" type="datetimeFigureOut">
              <a:rPr lang="en-GB" smtClean="0"/>
              <a:pPr/>
              <a:t>28/09/2018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DD23487-5698-474A-9CCC-469F4B5DC35E}" type="slidenum">
              <a:rPr lang="en-GB" smtClean="0"/>
              <a:pPr/>
              <a:t>‹nr.›</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B7EDBC">
                <a:alpha val="98824"/>
              </a:srgbClr>
            </a:gs>
            <a:gs pos="0">
              <a:schemeClr val="bg2">
                <a:tint val="40000"/>
                <a:satMod val="350000"/>
                <a:alpha val="99000"/>
              </a:schemeClr>
            </a:gs>
            <a:gs pos="0">
              <a:schemeClr val="bg2">
                <a:tint val="40000"/>
                <a:satMod val="350000"/>
                <a:alpha val="99000"/>
              </a:schemeClr>
            </a:gs>
            <a:gs pos="0">
              <a:schemeClr val="bg2">
                <a:tint val="40000"/>
                <a:satMod val="350000"/>
                <a:alpha val="99000"/>
              </a:schemeClr>
            </a:gs>
            <a:gs pos="0">
              <a:srgbClr val="00B050">
                <a:alpha val="0"/>
              </a:srgbClr>
            </a:gs>
            <a:gs pos="0">
              <a:schemeClr val="bg2">
                <a:tint val="40000"/>
                <a:satMod val="350000"/>
              </a:schemeClr>
            </a:gs>
            <a:gs pos="0">
              <a:schemeClr val="bg2">
                <a:tint val="40000"/>
                <a:satMod val="350000"/>
              </a:schemeClr>
            </a:gs>
            <a:gs pos="0">
              <a:schemeClr val="bg2">
                <a:tint val="40000"/>
                <a:satMod val="350000"/>
              </a:schemeClr>
            </a:gs>
            <a:gs pos="40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F728D-1399-4B9E-B105-C85FB8C09543}" type="datetimeFigureOut">
              <a:rPr lang="en-GB" smtClean="0"/>
              <a:pPr/>
              <a:t>28/09/2018</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23487-5698-474A-9CCC-469F4B5DC35E}" type="slidenum">
              <a:rPr lang="en-GB" smtClean="0"/>
              <a:pPr/>
              <a:t>‹nr.›</a:t>
            </a:fld>
            <a:endParaRPr lang="en-GB"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www.google.co.uk/url?sa=i&amp;rct=j&amp;q=&amp;esrc=s&amp;source=images&amp;cd=&amp;cad=rja&amp;uact=8&amp;ved=2ahUKEwjd0b7wxPHcAhVORBoKHbWSBwEQjRx6BAgBEAU&amp;url=https://farmerdays.com/2016/01/02/merry-christmas-and-a-happy-new-year/&amp;psig=AOvVaw1kaDgrCwZ_Wpvhwjp3REmq&amp;ust=1534507411847195" TargetMode="External"/><Relationship Id="rId4" Type="http://schemas.openxmlformats.org/officeDocument/2006/relationships/hyperlink" Target="https://www.google.co.uk/url?sa=i&amp;rct=j&amp;q=&amp;esrc=s&amp;source=images&amp;cd=&amp;cad=rja&amp;uact=8&amp;ved=2ahUKEwiS8tD9w_HcAhUO1hoKHVghBzYQjRx6BAgBEAU&amp;url=https://www.laurieyogi.com/back-to-school-prayers/&amp;psig=AOvVaw1kaDgrCwZ_Wpvhwjp3REmq&amp;ust=153450741184719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6">
                    <a:lumMod val="20000"/>
                    <a:lumOff val="80000"/>
                  </a:schemeClr>
                </a:solidFill>
                <a:latin typeface="Tempus Sans ITC" pitchFamily="82" charset="0"/>
              </a:rPr>
              <a:t>Prayers for the week</a:t>
            </a:r>
            <a:br>
              <a:rPr lang="en-GB" b="1" dirty="0" smtClean="0">
                <a:solidFill>
                  <a:schemeClr val="accent6">
                    <a:lumMod val="20000"/>
                    <a:lumOff val="80000"/>
                  </a:schemeClr>
                </a:solidFill>
                <a:latin typeface="Tempus Sans ITC" pitchFamily="82" charset="0"/>
              </a:rPr>
            </a:br>
            <a:r>
              <a:rPr lang="en-GB" b="1" dirty="0">
                <a:solidFill>
                  <a:schemeClr val="accent6">
                    <a:lumMod val="20000"/>
                    <a:lumOff val="80000"/>
                  </a:schemeClr>
                </a:solidFill>
                <a:latin typeface="Tempus Sans ITC" pitchFamily="82" charset="0"/>
              </a:rPr>
              <a:t>1</a:t>
            </a:r>
            <a:r>
              <a:rPr lang="en-GB" b="1" dirty="0" smtClean="0">
                <a:solidFill>
                  <a:schemeClr val="accent6">
                    <a:lumMod val="20000"/>
                    <a:lumOff val="80000"/>
                  </a:schemeClr>
                </a:solidFill>
                <a:latin typeface="Tempus Sans ITC" pitchFamily="82" charset="0"/>
              </a:rPr>
              <a:t> – 5 October 2018</a:t>
            </a:r>
            <a:br>
              <a:rPr lang="en-GB" b="1" dirty="0" smtClean="0">
                <a:solidFill>
                  <a:schemeClr val="accent6">
                    <a:lumMod val="20000"/>
                    <a:lumOff val="80000"/>
                  </a:schemeClr>
                </a:solidFill>
                <a:latin typeface="Tempus Sans ITC" pitchFamily="82" charset="0"/>
              </a:rPr>
            </a:br>
            <a:endParaRPr lang="en-GB" sz="3100" b="1" dirty="0">
              <a:solidFill>
                <a:schemeClr val="accent6">
                  <a:lumMod val="20000"/>
                  <a:lumOff val="80000"/>
                </a:schemeClr>
              </a:solidFill>
              <a:latin typeface="Tempus Sans ITC" pitchFamily="82" charset="0"/>
            </a:endParaRPr>
          </a:p>
        </p:txBody>
      </p:sp>
      <p:sp>
        <p:nvSpPr>
          <p:cNvPr id="3" name="Subtitle 2"/>
          <p:cNvSpPr>
            <a:spLocks noGrp="1"/>
          </p:cNvSpPr>
          <p:nvPr>
            <p:ph idx="1"/>
          </p:nvPr>
        </p:nvSpPr>
        <p:spPr/>
        <p:txBody>
          <a:bodyPr>
            <a:normAutofit fontScale="92500"/>
          </a:bodyPr>
          <a:lstStyle/>
          <a:p>
            <a:pPr marL="0" indent="0" algn="ctr">
              <a:buNone/>
            </a:pPr>
            <a:endParaRPr lang="en-GB" sz="3500" b="1" dirty="0" smtClean="0">
              <a:latin typeface="Tempus Sans ITC" panose="04020404030D07020202" pitchFamily="82" charset="0"/>
            </a:endParaRPr>
          </a:p>
          <a:p>
            <a:pPr marL="0" indent="0" algn="ctr">
              <a:buNone/>
            </a:pPr>
            <a:r>
              <a:rPr lang="en-GB" sz="3500" b="1" dirty="0" smtClean="0">
                <a:latin typeface="Tempus Sans ITC" panose="04020404030D07020202" pitchFamily="82" charset="0"/>
              </a:rPr>
              <a:t>Prayer theme: Gratitude</a:t>
            </a:r>
          </a:p>
          <a:p>
            <a:pPr marL="0" indent="0" algn="ctr">
              <a:buNone/>
            </a:pPr>
            <a:endParaRPr lang="en-GB" sz="3500" dirty="0">
              <a:latin typeface="Tempus Sans ITC" panose="04020404030D07020202" pitchFamily="82" charset="0"/>
            </a:endParaRPr>
          </a:p>
          <a:p>
            <a:pPr marL="0" indent="0" algn="ctr">
              <a:buNone/>
            </a:pPr>
            <a:endParaRPr lang="en-GB" sz="2800" dirty="0" smtClean="0">
              <a:latin typeface="Tempus Sans ITC" panose="04020404030D07020202" pitchFamily="82" charset="0"/>
            </a:endParaRPr>
          </a:p>
          <a:p>
            <a:pPr marL="0" indent="0" algn="ctr">
              <a:buNone/>
            </a:pPr>
            <a:endParaRPr lang="en-GB" sz="2800" dirty="0">
              <a:latin typeface="Tempus Sans ITC" panose="04020404030D07020202" pitchFamily="82" charset="0"/>
            </a:endParaRPr>
          </a:p>
          <a:p>
            <a:pPr marL="0" indent="0" algn="ctr">
              <a:buNone/>
            </a:pPr>
            <a:endParaRPr lang="en-GB" sz="2800" dirty="0" smtClean="0">
              <a:latin typeface="Tempus Sans ITC" panose="04020404030D07020202" pitchFamily="82" charset="0"/>
            </a:endParaRPr>
          </a:p>
          <a:p>
            <a:pPr marL="0" indent="0" algn="ctr">
              <a:buNone/>
            </a:pPr>
            <a:r>
              <a:rPr lang="en-GB" sz="2800" dirty="0" smtClean="0">
                <a:latin typeface="Tempus Sans ITC" panose="04020404030D07020202" pitchFamily="82" charset="0"/>
              </a:rPr>
              <a:t>This week we give thanks for all the good we have received, for all those who love us and care for us and we pray especially for these people who are a blessing for us.</a:t>
            </a:r>
          </a:p>
        </p:txBody>
      </p:sp>
      <p:pic>
        <p:nvPicPr>
          <p:cNvPr id="9"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16632"/>
            <a:ext cx="792088" cy="1684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H:\11 General\School logo\Web Site Logos\green logo black fcj.jpg"/>
          <p:cNvPicPr/>
          <p:nvPr/>
        </p:nvPicPr>
        <p:blipFill>
          <a:blip r:embed="rId3" cstate="print"/>
          <a:stretch>
            <a:fillRect/>
          </a:stretch>
        </p:blipFill>
        <p:spPr bwMode="auto">
          <a:xfrm>
            <a:off x="7310853" y="239785"/>
            <a:ext cx="1616294" cy="1438275"/>
          </a:xfrm>
          <a:prstGeom prst="rect">
            <a:avLst/>
          </a:prstGeom>
          <a:noFill/>
          <a:ln w="9525">
            <a:noFill/>
            <a:miter lim="800000"/>
            <a:headEnd/>
            <a:tailEnd/>
          </a:ln>
        </p:spPr>
      </p:pic>
      <p:sp>
        <p:nvSpPr>
          <p:cNvPr id="7170" name="AutoShape 2" descr="Image result for starting a new school year prayer">
            <a:hlinkClick r:id="rId4"/>
          </p:cNvPr>
          <p:cNvSpPr>
            <a:spLocks noChangeAspect="1" noChangeArrowheads="1"/>
          </p:cNvSpPr>
          <p:nvPr/>
        </p:nvSpPr>
        <p:spPr bwMode="auto">
          <a:xfrm>
            <a:off x="1259632" y="-3555776"/>
            <a:ext cx="6048375" cy="3362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2" name="AutoShape 4" descr="Image result for starting a new school year prayer">
            <a:hlinkClick r:id="rId4"/>
          </p:cNvPr>
          <p:cNvSpPr>
            <a:spLocks noChangeAspect="1" noChangeArrowheads="1"/>
          </p:cNvSpPr>
          <p:nvPr/>
        </p:nvSpPr>
        <p:spPr bwMode="auto">
          <a:xfrm>
            <a:off x="8532440" y="0"/>
            <a:ext cx="1655887" cy="3362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6" name="AutoShape 8" descr="school_15954bc (1)"/>
          <p:cNvSpPr>
            <a:spLocks noChangeAspect="1" noChangeArrowheads="1"/>
          </p:cNvSpPr>
          <p:nvPr/>
        </p:nvSpPr>
        <p:spPr bwMode="auto">
          <a:xfrm>
            <a:off x="63500" y="-136525"/>
            <a:ext cx="5895975" cy="56483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78" name="AutoShape 10" descr="back to school blessings"/>
          <p:cNvSpPr>
            <a:spLocks noChangeAspect="1" noChangeArrowheads="1"/>
          </p:cNvSpPr>
          <p:nvPr/>
        </p:nvSpPr>
        <p:spPr bwMode="auto">
          <a:xfrm>
            <a:off x="63500" y="-136525"/>
            <a:ext cx="7143750" cy="39719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7180" name="AutoShape 12" descr="Related image">
            <a:hlinkClick r:id="rId5"/>
          </p:cNvPr>
          <p:cNvSpPr>
            <a:spLocks noChangeAspect="1" noChangeArrowheads="1"/>
          </p:cNvSpPr>
          <p:nvPr/>
        </p:nvSpPr>
        <p:spPr bwMode="auto">
          <a:xfrm>
            <a:off x="7884368" y="1196752"/>
            <a:ext cx="3362325" cy="33623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6"/>
          <a:stretch>
            <a:fillRect/>
          </a:stretch>
        </p:blipFill>
        <p:spPr>
          <a:xfrm>
            <a:off x="3762050" y="2837235"/>
            <a:ext cx="1872729" cy="183636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chemeClr val="accent6">
                    <a:lumMod val="20000"/>
                    <a:lumOff val="80000"/>
                  </a:schemeClr>
                </a:solidFill>
                <a:latin typeface="Tempus Sans ITC" pitchFamily="82" charset="0"/>
              </a:rPr>
              <a:t>Monday 1 October</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251520" y="1417638"/>
            <a:ext cx="8435280" cy="5251722"/>
          </a:xfrm>
        </p:spPr>
        <p:txBody>
          <a:bodyPr>
            <a:normAutofit/>
          </a:bodyPr>
          <a:lstStyle/>
          <a:p>
            <a:pPr>
              <a:buNone/>
            </a:pPr>
            <a:r>
              <a:rPr lang="en-GB" sz="2400" b="1" dirty="0">
                <a:latin typeface="Tempus Sans ITC" pitchFamily="82" charset="0"/>
              </a:rPr>
              <a:t> </a:t>
            </a:r>
            <a:r>
              <a:rPr lang="en-GB" sz="2400" b="1" dirty="0" smtClean="0">
                <a:latin typeface="Tempus Sans ITC" pitchFamily="82" charset="0"/>
              </a:rPr>
              <a:t>    </a:t>
            </a:r>
            <a:r>
              <a:rPr lang="en-US" sz="2400" b="1" dirty="0" smtClean="0">
                <a:latin typeface="Tempus Sans ITC" pitchFamily="82" charset="0"/>
              </a:rPr>
              <a:t>From </a:t>
            </a:r>
            <a:r>
              <a:rPr lang="en-US" sz="2400" b="1" dirty="0">
                <a:latin typeface="Tempus Sans ITC" pitchFamily="82" charset="0"/>
              </a:rPr>
              <a:t>the letter of St. Paul to the Philippians:</a:t>
            </a:r>
          </a:p>
          <a:p>
            <a:pPr>
              <a:buNone/>
            </a:pPr>
            <a:r>
              <a:rPr lang="en-US" sz="2400" dirty="0">
                <a:latin typeface="Tempus Sans ITC" pitchFamily="82" charset="0"/>
              </a:rPr>
              <a:t>    </a:t>
            </a:r>
            <a:r>
              <a:rPr lang="en-US" sz="2400" dirty="0" smtClean="0">
                <a:latin typeface="Tempus Sans ITC" pitchFamily="82" charset="0"/>
              </a:rPr>
              <a:t> </a:t>
            </a:r>
            <a:r>
              <a:rPr lang="en-US" sz="2000" dirty="0" smtClean="0">
                <a:latin typeface="Tempus Sans ITC" pitchFamily="82" charset="0"/>
              </a:rPr>
              <a:t>Don’t </a:t>
            </a:r>
            <a:r>
              <a:rPr lang="en-US" sz="2000" dirty="0">
                <a:latin typeface="Tempus Sans ITC" pitchFamily="82" charset="0"/>
              </a:rPr>
              <a:t>be anxious about anything; rather bring up all your requests to God in your prayers, along with giving thanks. Then the peace of God that is beyond understanding will keep your hears and minds safe in Christ </a:t>
            </a:r>
            <a:r>
              <a:rPr lang="en-US" sz="2000" dirty="0" smtClean="0">
                <a:latin typeface="Tempus Sans ITC" pitchFamily="82" charset="0"/>
              </a:rPr>
              <a:t>Jesus.</a:t>
            </a:r>
            <a:endParaRPr lang="en-GB" sz="2000" dirty="0">
              <a:latin typeface="Tempus Sans ITC" pitchFamily="82" charset="0"/>
            </a:endParaRPr>
          </a:p>
          <a:p>
            <a:pPr>
              <a:buNone/>
            </a:pPr>
            <a:endParaRPr lang="en-GB" sz="2000" dirty="0" smtClean="0">
              <a:latin typeface="Tempus Sans ITC" pitchFamily="82" charset="0"/>
            </a:endParaRPr>
          </a:p>
          <a:p>
            <a:pPr>
              <a:buNone/>
            </a:pPr>
            <a:r>
              <a:rPr lang="en-GB" sz="2000" dirty="0" smtClean="0">
                <a:latin typeface="Tempus Sans ITC" pitchFamily="82" charset="0"/>
              </a:rPr>
              <a:t>     God of all good things sometimes I complain about having a hard time when things aren’t going well, but help me to remember what I have to be grateful for, beginning with this morning – </a:t>
            </a:r>
          </a:p>
          <a:p>
            <a:pPr>
              <a:buNone/>
            </a:pPr>
            <a:r>
              <a:rPr lang="en-GB" sz="2000" dirty="0" smtClean="0">
                <a:latin typeface="Tempus Sans ITC" pitchFamily="82" charset="0"/>
              </a:rPr>
              <a:t>     I woke up in a warm bed, my eyes opened and I could see. I got out of bed unaided and put on clean clothes.</a:t>
            </a:r>
          </a:p>
          <a:p>
            <a:pPr>
              <a:buNone/>
            </a:pPr>
            <a:r>
              <a:rPr lang="en-GB" sz="2000" dirty="0" smtClean="0">
                <a:latin typeface="Tempus Sans ITC" pitchFamily="82" charset="0"/>
              </a:rPr>
              <a:t>     I had a choice for breakfast, and clean water to brush my teeth.</a:t>
            </a:r>
          </a:p>
          <a:p>
            <a:pPr>
              <a:buNone/>
            </a:pPr>
            <a:r>
              <a:rPr lang="en-GB" sz="2000" dirty="0" smtClean="0">
                <a:latin typeface="Tempus Sans ITC" pitchFamily="82" charset="0"/>
              </a:rPr>
              <a:t>     I had school books to put in my bag, someone to wave my off for the day, a safe journey to school I have teachers, I have friends.</a:t>
            </a:r>
          </a:p>
          <a:p>
            <a:pPr>
              <a:buNone/>
            </a:pPr>
            <a:r>
              <a:rPr lang="en-GB" sz="2000" dirty="0" smtClean="0">
                <a:latin typeface="Tempus Sans ITC" pitchFamily="82" charset="0"/>
              </a:rPr>
              <a:t>     For all that and more</a:t>
            </a:r>
          </a:p>
          <a:p>
            <a:pPr>
              <a:buNone/>
            </a:pPr>
            <a:endParaRPr lang="en-GB" sz="3300" dirty="0">
              <a:latin typeface="Tempus Sans ITC" pitchFamily="82" charset="0"/>
            </a:endParaRPr>
          </a:p>
          <a:p>
            <a:pPr>
              <a:buNone/>
            </a:pPr>
            <a:endParaRPr lang="en-GB" sz="3300" dirty="0">
              <a:latin typeface="Tempus Sans ITC" pitchFamily="82" charset="0"/>
            </a:endParaRPr>
          </a:p>
          <a:p>
            <a:pPr algn="ctr">
              <a:buNone/>
            </a:pPr>
            <a:endParaRPr lang="en-US" sz="3300" dirty="0">
              <a:latin typeface="Tempus Sans ITC" pitchFamily="82" charset="0"/>
            </a:endParaRPr>
          </a:p>
          <a:p>
            <a:pPr>
              <a:buNone/>
            </a:pPr>
            <a:endParaRPr lang="en-US" sz="3000"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AutoShape 2" descr="school_15954bc (1)"/>
          <p:cNvSpPr>
            <a:spLocks noChangeAspect="1" noChangeArrowheads="1"/>
          </p:cNvSpPr>
          <p:nvPr/>
        </p:nvSpPr>
        <p:spPr bwMode="auto">
          <a:xfrm>
            <a:off x="63500" y="-136525"/>
            <a:ext cx="5895975" cy="56483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3"/>
          <a:stretch>
            <a:fillRect/>
          </a:stretch>
        </p:blipFill>
        <p:spPr>
          <a:xfrm>
            <a:off x="3026921" y="6027625"/>
            <a:ext cx="3678297" cy="6271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chemeClr val="accent6">
                    <a:lumMod val="20000"/>
                    <a:lumOff val="80000"/>
                  </a:schemeClr>
                </a:solidFill>
                <a:latin typeface="Tempus Sans ITC" pitchFamily="82" charset="0"/>
              </a:rPr>
              <a:t>Tuesday 2 October</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155576" y="1610303"/>
            <a:ext cx="8531226" cy="4515860"/>
          </a:xfrm>
        </p:spPr>
        <p:txBody>
          <a:bodyPr>
            <a:normAutofit/>
          </a:bodyPr>
          <a:lstStyle/>
          <a:p>
            <a:pPr algn="ctr">
              <a:buNone/>
            </a:pPr>
            <a:r>
              <a:rPr lang="en-GB" sz="2400" b="1" dirty="0" smtClean="0">
                <a:latin typeface="Tempus Sans ITC" panose="04020404030D07020202" pitchFamily="82" charset="0"/>
              </a:rPr>
              <a:t>Harvest</a:t>
            </a:r>
            <a:endParaRPr lang="en-GB" sz="2400" dirty="0">
              <a:latin typeface="Tempus Sans ITC" panose="04020404030D07020202" pitchFamily="82" charset="0"/>
            </a:endParaRPr>
          </a:p>
          <a:p>
            <a:pPr algn="ctr">
              <a:buNone/>
            </a:pPr>
            <a:r>
              <a:rPr lang="en-US" sz="2000" dirty="0" smtClean="0">
                <a:latin typeface="Tempus Sans ITC" panose="04020404030D07020202" pitchFamily="82" charset="0"/>
              </a:rPr>
              <a:t>Lord </a:t>
            </a:r>
            <a:r>
              <a:rPr lang="en-US" sz="2000" dirty="0">
                <a:latin typeface="Tempus Sans ITC" panose="04020404030D07020202" pitchFamily="82" charset="0"/>
              </a:rPr>
              <a:t>of the </a:t>
            </a:r>
            <a:r>
              <a:rPr lang="en-US" sz="2000" dirty="0" smtClean="0">
                <a:latin typeface="Tempus Sans ITC" panose="04020404030D07020202" pitchFamily="82" charset="0"/>
              </a:rPr>
              <a:t>Harvest, we </a:t>
            </a:r>
            <a:r>
              <a:rPr lang="en-US" sz="2000" dirty="0">
                <a:latin typeface="Tempus Sans ITC" panose="04020404030D07020202" pitchFamily="82" charset="0"/>
              </a:rPr>
              <a:t>thank you for your </a:t>
            </a:r>
            <a:r>
              <a:rPr lang="en-US" sz="2000" dirty="0" smtClean="0">
                <a:latin typeface="Tempus Sans ITC" panose="04020404030D07020202" pitchFamily="82" charset="0"/>
              </a:rPr>
              <a:t>creation, for </a:t>
            </a:r>
            <a:r>
              <a:rPr lang="en-US" sz="2000" dirty="0">
                <a:latin typeface="Tempus Sans ITC" panose="04020404030D07020202" pitchFamily="82" charset="0"/>
              </a:rPr>
              <a:t>its beauty </a:t>
            </a:r>
            <a:r>
              <a:rPr lang="en-US" sz="2000" dirty="0" smtClean="0">
                <a:latin typeface="Tempus Sans ITC" panose="04020404030D07020202" pitchFamily="82" charset="0"/>
              </a:rPr>
              <a:t>and fruitfulness, we </a:t>
            </a:r>
            <a:r>
              <a:rPr lang="en-US" sz="2000" dirty="0">
                <a:latin typeface="Tempus Sans ITC" panose="04020404030D07020202" pitchFamily="82" charset="0"/>
              </a:rPr>
              <a:t>thank you for blessing </a:t>
            </a:r>
            <a:r>
              <a:rPr lang="en-US" sz="2000" dirty="0" smtClean="0">
                <a:latin typeface="Tempus Sans ITC" panose="04020404030D07020202" pitchFamily="82" charset="0"/>
              </a:rPr>
              <a:t>us with </a:t>
            </a:r>
            <a:r>
              <a:rPr lang="en-US" sz="2000" dirty="0">
                <a:latin typeface="Tempus Sans ITC" panose="04020404030D07020202" pitchFamily="82" charset="0"/>
              </a:rPr>
              <a:t>our daily </a:t>
            </a:r>
            <a:r>
              <a:rPr lang="en-US" sz="2000" dirty="0" smtClean="0">
                <a:latin typeface="Tempus Sans ITC" panose="04020404030D07020202" pitchFamily="82" charset="0"/>
              </a:rPr>
              <a:t>bread</a:t>
            </a:r>
            <a:endParaRPr lang="en-US" sz="2000" dirty="0">
              <a:latin typeface="Tempus Sans ITC" panose="04020404030D07020202" pitchFamily="82" charset="0"/>
            </a:endParaRPr>
          </a:p>
          <a:p>
            <a:pPr algn="ctr">
              <a:buNone/>
            </a:pPr>
            <a:r>
              <a:rPr lang="en-US" sz="2000" dirty="0" smtClean="0">
                <a:latin typeface="Tempus Sans ITC" panose="04020404030D07020202" pitchFamily="82" charset="0"/>
              </a:rPr>
              <a:t>Lord </a:t>
            </a:r>
            <a:r>
              <a:rPr lang="en-US" sz="2000" dirty="0">
                <a:latin typeface="Tempus Sans ITC" panose="04020404030D07020202" pitchFamily="82" charset="0"/>
              </a:rPr>
              <a:t>of </a:t>
            </a:r>
            <a:r>
              <a:rPr lang="en-US" sz="2000" dirty="0" smtClean="0">
                <a:latin typeface="Tempus Sans ITC" panose="04020404030D07020202" pitchFamily="82" charset="0"/>
              </a:rPr>
              <a:t>Mercy, we pray that we will become </a:t>
            </a:r>
            <a:r>
              <a:rPr lang="en-US" sz="2000" dirty="0">
                <a:latin typeface="Tempus Sans ITC" panose="04020404030D07020202" pitchFamily="82" charset="0"/>
              </a:rPr>
              <a:t>wise stewards of this </a:t>
            </a:r>
            <a:r>
              <a:rPr lang="en-US" sz="2000" dirty="0" smtClean="0">
                <a:latin typeface="Tempus Sans ITC" panose="04020404030D07020202" pitchFamily="82" charset="0"/>
              </a:rPr>
              <a:t>world.</a:t>
            </a:r>
          </a:p>
          <a:p>
            <a:pPr algn="ctr">
              <a:buNone/>
            </a:pPr>
            <a:r>
              <a:rPr lang="en-US" sz="2000" dirty="0" smtClean="0">
                <a:latin typeface="Tempus Sans ITC" panose="04020404030D07020202" pitchFamily="82" charset="0"/>
              </a:rPr>
              <a:t>We are sorry for the times when we are selfish and not </a:t>
            </a:r>
            <a:r>
              <a:rPr lang="en-US" sz="2000" dirty="0">
                <a:latin typeface="Tempus Sans ITC" panose="04020404030D07020202" pitchFamily="82" charset="0"/>
              </a:rPr>
              <a:t>sharing the earth’s bounty </a:t>
            </a:r>
            <a:r>
              <a:rPr lang="en-US" sz="2000" dirty="0" smtClean="0">
                <a:latin typeface="Tempus Sans ITC" panose="04020404030D07020202" pitchFamily="82" charset="0"/>
              </a:rPr>
              <a:t>fairly.</a:t>
            </a:r>
          </a:p>
          <a:p>
            <a:pPr algn="ctr">
              <a:buNone/>
            </a:pPr>
            <a:r>
              <a:rPr lang="en-US" sz="2000" dirty="0" smtClean="0">
                <a:latin typeface="Tempus Sans ITC" panose="04020404030D07020202" pitchFamily="82" charset="0"/>
              </a:rPr>
              <a:t>Lord </a:t>
            </a:r>
            <a:r>
              <a:rPr lang="en-US" sz="2000" dirty="0">
                <a:latin typeface="Tempus Sans ITC" panose="04020404030D07020202" pitchFamily="82" charset="0"/>
              </a:rPr>
              <a:t>of </a:t>
            </a:r>
            <a:r>
              <a:rPr lang="en-US" sz="2000" dirty="0" smtClean="0">
                <a:latin typeface="Tempus Sans ITC" panose="04020404030D07020202" pitchFamily="82" charset="0"/>
              </a:rPr>
              <a:t>Justice, we </a:t>
            </a:r>
            <a:r>
              <a:rPr lang="en-US" sz="2000" dirty="0">
                <a:latin typeface="Tempus Sans ITC" panose="04020404030D07020202" pitchFamily="82" charset="0"/>
              </a:rPr>
              <a:t>pray for those living in </a:t>
            </a:r>
            <a:r>
              <a:rPr lang="en-US" sz="2000" dirty="0" smtClean="0">
                <a:latin typeface="Tempus Sans ITC" panose="04020404030D07020202" pitchFamily="82" charset="0"/>
              </a:rPr>
              <a:t>poverty and </a:t>
            </a:r>
            <a:r>
              <a:rPr lang="en-US" sz="2000" dirty="0">
                <a:latin typeface="Tempus Sans ITC" panose="04020404030D07020202" pitchFamily="82" charset="0"/>
              </a:rPr>
              <a:t>cry out for an end to </a:t>
            </a:r>
            <a:r>
              <a:rPr lang="en-US" sz="2000" dirty="0" smtClean="0">
                <a:latin typeface="Tempus Sans ITC" panose="04020404030D07020202" pitchFamily="82" charset="0"/>
              </a:rPr>
              <a:t>inequality. We </a:t>
            </a:r>
            <a:r>
              <a:rPr lang="en-US" sz="2000" dirty="0">
                <a:latin typeface="Tempus Sans ITC" panose="04020404030D07020202" pitchFamily="82" charset="0"/>
              </a:rPr>
              <a:t>pray that you help us to help </a:t>
            </a:r>
            <a:r>
              <a:rPr lang="en-US" sz="2000" dirty="0" smtClean="0">
                <a:latin typeface="Tempus Sans ITC" panose="04020404030D07020202" pitchFamily="82" charset="0"/>
              </a:rPr>
              <a:t>others, tat </a:t>
            </a:r>
            <a:r>
              <a:rPr lang="en-US" sz="2000" dirty="0">
                <a:latin typeface="Tempus Sans ITC" panose="04020404030D07020202" pitchFamily="82" charset="0"/>
              </a:rPr>
              <a:t>all might live a life of </a:t>
            </a:r>
            <a:r>
              <a:rPr lang="en-US" sz="2000" dirty="0" smtClean="0">
                <a:latin typeface="Tempus Sans ITC" panose="04020404030D07020202" pitchFamily="82" charset="0"/>
              </a:rPr>
              <a:t>plenty.</a:t>
            </a:r>
          </a:p>
          <a:p>
            <a:pPr algn="ctr">
              <a:buNone/>
            </a:pPr>
            <a:r>
              <a:rPr lang="en-US" sz="2000" dirty="0" smtClean="0">
                <a:latin typeface="Tempus Sans ITC" panose="04020404030D07020202" pitchFamily="82" charset="0"/>
              </a:rPr>
              <a:t>Amen.</a:t>
            </a: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AutoShape 2" descr="school_15954bc (1)"/>
          <p:cNvSpPr>
            <a:spLocks noChangeAspect="1" noChangeArrowheads="1"/>
          </p:cNvSpPr>
          <p:nvPr/>
        </p:nvSpPr>
        <p:spPr bwMode="auto">
          <a:xfrm>
            <a:off x="63500" y="-136525"/>
            <a:ext cx="5895975" cy="56483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4" name="Afbeelding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4503721"/>
            <a:ext cx="3318397" cy="220882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smtClean="0">
                <a:solidFill>
                  <a:schemeClr val="accent6">
                    <a:lumMod val="20000"/>
                    <a:lumOff val="80000"/>
                  </a:schemeClr>
                </a:solidFill>
                <a:latin typeface="Tempus Sans ITC" pitchFamily="82" charset="0"/>
              </a:rPr>
              <a:t>Wednesday 3 October</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457200" y="1610303"/>
            <a:ext cx="8183729" cy="4853136"/>
          </a:xfrm>
        </p:spPr>
        <p:txBody>
          <a:bodyPr>
            <a:normAutofit fontScale="92500"/>
          </a:bodyPr>
          <a:lstStyle/>
          <a:p>
            <a:pPr algn="ctr">
              <a:buNone/>
            </a:pPr>
            <a:r>
              <a:rPr lang="en-GB" sz="2800" dirty="0" smtClean="0">
                <a:latin typeface="Tempus Sans ITC" pitchFamily="82" charset="0"/>
              </a:rPr>
              <a:t>   </a:t>
            </a:r>
            <a:r>
              <a:rPr lang="en-GB" sz="2800" dirty="0">
                <a:latin typeface="Tempus Sans ITC" pitchFamily="82" charset="0"/>
              </a:rPr>
              <a:t>Sunday 7th October is Grandparents Day</a:t>
            </a:r>
          </a:p>
          <a:p>
            <a:pPr>
              <a:buNone/>
            </a:pPr>
            <a:endParaRPr lang="en-GB" sz="2000" dirty="0" smtClean="0">
              <a:latin typeface="Tempus Sans ITC" pitchFamily="82" charset="0"/>
            </a:endParaRPr>
          </a:p>
          <a:p>
            <a:pPr>
              <a:buNone/>
            </a:pPr>
            <a:endParaRPr lang="en-GB" sz="2000" dirty="0">
              <a:latin typeface="Tempus Sans ITC" pitchFamily="82" charset="0"/>
            </a:endParaRPr>
          </a:p>
          <a:p>
            <a:pPr>
              <a:buNone/>
            </a:pPr>
            <a:endParaRPr lang="en-GB" sz="2000" dirty="0" smtClean="0">
              <a:latin typeface="Tempus Sans ITC" pitchFamily="82" charset="0"/>
            </a:endParaRPr>
          </a:p>
          <a:p>
            <a:pPr>
              <a:buNone/>
            </a:pPr>
            <a:endParaRPr lang="en-GB" sz="2000" dirty="0">
              <a:latin typeface="Tempus Sans ITC" pitchFamily="82" charset="0"/>
            </a:endParaRPr>
          </a:p>
          <a:p>
            <a:pPr>
              <a:buNone/>
            </a:pPr>
            <a:endParaRPr lang="en-GB" sz="2000" dirty="0" smtClean="0">
              <a:latin typeface="Tempus Sans ITC" pitchFamily="82" charset="0"/>
            </a:endParaRPr>
          </a:p>
          <a:p>
            <a:pPr>
              <a:buNone/>
            </a:pPr>
            <a:endParaRPr lang="en-GB" sz="2000" dirty="0">
              <a:latin typeface="Tempus Sans ITC" pitchFamily="82" charset="0"/>
            </a:endParaRPr>
          </a:p>
          <a:p>
            <a:pPr>
              <a:buNone/>
            </a:pPr>
            <a:r>
              <a:rPr lang="en-GB" sz="2000" dirty="0" smtClean="0">
                <a:latin typeface="Tempus Sans ITC" pitchFamily="82" charset="0"/>
              </a:rPr>
              <a:t>     Dear </a:t>
            </a:r>
            <a:r>
              <a:rPr lang="en-GB" sz="2000" dirty="0">
                <a:latin typeface="Tempus Sans ITC" pitchFamily="82" charset="0"/>
              </a:rPr>
              <a:t>God, please bless my grandparents. Thank you for the life they gave my parents and for the life they give to me. For the ways they helped me, I give thanks. For the ways they love me no matter what, I rejoice. </a:t>
            </a:r>
          </a:p>
          <a:p>
            <a:pPr>
              <a:buNone/>
            </a:pPr>
            <a:r>
              <a:rPr lang="en-GB" sz="2000" dirty="0" smtClean="0">
                <a:latin typeface="Tempus Sans ITC" pitchFamily="82" charset="0"/>
              </a:rPr>
              <a:t>     Let </a:t>
            </a:r>
            <a:r>
              <a:rPr lang="en-GB" sz="2000" dirty="0">
                <a:latin typeface="Tempus Sans ITC" pitchFamily="82" charset="0"/>
              </a:rPr>
              <a:t>them grow in wisdom and joy in life. Bless them always.</a:t>
            </a:r>
          </a:p>
          <a:p>
            <a:pPr>
              <a:buNone/>
            </a:pPr>
            <a:r>
              <a:rPr lang="en-GB" sz="2000" dirty="0" smtClean="0">
                <a:latin typeface="Tempus Sans ITC" pitchFamily="82" charset="0"/>
              </a:rPr>
              <a:t>     We </a:t>
            </a:r>
            <a:r>
              <a:rPr lang="en-GB" sz="2000" dirty="0">
                <a:latin typeface="Tempus Sans ITC" pitchFamily="82" charset="0"/>
              </a:rPr>
              <a:t>also pray for all those grandparents who have passed away, giving thanks for all they have done and what they have meant to us. May they rest in peace. Amen</a:t>
            </a:r>
            <a:r>
              <a:rPr lang="en-GB" sz="2000" dirty="0" smtClean="0">
                <a:latin typeface="Tempus Sans ITC" pitchFamily="82" charset="0"/>
              </a:rPr>
              <a:t>.</a:t>
            </a:r>
          </a:p>
          <a:p>
            <a:pPr>
              <a:buNone/>
            </a:pPr>
            <a:endParaRPr lang="en-GB" sz="2000" dirty="0">
              <a:latin typeface="Tempus Sans ITC" pitchFamily="82" charset="0"/>
            </a:endParaRPr>
          </a:p>
          <a:p>
            <a:pPr>
              <a:buNone/>
            </a:pPr>
            <a:endParaRPr lang="en-GB" dirty="0" smtClean="0">
              <a:latin typeface="Tempus Sans ITC" panose="04020404030D07020202"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7"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AutoShape 2" descr="school_15954bc (1)"/>
          <p:cNvSpPr>
            <a:spLocks noChangeAspect="1" noChangeArrowheads="1"/>
          </p:cNvSpPr>
          <p:nvPr/>
        </p:nvSpPr>
        <p:spPr bwMode="auto">
          <a:xfrm>
            <a:off x="63500" y="-136525"/>
            <a:ext cx="5895975" cy="56483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4" name="Picture 3"/>
          <p:cNvPicPr>
            <a:picLocks noChangeAspect="1"/>
          </p:cNvPicPr>
          <p:nvPr/>
        </p:nvPicPr>
        <p:blipFill>
          <a:blip r:embed="rId3"/>
          <a:stretch>
            <a:fillRect/>
          </a:stretch>
        </p:blipFill>
        <p:spPr>
          <a:xfrm>
            <a:off x="3779913" y="2111374"/>
            <a:ext cx="1730488" cy="1853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err="1" smtClean="0">
                <a:latin typeface="Tempus Sans ITC" panose="04020404030D07020202" pitchFamily="82" charset="0"/>
              </a:rPr>
              <a:t>Thursd</a:t>
            </a:r>
            <a:r>
              <a:rPr lang="nl-BE" sz="4000" dirty="0" smtClean="0">
                <a:latin typeface="Tempus Sans ITC" panose="04020404030D07020202" pitchFamily="82" charset="0"/>
              </a:rPr>
              <a:t>ay 4 October</a:t>
            </a:r>
            <a:endParaRPr lang="en-GB" sz="4000" dirty="0">
              <a:latin typeface="Tempus Sans ITC" panose="04020404030D07020202" pitchFamily="82" charset="0"/>
            </a:endParaRPr>
          </a:p>
        </p:txBody>
      </p:sp>
      <p:sp>
        <p:nvSpPr>
          <p:cNvPr id="3" name="Content Placeholder 2"/>
          <p:cNvSpPr>
            <a:spLocks noGrp="1"/>
          </p:cNvSpPr>
          <p:nvPr>
            <p:ph sz="half" idx="1"/>
          </p:nvPr>
        </p:nvSpPr>
        <p:spPr>
          <a:xfrm>
            <a:off x="457200" y="1600200"/>
            <a:ext cx="2098576" cy="4525963"/>
          </a:xfrm>
        </p:spPr>
        <p:txBody>
          <a:bodyPr>
            <a:normAutofit fontScale="77500" lnSpcReduction="20000"/>
          </a:bodyPr>
          <a:lstStyle/>
          <a:p>
            <a:pPr marL="0" indent="0" algn="ctr">
              <a:buNone/>
            </a:pPr>
            <a:r>
              <a:rPr lang="en-GB" sz="3600" b="1" dirty="0" smtClean="0">
                <a:latin typeface="Tempus Sans ITC" panose="04020404030D07020202" pitchFamily="82" charset="0"/>
              </a:rPr>
              <a:t>Feast of Saint Francis</a:t>
            </a:r>
            <a:r>
              <a:rPr lang="en-GB" sz="4000" b="1" dirty="0" smtClean="0">
                <a:latin typeface="Tempus Sans ITC" panose="04020404030D07020202" pitchFamily="82" charset="0"/>
              </a:rPr>
              <a:t>	</a:t>
            </a:r>
            <a:endParaRPr lang="en-GB" sz="4000" b="1" dirty="0">
              <a:latin typeface="Tempus Sans ITC" panose="04020404030D07020202" pitchFamily="82" charset="0"/>
            </a:endParaRPr>
          </a:p>
        </p:txBody>
      </p:sp>
      <p:sp>
        <p:nvSpPr>
          <p:cNvPr id="13" name="Content Placeholder 12"/>
          <p:cNvSpPr>
            <a:spLocks noGrp="1"/>
          </p:cNvSpPr>
          <p:nvPr>
            <p:ph sz="half" idx="2"/>
          </p:nvPr>
        </p:nvSpPr>
        <p:spPr>
          <a:xfrm>
            <a:off x="2699792" y="1600200"/>
            <a:ext cx="5987008" cy="4925144"/>
          </a:xfrm>
        </p:spPr>
        <p:txBody>
          <a:bodyPr>
            <a:normAutofit fontScale="77500" lnSpcReduction="20000"/>
          </a:bodyPr>
          <a:lstStyle/>
          <a:p>
            <a:pPr marL="0" indent="0">
              <a:buNone/>
            </a:pPr>
            <a:r>
              <a:rPr lang="en-GB" sz="2600" dirty="0">
                <a:latin typeface="Tempus Sans ITC" panose="04020404030D07020202" pitchFamily="82" charset="0"/>
              </a:rPr>
              <a:t>Saint Francis lived in the 12th-13th century. He was born in a wealthy family and initially lived the typical life of a rich young man. After having had a vision he changed his lifestyle drastically choosing to live in poverty, trusting that God would give him all he needed, he founded the Franciscans. Because of his love and care for all animals he became the patron saint of animals.</a:t>
            </a:r>
          </a:p>
          <a:p>
            <a:pPr marL="0" indent="0">
              <a:buNone/>
            </a:pPr>
            <a:endParaRPr lang="en-GB" dirty="0">
              <a:latin typeface="Tempus Sans ITC" panose="04020404030D07020202" pitchFamily="82" charset="0"/>
            </a:endParaRPr>
          </a:p>
          <a:p>
            <a:pPr marL="0" indent="0">
              <a:buNone/>
            </a:pPr>
            <a:r>
              <a:rPr lang="en-GB" dirty="0">
                <a:latin typeface="Tempus Sans ITC" panose="04020404030D07020202" pitchFamily="82" charset="0"/>
              </a:rPr>
              <a:t>We give thanks for God’s creation and for all life.</a:t>
            </a:r>
          </a:p>
          <a:p>
            <a:pPr marL="0" indent="0">
              <a:buNone/>
            </a:pPr>
            <a:r>
              <a:rPr lang="en-GB" dirty="0">
                <a:latin typeface="Tempus Sans ITC" panose="04020404030D07020202" pitchFamily="82" charset="0"/>
              </a:rPr>
              <a:t>Good St. Francis, you loved all of God’s creatures. To you they were your brothers and sisters. Help us to follow your example of treating every living thing with kindness.</a:t>
            </a:r>
          </a:p>
          <a:p>
            <a:pPr marL="0" indent="0">
              <a:buNone/>
            </a:pPr>
            <a:r>
              <a:rPr lang="en-GB" dirty="0">
                <a:latin typeface="Tempus Sans ITC" panose="04020404030D07020202" pitchFamily="82" charset="0"/>
              </a:rPr>
              <a:t>St. Francis, Patron Saint of animals, watch over my pet and keep my companion safe and healthy. Amen.</a:t>
            </a:r>
          </a:p>
          <a:p>
            <a:endParaRPr lang="en-GB" dirty="0"/>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8"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4"/>
          <a:stretch>
            <a:fillRect/>
          </a:stretch>
        </p:blipFill>
        <p:spPr>
          <a:xfrm>
            <a:off x="334839" y="2852936"/>
            <a:ext cx="2274715" cy="2880320"/>
          </a:xfrm>
          <a:prstGeom prst="rect">
            <a:avLst/>
          </a:prstGeom>
        </p:spPr>
      </p:pic>
    </p:spTree>
    <p:extLst>
      <p:ext uri="{BB962C8B-B14F-4D97-AF65-F5344CB8AC3E}">
        <p14:creationId xmlns:p14="http://schemas.microsoft.com/office/powerpoint/2010/main" val="2249452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23178"/>
            <a:ext cx="8229600" cy="1143000"/>
          </a:xfrm>
        </p:spPr>
        <p:txBody>
          <a:bodyPr>
            <a:noAutofit/>
          </a:bodyPr>
          <a:lstStyle/>
          <a:p>
            <a:r>
              <a:rPr lang="en-GB" sz="4000" b="1" dirty="0" smtClean="0">
                <a:solidFill>
                  <a:schemeClr val="accent6">
                    <a:lumMod val="20000"/>
                    <a:lumOff val="80000"/>
                  </a:schemeClr>
                </a:solidFill>
                <a:latin typeface="Tempus Sans ITC" pitchFamily="82" charset="0"/>
              </a:rPr>
              <a:t>Friday 5 October</a:t>
            </a:r>
            <a:endParaRPr lang="en-GB" sz="4000"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1" y="1189896"/>
            <a:ext cx="9144000" cy="5335448"/>
          </a:xfrm>
        </p:spPr>
        <p:txBody>
          <a:bodyPr>
            <a:noAutofit/>
          </a:bodyPr>
          <a:lstStyle/>
          <a:p>
            <a:pPr algn="ctr">
              <a:buNone/>
            </a:pPr>
            <a:endParaRPr lang="en-GB" sz="1800" dirty="0" smtClean="0">
              <a:latin typeface="Tempus Sans ITC" pitchFamily="82" charset="0"/>
            </a:endParaRPr>
          </a:p>
          <a:p>
            <a:pPr algn="ctr">
              <a:buNone/>
            </a:pPr>
            <a:endParaRPr lang="en-GB" sz="1800" dirty="0" smtClean="0">
              <a:latin typeface="Tempus Sans ITC" pitchFamily="82" charset="0"/>
            </a:endParaRPr>
          </a:p>
          <a:p>
            <a:pPr algn="ctr">
              <a:buNone/>
            </a:pPr>
            <a:endParaRPr lang="en-GB" sz="1800" dirty="0" smtClean="0">
              <a:latin typeface="Tempus Sans ITC" pitchFamily="82" charset="0"/>
            </a:endParaRPr>
          </a:p>
          <a:p>
            <a:pPr algn="ctr">
              <a:buNone/>
            </a:pPr>
            <a:r>
              <a:rPr lang="en-GB" sz="1800" dirty="0" smtClean="0">
                <a:latin typeface="Tempus Sans ITC" pitchFamily="82" charset="0"/>
              </a:rPr>
              <a:t>Giver of all wisdom and greatest of all teachers,</a:t>
            </a:r>
          </a:p>
          <a:p>
            <a:pPr algn="ctr">
              <a:buNone/>
            </a:pPr>
            <a:r>
              <a:rPr lang="en-GB" sz="1800" dirty="0" smtClean="0">
                <a:latin typeface="Tempus Sans ITC" pitchFamily="82" charset="0"/>
              </a:rPr>
              <a:t>Look upon our teachers with love, grant them the resolve to nurture our eager minds and to never give up on us who fall behind.</a:t>
            </a:r>
          </a:p>
          <a:p>
            <a:pPr algn="ctr">
              <a:buNone/>
            </a:pPr>
            <a:r>
              <a:rPr lang="en-GB" sz="1800" dirty="0" smtClean="0">
                <a:latin typeface="Tempus Sans ITC" pitchFamily="82" charset="0"/>
              </a:rPr>
              <a:t>Bless their hearts for they rejoice when we succeed and encourage us when we need help.</a:t>
            </a:r>
          </a:p>
          <a:p>
            <a:pPr algn="ctr">
              <a:buNone/>
            </a:pPr>
            <a:r>
              <a:rPr lang="en-GB" sz="1800" dirty="0" smtClean="0">
                <a:latin typeface="Tempus Sans ITC" pitchFamily="82" charset="0"/>
              </a:rPr>
              <a:t>Bless them with gentle patience for the path of learning is never easy.</a:t>
            </a:r>
          </a:p>
          <a:p>
            <a:pPr algn="ctr">
              <a:buNone/>
            </a:pPr>
            <a:r>
              <a:rPr lang="en-GB" sz="1800" dirty="0" smtClean="0">
                <a:latin typeface="Tempus Sans ITC" pitchFamily="82" charset="0"/>
              </a:rPr>
              <a:t>Kindle a passion in them because it is that flame that ignites the love of learning in us.</a:t>
            </a:r>
          </a:p>
          <a:p>
            <a:pPr algn="ctr">
              <a:buNone/>
            </a:pPr>
            <a:r>
              <a:rPr lang="en-GB" sz="1800" dirty="0" smtClean="0">
                <a:latin typeface="Tempus Sans ITC" pitchFamily="82" charset="0"/>
              </a:rPr>
              <a:t>Help them see the potential in each of us. Their belief in us means much more than the grade we make.</a:t>
            </a:r>
          </a:p>
          <a:p>
            <a:pPr algn="ctr">
              <a:buNone/>
            </a:pPr>
            <a:r>
              <a:rPr lang="en-GB" sz="1800" dirty="0" smtClean="0">
                <a:latin typeface="Tempus Sans ITC" pitchFamily="82" charset="0"/>
              </a:rPr>
              <a:t>Instil in them a commitment to keep on learning. It shows us to not fear new knowledge and experiences.</a:t>
            </a:r>
          </a:p>
          <a:p>
            <a:pPr algn="ctr">
              <a:buNone/>
            </a:pPr>
            <a:r>
              <a:rPr lang="en-GB" sz="1800" dirty="0" smtClean="0">
                <a:latin typeface="Tempus Sans ITC" pitchFamily="82" charset="0"/>
              </a:rPr>
              <a:t>Inspire them to touch the future. They influence how big we dream for ourselves.</a:t>
            </a:r>
          </a:p>
          <a:p>
            <a:pPr algn="ctr">
              <a:buNone/>
            </a:pPr>
            <a:r>
              <a:rPr lang="en-GB" sz="1800" dirty="0" smtClean="0">
                <a:latin typeface="Tempus Sans ITC" pitchFamily="82" charset="0"/>
              </a:rPr>
              <a:t>Bless our teachers from before for their work endures.</a:t>
            </a:r>
          </a:p>
          <a:p>
            <a:pPr algn="ctr">
              <a:buNone/>
            </a:pPr>
            <a:r>
              <a:rPr lang="en-GB" sz="1800" dirty="0" smtClean="0">
                <a:latin typeface="Tempus Sans ITC" pitchFamily="82" charset="0"/>
              </a:rPr>
              <a:t>Let the light of your example shine upon all teachers to build up with their words, to love with their mind, to share with their heart. Amen.</a:t>
            </a:r>
            <a:endParaRPr lang="en-GB" sz="1800" dirty="0">
              <a:latin typeface="Tempus Sans ITC" pitchFamily="82" charset="0"/>
            </a:endParaRPr>
          </a:p>
        </p:txBody>
      </p:sp>
      <p:sp>
        <p:nvSpPr>
          <p:cNvPr id="2050" name="AutoShape 2" descr="Image result for new year new opportunit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dirty="0"/>
          </a:p>
        </p:txBody>
      </p:sp>
      <p:pic>
        <p:nvPicPr>
          <p:cNvPr id="8"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94074" y="172028"/>
            <a:ext cx="676275"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95536" y="1052736"/>
            <a:ext cx="7920880" cy="984885"/>
          </a:xfrm>
          <a:prstGeom prst="rect">
            <a:avLst/>
          </a:prstGeom>
        </p:spPr>
        <p:txBody>
          <a:bodyPr wrap="square">
            <a:spAutoFit/>
          </a:bodyPr>
          <a:lstStyle/>
          <a:p>
            <a:pPr fontAlgn="base"/>
            <a:endParaRPr lang="en-GB" sz="2200" dirty="0" smtClean="0">
              <a:latin typeface="Tempus Sans ITC" pitchFamily="82" charset="0"/>
            </a:endParaRPr>
          </a:p>
          <a:p>
            <a:pPr fontAlgn="base"/>
            <a:endParaRPr lang="en-GB" dirty="0">
              <a:latin typeface="Tempus Sans ITC" pitchFamily="82" charset="0"/>
            </a:endParaRPr>
          </a:p>
          <a:p>
            <a:pPr fontAlgn="base"/>
            <a:endParaRPr lang="en-US" dirty="0">
              <a:latin typeface="Tempus Sans ITC" pitchFamily="82" charset="0"/>
            </a:endParaRPr>
          </a:p>
        </p:txBody>
      </p:sp>
      <p:pic>
        <p:nvPicPr>
          <p:cNvPr id="5" name="Picture 4"/>
          <p:cNvPicPr>
            <a:picLocks noChangeAspect="1"/>
          </p:cNvPicPr>
          <p:nvPr/>
        </p:nvPicPr>
        <p:blipFill>
          <a:blip r:embed="rId3"/>
          <a:stretch>
            <a:fillRect/>
          </a:stretch>
        </p:blipFill>
        <p:spPr>
          <a:xfrm>
            <a:off x="2676366" y="1052736"/>
            <a:ext cx="3978011" cy="957029"/>
          </a:xfrm>
          <a:prstGeom prst="rect">
            <a:avLst/>
          </a:prstGeom>
        </p:spPr>
      </p:pic>
    </p:spTree>
    <p:extLst>
      <p:ext uri="{BB962C8B-B14F-4D97-AF65-F5344CB8AC3E}">
        <p14:creationId xmlns:p14="http://schemas.microsoft.com/office/powerpoint/2010/main" val="22494520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 y="-64221"/>
            <a:ext cx="8435280" cy="1143000"/>
          </a:xfrm>
        </p:spPr>
        <p:txBody>
          <a:bodyPr/>
          <a:lstStyle/>
          <a:p>
            <a:r>
              <a:rPr lang="en-GB" b="1" dirty="0" smtClean="0">
                <a:solidFill>
                  <a:schemeClr val="accent6">
                    <a:lumMod val="20000"/>
                    <a:lumOff val="80000"/>
                  </a:schemeClr>
                </a:solidFill>
                <a:latin typeface="Tempus Sans ITC" pitchFamily="82" charset="0"/>
              </a:rPr>
              <a:t>Afternoon Prayer and Reflection</a:t>
            </a:r>
            <a:endParaRPr lang="en-GB" b="1" dirty="0">
              <a:solidFill>
                <a:schemeClr val="accent6">
                  <a:lumMod val="20000"/>
                  <a:lumOff val="80000"/>
                </a:schemeClr>
              </a:solidFill>
              <a:latin typeface="Tempus Sans ITC" pitchFamily="82" charset="0"/>
            </a:endParaRPr>
          </a:p>
        </p:txBody>
      </p:sp>
      <p:sp>
        <p:nvSpPr>
          <p:cNvPr id="3" name="Content Placeholder 2"/>
          <p:cNvSpPr>
            <a:spLocks noGrp="1"/>
          </p:cNvSpPr>
          <p:nvPr>
            <p:ph idx="1"/>
          </p:nvPr>
        </p:nvSpPr>
        <p:spPr>
          <a:xfrm>
            <a:off x="0" y="836712"/>
            <a:ext cx="9144000" cy="5877272"/>
          </a:xfrm>
        </p:spPr>
        <p:txBody>
          <a:bodyPr>
            <a:normAutofit fontScale="85000" lnSpcReduction="10000"/>
          </a:bodyPr>
          <a:lstStyle/>
          <a:p>
            <a:pPr>
              <a:buNone/>
            </a:pPr>
            <a:r>
              <a:rPr lang="en-GB" sz="2400" dirty="0" smtClean="0">
                <a:latin typeface="Tempus Sans ITC" pitchFamily="82" charset="0"/>
              </a:rPr>
              <a:t>	</a:t>
            </a:r>
            <a:r>
              <a:rPr lang="en-GB" sz="2000" dirty="0" smtClean="0">
                <a:latin typeface="Tempus Sans ITC" pitchFamily="82" charset="0"/>
              </a:rPr>
              <a:t>Lord</a:t>
            </a:r>
          </a:p>
          <a:p>
            <a:pPr>
              <a:buNone/>
            </a:pPr>
            <a:r>
              <a:rPr lang="en-GB" sz="2000" dirty="0" smtClean="0">
                <a:latin typeface="Tempus Sans ITC" pitchFamily="82" charset="0"/>
              </a:rPr>
              <a:t>	Thank you for the morning, for watching over me and walking with me.  May I find joy and understanding this afternoon, in all I do.  Grant me the zest and the strength I need to work for you until nightfall.  Amen</a:t>
            </a:r>
          </a:p>
          <a:p>
            <a:pPr>
              <a:buNone/>
            </a:pPr>
            <a:endParaRPr lang="en-GB" sz="2000" dirty="0" smtClean="0">
              <a:latin typeface="Tempus Sans ITC" pitchFamily="82" charset="0"/>
            </a:endParaRPr>
          </a:p>
          <a:p>
            <a:pPr>
              <a:buNone/>
            </a:pPr>
            <a:r>
              <a:rPr lang="en-GB" sz="2000" dirty="0" smtClean="0">
                <a:latin typeface="Tempus Sans ITC" pitchFamily="82" charset="0"/>
              </a:rPr>
              <a:t>	</a:t>
            </a:r>
            <a:r>
              <a:rPr lang="en-GB" sz="2000" i="1" dirty="0" smtClean="0">
                <a:latin typeface="Tempus Sans ITC" pitchFamily="82" charset="0"/>
              </a:rPr>
              <a:t>Let us pause for a few moments in silence and remember those family members and friends who need our prayers and support today…………</a:t>
            </a:r>
          </a:p>
          <a:p>
            <a:pPr>
              <a:buNone/>
            </a:pPr>
            <a:r>
              <a:rPr lang="en-GB" sz="2000" i="1" dirty="0" smtClean="0">
                <a:latin typeface="Tempus Sans ITC" pitchFamily="82" charset="0"/>
              </a:rPr>
              <a:t>	Let us  ask Mary, our Mother, to join us in our prayers as we say:</a:t>
            </a:r>
          </a:p>
          <a:p>
            <a:pPr>
              <a:buNone/>
            </a:pPr>
            <a:endParaRPr lang="en-GB" sz="2000" i="1" dirty="0" smtClean="0">
              <a:latin typeface="Tempus Sans ITC" pitchFamily="82" charset="0"/>
            </a:endParaRPr>
          </a:p>
          <a:p>
            <a:pPr>
              <a:buNone/>
            </a:pPr>
            <a:r>
              <a:rPr lang="en-GB" sz="2000" i="1" dirty="0" smtClean="0">
                <a:latin typeface="Tempus Sans ITC" pitchFamily="82" charset="0"/>
              </a:rPr>
              <a:t>      </a:t>
            </a:r>
            <a:r>
              <a:rPr lang="en-GB" sz="2000" dirty="0" smtClean="0">
                <a:latin typeface="Tempus Sans ITC" pitchFamily="82" charset="0"/>
              </a:rPr>
              <a:t>Hail Mary, full of grace, the Lord is with thee.  Blessed art thou amongst women and  blessed is the fruit of thy womb, Jesus.  Holy Mary, Mother of God, pray for us sinners now and at the hour of our death.  Amen</a:t>
            </a:r>
          </a:p>
          <a:p>
            <a:pPr>
              <a:buNone/>
            </a:pPr>
            <a:endParaRPr lang="en-GB" sz="2000" dirty="0" smtClean="0">
              <a:latin typeface="Tempus Sans ITC" pitchFamily="82" charset="0"/>
            </a:endParaRPr>
          </a:p>
          <a:p>
            <a:pPr>
              <a:buNone/>
            </a:pPr>
            <a:r>
              <a:rPr lang="en-GB" sz="2000" i="1" dirty="0" smtClean="0">
                <a:latin typeface="Tempus Sans ITC" pitchFamily="82" charset="0"/>
              </a:rPr>
              <a:t>	We end our reflection with a prayer inspired by our </a:t>
            </a:r>
            <a:r>
              <a:rPr lang="en-GB" sz="2000" i="1" dirty="0" err="1" smtClean="0">
                <a:latin typeface="Tempus Sans ITC" pitchFamily="82" charset="0"/>
              </a:rPr>
              <a:t>foundress</a:t>
            </a:r>
            <a:r>
              <a:rPr lang="en-GB" sz="2000" i="1" dirty="0" smtClean="0">
                <a:latin typeface="Tempus Sans ITC" pitchFamily="82" charset="0"/>
              </a:rPr>
              <a:t> followed by the school prayer:</a:t>
            </a:r>
          </a:p>
          <a:p>
            <a:pPr>
              <a:buNone/>
            </a:pPr>
            <a:endParaRPr lang="en-GB" sz="2000" dirty="0" smtClean="0">
              <a:latin typeface="Tempus Sans ITC" pitchFamily="82" charset="0"/>
            </a:endParaRPr>
          </a:p>
          <a:p>
            <a:pPr>
              <a:buNone/>
            </a:pPr>
            <a:r>
              <a:rPr lang="en-GB" sz="2000" dirty="0" smtClean="0">
                <a:latin typeface="Tempus Sans ITC" pitchFamily="82" charset="0"/>
              </a:rPr>
              <a:t>	Loving Father, life-giving spirit – Marie Madeleine believed in your power, hoped in your promises and lived for your glory.  We ask her to pray for us and be with us as we carry the FCJ spirit into the 21</a:t>
            </a:r>
            <a:r>
              <a:rPr lang="en-GB" sz="2000" baseline="30000" dirty="0" smtClean="0">
                <a:latin typeface="Tempus Sans ITC" pitchFamily="82" charset="0"/>
              </a:rPr>
              <a:t>st</a:t>
            </a:r>
            <a:r>
              <a:rPr lang="en-GB" sz="2000" dirty="0" smtClean="0">
                <a:latin typeface="Tempus Sans ITC" pitchFamily="82" charset="0"/>
              </a:rPr>
              <a:t> century.  Protect and guide the pupils and staff at Upton and at all FCJ schools  in this country and around the world.  Amen</a:t>
            </a:r>
          </a:p>
          <a:p>
            <a:pPr>
              <a:buNone/>
            </a:pPr>
            <a:endParaRPr lang="en-GB" sz="2000" dirty="0" smtClean="0">
              <a:latin typeface="Tempus Sans ITC" pitchFamily="82" charset="0"/>
            </a:endParaRPr>
          </a:p>
          <a:p>
            <a:pPr>
              <a:buNone/>
            </a:pPr>
            <a:r>
              <a:rPr lang="en-GB" sz="2000" dirty="0" smtClean="0">
                <a:latin typeface="Tempus Sans ITC" pitchFamily="82" charset="0"/>
              </a:rPr>
              <a:t>	May the Lord bless us and keep us from all evil and bring us to everlasting life.  Amen</a:t>
            </a:r>
          </a:p>
          <a:p>
            <a:pPr>
              <a:buNone/>
            </a:pPr>
            <a:endParaRPr lang="en-GB" sz="2400" dirty="0" smtClean="0">
              <a:latin typeface="Tempus Sans ITC" pitchFamily="82" charset="0"/>
            </a:endParaRPr>
          </a:p>
          <a:p>
            <a:pPr>
              <a:buNone/>
            </a:pPr>
            <a:endParaRPr lang="en-GB" sz="2400" dirty="0" smtClean="0">
              <a:latin typeface="Tempus Sans ITC" pitchFamily="82" charset="0"/>
            </a:endParaRPr>
          </a:p>
          <a:p>
            <a:pPr>
              <a:buNone/>
            </a:pPr>
            <a:endParaRPr lang="en-GB" sz="2400" dirty="0">
              <a:latin typeface="Tempus Sans ITC" pitchFamily="82" charset="0"/>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04448" y="44624"/>
            <a:ext cx="478305" cy="1017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latin typeface="Tempus Sans ITC" panose="04020404030D07020202" pitchFamily="82" charset="0"/>
              </a:rPr>
              <a:t>Friday </a:t>
            </a:r>
            <a:r>
              <a:rPr lang="nl-NL" dirty="0" err="1" smtClean="0">
                <a:latin typeface="Tempus Sans ITC" panose="04020404030D07020202" pitchFamily="82" charset="0"/>
              </a:rPr>
              <a:t>afternoon</a:t>
            </a:r>
            <a:endParaRPr lang="nl-BE" dirty="0">
              <a:latin typeface="Tempus Sans ITC" panose="04020404030D07020202" pitchFamily="82" charset="0"/>
            </a:endParaRPr>
          </a:p>
        </p:txBody>
      </p:sp>
      <p:sp>
        <p:nvSpPr>
          <p:cNvPr id="4" name="Tijdelijke aanduiding voor inhoud 3"/>
          <p:cNvSpPr>
            <a:spLocks noGrp="1"/>
          </p:cNvSpPr>
          <p:nvPr>
            <p:ph idx="1"/>
          </p:nvPr>
        </p:nvSpPr>
        <p:spPr/>
        <p:txBody>
          <a:bodyPr/>
          <a:lstStyle/>
          <a:p>
            <a:pPr marL="0" lvl="0" indent="0" fontAlgn="base">
              <a:spcBef>
                <a:spcPts val="0"/>
              </a:spcBef>
              <a:buNone/>
            </a:pPr>
            <a:r>
              <a:rPr lang="en-GB" sz="2200" b="1" dirty="0">
                <a:solidFill>
                  <a:prstClr val="white"/>
                </a:solidFill>
                <a:latin typeface="Tempus Sans ITC" pitchFamily="82" charset="0"/>
              </a:rPr>
              <a:t>Examen</a:t>
            </a:r>
          </a:p>
          <a:p>
            <a:pPr marL="0" lvl="0" indent="0" fontAlgn="base">
              <a:spcBef>
                <a:spcPts val="0"/>
              </a:spcBef>
              <a:buNone/>
            </a:pPr>
            <a:endParaRPr lang="en-GB" sz="2200" dirty="0">
              <a:solidFill>
                <a:prstClr val="white"/>
              </a:solidFill>
              <a:latin typeface="Tempus Sans ITC" pitchFamily="82" charset="0"/>
            </a:endParaRPr>
          </a:p>
          <a:p>
            <a:pPr marL="0" lvl="0" indent="0" fontAlgn="base">
              <a:spcBef>
                <a:spcPts val="0"/>
              </a:spcBef>
              <a:buNone/>
            </a:pPr>
            <a:r>
              <a:rPr lang="en-GB" sz="2200" dirty="0">
                <a:solidFill>
                  <a:prstClr val="white"/>
                </a:solidFill>
                <a:latin typeface="Tempus Sans ITC" pitchFamily="82" charset="0"/>
              </a:rPr>
              <a:t>Be silent and place yourself in God’s loving presence. Think about the good things that have happened this week and give thanks.</a:t>
            </a:r>
            <a:r>
              <a:rPr lang="en-US" sz="2200" dirty="0">
                <a:solidFill>
                  <a:prstClr val="white"/>
                </a:solidFill>
                <a:latin typeface="Tempus Sans ITC" pitchFamily="82" charset="0"/>
              </a:rPr>
              <a:t>​</a:t>
            </a:r>
          </a:p>
          <a:p>
            <a:pPr marL="0" lvl="0" indent="0" fontAlgn="base">
              <a:spcBef>
                <a:spcPts val="0"/>
              </a:spcBef>
              <a:buNone/>
            </a:pPr>
            <a:endParaRPr lang="en-US" sz="2200" dirty="0">
              <a:solidFill>
                <a:prstClr val="white"/>
              </a:solidFill>
              <a:latin typeface="Tempus Sans ITC" pitchFamily="82" charset="0"/>
            </a:endParaRPr>
          </a:p>
          <a:p>
            <a:pPr marL="0" lvl="0" indent="0" fontAlgn="base">
              <a:spcBef>
                <a:spcPts val="0"/>
              </a:spcBef>
              <a:buNone/>
            </a:pPr>
            <a:r>
              <a:rPr lang="en-GB" sz="2200" dirty="0">
                <a:solidFill>
                  <a:prstClr val="white"/>
                </a:solidFill>
                <a:latin typeface="Tempus Sans ITC" pitchFamily="82" charset="0"/>
              </a:rPr>
              <a:t>Who have you left a good memory with this week?</a:t>
            </a:r>
          </a:p>
          <a:p>
            <a:pPr marL="0" lvl="0" indent="0" fontAlgn="base">
              <a:spcBef>
                <a:spcPts val="0"/>
              </a:spcBef>
              <a:buNone/>
            </a:pPr>
            <a:endParaRPr lang="en-US" sz="2200" dirty="0">
              <a:solidFill>
                <a:prstClr val="white"/>
              </a:solidFill>
              <a:latin typeface="Tempus Sans ITC" pitchFamily="82" charset="0"/>
            </a:endParaRPr>
          </a:p>
          <a:p>
            <a:pPr marL="0" lvl="0" indent="0" fontAlgn="base">
              <a:spcBef>
                <a:spcPts val="0"/>
              </a:spcBef>
              <a:buNone/>
            </a:pPr>
            <a:r>
              <a:rPr lang="en-GB" sz="2200" dirty="0">
                <a:solidFill>
                  <a:prstClr val="white"/>
                </a:solidFill>
                <a:latin typeface="Tempus Sans ITC" pitchFamily="82" charset="0"/>
              </a:rPr>
              <a:t>Look back over your week. Where have you felt joy and what has been difficult and challenged you? In the quiet of your heart, tell God about your experiences.</a:t>
            </a:r>
            <a:r>
              <a:rPr lang="en-US" sz="2200" dirty="0">
                <a:solidFill>
                  <a:prstClr val="white"/>
                </a:solidFill>
                <a:latin typeface="Tempus Sans ITC" pitchFamily="82" charset="0"/>
              </a:rPr>
              <a:t>​</a:t>
            </a:r>
            <a:r>
              <a:rPr lang="en-US" sz="2400" dirty="0">
                <a:solidFill>
                  <a:prstClr val="white"/>
                </a:solidFill>
                <a:latin typeface="Tempus Sans ITC" pitchFamily="82" charset="0"/>
              </a:rPr>
              <a:t> </a:t>
            </a:r>
            <a:r>
              <a:rPr lang="en-US" sz="2200" dirty="0">
                <a:solidFill>
                  <a:prstClr val="white"/>
                </a:solidFill>
                <a:latin typeface="Tempus Sans ITC" pitchFamily="82" charset="0"/>
              </a:rPr>
              <a:t>Give thanks for who you are.</a:t>
            </a:r>
          </a:p>
          <a:p>
            <a:pPr marL="0" lvl="0" indent="0" fontAlgn="base">
              <a:spcBef>
                <a:spcPts val="0"/>
              </a:spcBef>
              <a:buNone/>
            </a:pPr>
            <a:endParaRPr lang="en-US" sz="2200" dirty="0">
              <a:solidFill>
                <a:prstClr val="white"/>
              </a:solidFill>
              <a:latin typeface="Tempus Sans ITC" pitchFamily="82" charset="0"/>
            </a:endParaRPr>
          </a:p>
          <a:p>
            <a:pPr marL="0" lvl="0" indent="0" fontAlgn="base">
              <a:spcBef>
                <a:spcPts val="0"/>
              </a:spcBef>
              <a:buNone/>
            </a:pPr>
            <a:r>
              <a:rPr lang="en-GB" sz="2200" dirty="0">
                <a:solidFill>
                  <a:prstClr val="white"/>
                </a:solidFill>
                <a:latin typeface="Tempus Sans ITC" pitchFamily="82" charset="0"/>
              </a:rPr>
              <a:t>As you look ahead, with what spirit will you enter next week? </a:t>
            </a:r>
          </a:p>
          <a:p>
            <a:pPr marL="0" lvl="0" indent="0" fontAlgn="base">
              <a:spcBef>
                <a:spcPts val="0"/>
              </a:spcBef>
              <a:buNone/>
            </a:pPr>
            <a:r>
              <a:rPr lang="en-GB" sz="2200" dirty="0">
                <a:solidFill>
                  <a:prstClr val="white"/>
                </a:solidFill>
                <a:latin typeface="Tempus Sans ITC" pitchFamily="82" charset="0"/>
              </a:rPr>
              <a:t>Ask God to help you.</a:t>
            </a:r>
          </a:p>
          <a:p>
            <a:endParaRPr lang="nl-BE" dirty="0"/>
          </a:p>
        </p:txBody>
      </p:sp>
      <p:pic>
        <p:nvPicPr>
          <p:cNvPr id="3" name="Afbeelding 2"/>
          <p:cNvPicPr>
            <a:picLocks noChangeAspect="1"/>
          </p:cNvPicPr>
          <p:nvPr/>
        </p:nvPicPr>
        <p:blipFill>
          <a:blip r:embed="rId2"/>
          <a:stretch>
            <a:fillRect/>
          </a:stretch>
        </p:blipFill>
        <p:spPr>
          <a:xfrm>
            <a:off x="8662374" y="0"/>
            <a:ext cx="481626" cy="1018120"/>
          </a:xfrm>
          <a:prstGeom prst="rect">
            <a:avLst/>
          </a:prstGeom>
        </p:spPr>
      </p:pic>
    </p:spTree>
    <p:extLst>
      <p:ext uri="{BB962C8B-B14F-4D97-AF65-F5344CB8AC3E}">
        <p14:creationId xmlns:p14="http://schemas.microsoft.com/office/powerpoint/2010/main" val="896602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894</Words>
  <Application>Microsoft Office PowerPoint</Application>
  <PresentationFormat>Diavoorstelling (4:3)</PresentationFormat>
  <Paragraphs>87</Paragraphs>
  <Slides>8</Slides>
  <Notes>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Tempus Sans ITC</vt:lpstr>
      <vt:lpstr>Office Theme</vt:lpstr>
      <vt:lpstr>Prayers for the week 1 – 5 October 2018 </vt:lpstr>
      <vt:lpstr>Monday 1 October</vt:lpstr>
      <vt:lpstr>Tuesday 2 October</vt:lpstr>
      <vt:lpstr>Wednesday 3 October</vt:lpstr>
      <vt:lpstr>Thursday 4 October</vt:lpstr>
      <vt:lpstr>Friday 5 October</vt:lpstr>
      <vt:lpstr>Afternoon Prayer and Reflection</vt:lpstr>
      <vt:lpstr>Friday afternoon</vt:lpstr>
    </vt:vector>
  </TitlesOfParts>
  <Company>RM plc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5th September 2016</dc:title>
  <dc:creator>Windows User</dc:creator>
  <cp:lastModifiedBy>Els Claessens</cp:lastModifiedBy>
  <cp:revision>201</cp:revision>
  <dcterms:created xsi:type="dcterms:W3CDTF">2016-09-01T21:35:07Z</dcterms:created>
  <dcterms:modified xsi:type="dcterms:W3CDTF">2018-09-28T12:40:37Z</dcterms:modified>
</cp:coreProperties>
</file>