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7" r:id="rId5"/>
    <p:sldId id="259"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EDB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23/03/2018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23/03/2018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23/03/2018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23/03/2018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F728D-1399-4B9E-B105-C85FB8C09543}" type="datetimeFigureOut">
              <a:rPr lang="en-GB" smtClean="0"/>
              <a:pPr/>
              <a:t>23/03/2018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BF728D-1399-4B9E-B105-C85FB8C09543}" type="datetimeFigureOut">
              <a:rPr lang="en-GB" smtClean="0"/>
              <a:pPr/>
              <a:t>23/03/2018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BF728D-1399-4B9E-B105-C85FB8C09543}" type="datetimeFigureOut">
              <a:rPr lang="en-GB" smtClean="0"/>
              <a:pPr/>
              <a:t>23/03/2018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BF728D-1399-4B9E-B105-C85FB8C09543}" type="datetimeFigureOut">
              <a:rPr lang="en-GB" smtClean="0"/>
              <a:pPr/>
              <a:t>23/03/2018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F728D-1399-4B9E-B105-C85FB8C09543}" type="datetimeFigureOut">
              <a:rPr lang="en-GB" smtClean="0"/>
              <a:pPr/>
              <a:t>23/03/2018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728D-1399-4B9E-B105-C85FB8C09543}" type="datetimeFigureOut">
              <a:rPr lang="en-GB" smtClean="0"/>
              <a:pPr/>
              <a:t>23/03/2018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728D-1399-4B9E-B105-C85FB8C09543}" type="datetimeFigureOut">
              <a:rPr lang="en-GB" smtClean="0"/>
              <a:pPr/>
              <a:t>23/03/2018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7EDBC">
                <a:alpha val="98824"/>
              </a:srgbClr>
            </a:gs>
            <a:gs pos="0">
              <a:schemeClr val="bg2">
                <a:tint val="40000"/>
                <a:satMod val="350000"/>
                <a:alpha val="99000"/>
              </a:schemeClr>
            </a:gs>
            <a:gs pos="0">
              <a:schemeClr val="bg2">
                <a:tint val="40000"/>
                <a:satMod val="350000"/>
                <a:alpha val="99000"/>
              </a:schemeClr>
            </a:gs>
            <a:gs pos="0">
              <a:schemeClr val="bg2">
                <a:tint val="40000"/>
                <a:satMod val="350000"/>
                <a:alpha val="99000"/>
              </a:schemeClr>
            </a:gs>
            <a:gs pos="0">
              <a:srgbClr val="00B050">
                <a:alpha val="0"/>
              </a:srgbClr>
            </a:gs>
            <a:gs pos="0">
              <a:schemeClr val="bg2">
                <a:tint val="40000"/>
                <a:satMod val="350000"/>
              </a:schemeClr>
            </a:gs>
            <a:gs pos="0">
              <a:schemeClr val="bg2">
                <a:tint val="40000"/>
                <a:satMod val="350000"/>
              </a:schemeClr>
            </a:gs>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F728D-1399-4B9E-B105-C85FB8C09543}" type="datetimeFigureOut">
              <a:rPr lang="en-GB" smtClean="0"/>
              <a:pPr/>
              <a:t>23/03/2018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23487-5698-474A-9CCC-469F4B5DC35E}"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o.uk/url?sa=i&amp;rct=j&amp;q=&amp;esrc=s&amp;source=images&amp;cd=&amp;cad=rja&amp;uact=8&amp;ved=0ahUKEwiO1cWv1ubZAhWLWxQKHbhlBiwQjRwIBg&amp;url=https://www.cubicletrends.net/interesting-facts-easter-sunday/&amp;psig=AOvVaw3QRPGkI_GdEqWCU_vkHOMZ&amp;ust=1520940320916234" TargetMode="External"/><Relationship Id="rId3" Type="http://schemas.openxmlformats.org/officeDocument/2006/relationships/hyperlink" Target="https://www.google.co.uk/url?sa=i&amp;rct=j&amp;q=&amp;esrc=s&amp;source=images&amp;cd=&amp;cad=rja&amp;uact=8&amp;ved=0ahUKEwi7147SlZTZAhUHvhQKHWhgD-oQjRwIBw&amp;url=https://www.standrewsbearsden.co.uk/bulletin/sunday-13th-march-2016-fifth-sunday-of-lent&amp;psig=AOvVaw167Ltjbo3LLkJrcPGSMoyf&amp;ust=1518103228543702" TargetMode="External"/><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google.co.uk/url?sa=i&amp;rct=j&amp;q=&amp;esrc=s&amp;source=images&amp;cd=&amp;cad=rja&amp;uact=8&amp;ved=0ahUKEwijuNGV1ubZAhXIvRQKHZp6A8QQjRwIBg&amp;url=https://guardian.ng/opinion/its-good-friday-2/&amp;psig=AOvVaw1ryjkMfVTDg9QRFXZUEx6a&amp;ust=1520940258069219" TargetMode="External"/><Relationship Id="rId11" Type="http://schemas.openxmlformats.org/officeDocument/2006/relationships/image" Target="../media/image6.jpeg"/><Relationship Id="rId5" Type="http://schemas.openxmlformats.org/officeDocument/2006/relationships/image" Target="../media/image3.emf"/><Relationship Id="rId10" Type="http://schemas.openxmlformats.org/officeDocument/2006/relationships/hyperlink" Target="https://www.google.co.uk/url?sa=i&amp;rct=j&amp;q=&amp;esrc=s&amp;source=images&amp;cd=&amp;cad=rja&amp;uact=8&amp;ved=0ahUKEwi9tqjt3ebZAhXM7xQKHdr-CdAQjRwIBg&amp;url=https://www.askideas.com/easter-and-holy-week/&amp;psig=AOvVaw1PgKXOJu2piiACmqK2jLi7&amp;ust=1520942323415962" TargetMode="External"/><Relationship Id="rId4" Type="http://schemas.openxmlformats.org/officeDocument/2006/relationships/image" Target="../media/image2.gif"/><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7.jpeg"/><Relationship Id="rId7" Type="http://schemas.openxmlformats.org/officeDocument/2006/relationships/hyperlink" Target="http://www.google.co.uk/url?sa=i&amp;rct=j&amp;q=&amp;esrc=s&amp;source=images&amp;cd=&amp;cad=rja&amp;uact=8&amp;ved=2ahUKEwjtmrPM7fDZAhXJuhQKHYPVD7wQjRx6BAgAEAU&amp;url=http://www.blanchardstownparish.ie/?attachment_id=12459&amp;psig=AOvVaw2YwxWVudX5aByD3elixpWp&amp;ust=1521289018480097" TargetMode="External"/><Relationship Id="rId2" Type="http://schemas.openxmlformats.org/officeDocument/2006/relationships/hyperlink" Target="http://www.google.co.uk/url?sa=i&amp;rct=j&amp;q=&amp;esrc=s&amp;source=images&amp;cd=&amp;cad=rja&amp;uact=8&amp;ved=0ahUKEwidxbqClJTZAhUGuBQKHQQzBssQjRwIBw&amp;url=http://www.drsherrybaker.com/the-forty-days-of-lent.html&amp;psig=AOvVaw167Ltjbo3LLkJrcPGSMoyf&amp;ust=1518103228543702"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google.co.uk/url?sa=i&amp;rct=j&amp;q=&amp;esrc=s&amp;source=images&amp;cd=&amp;cad=rja&amp;uact=8&amp;ved=0ahUKEwi9tqjt3ebZAhXM7xQKHdr-CdAQjRwIBg&amp;url=https://www.askideas.com/easter-and-holy-week/&amp;psig=AOvVaw1PgKXOJu2piiACmqK2jLi7&amp;ust=1520942323415962" TargetMode="Externa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9.png"/><Relationship Id="rId7" Type="http://schemas.openxmlformats.org/officeDocument/2006/relationships/hyperlink" Target="https://www.google.co.uk/url?sa=i&amp;rct=j&amp;q=&amp;esrc=s&amp;source=images&amp;cd=&amp;cad=rja&amp;uact=8&amp;ved=0ahUKEwijuNGV1ubZAhXIvRQKHZp6A8QQjRwIBg&amp;url=https://guardian.ng/opinion/its-good-friday-2/&amp;psig=AOvVaw1ryjkMfVTDg9QRFXZUEx6a&amp;ust=1520940258069219" TargetMode="External"/><Relationship Id="rId2" Type="http://schemas.openxmlformats.org/officeDocument/2006/relationships/hyperlink" Target="http://www.google.co.uk/url?sa=i&amp;rct=j&amp;q=&amp;esrc=s&amp;source=images&amp;cd=&amp;cad=rja&amp;uact=8&amp;ved=0ahUKEwiWoZ2UlJTZAhWHUhQKHetNDOoQjRwIBw&amp;url=http://satima.org/2016/02/how-to-make-the-best-of-lent-qa-82/&amp;psig=AOvVaw167Ltjbo3LLkJrcPGSMoyf&amp;ust=1518103228543702"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google.co.uk/url?sa=i&amp;rct=j&amp;q=&amp;esrc=s&amp;source=images&amp;cd=&amp;cad=rja&amp;uact=8&amp;ved=0ahUKEwi9tqjt3ebZAhXM7xQKHdr-CdAQjRwIBg&amp;url=https://www.askideas.com/easter-and-holy-week/&amp;psig=AOvVaw1PgKXOJu2piiACmqK2jLi7&amp;ust=1520942323415962" TargetMode="Externa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hyperlink" Target="https://www.google.co.uk/url?sa=i&amp;rct=j&amp;q=&amp;esrc=s&amp;source=images&amp;cd=&amp;cad=rja&amp;uact=8&amp;ved=2ahUKEwjB0Y2G8_jZAhUK6xQKHTxNDE0QjRx6BAgAEAU&amp;url=https://www.tripadvisor.com/LocationPhotoDirectLink-g658475-d8861614-i230784081-Arthur_s_Pass_Walking_Track-Arthur_s_Pass_National_Park_Canterbury_Regio.html&amp;psig=AOvVaw1RdnQMslVLkMTfo4FzWoQ9&amp;ust=1521566421255053" TargetMode="External"/><Relationship Id="rId3" Type="http://schemas.openxmlformats.org/officeDocument/2006/relationships/image" Target="../media/image10.jpeg"/><Relationship Id="rId7" Type="http://schemas.openxmlformats.org/officeDocument/2006/relationships/hyperlink" Target="https://www.google.co.uk/url?sa=i&amp;rct=j&amp;q=&amp;esrc=s&amp;source=images&amp;cd=&amp;cad=rja&amp;uact=8&amp;ved=2ahUKEwiJoJ3m8vjZAhUIwxQKHbLLAl8QjRx6BAgAEAU&amp;url=https://authordenisekennedy.wordpress.com/2012/06/11/%E2%98%85%E2%80%A2-rocky-road-%E2%80%A2%E2%98%85/&amp;psig=AOvVaw1RdnQMslVLkMTfo4FzWoQ9&amp;ust=1521566421255053" TargetMode="External"/><Relationship Id="rId2" Type="http://schemas.openxmlformats.org/officeDocument/2006/relationships/hyperlink" Target="http://www.google.co.uk/url?sa=i&amp;rct=j&amp;q=&amp;esrc=s&amp;source=images&amp;cd=&amp;cad=rja&amp;uact=8&amp;ved=0ahUKEwilydDDlJTZAhUGsBQKHRYiAVYQjRwIBw&amp;url=http://www.trinitywimbledon.org/index.php/daily-devotions-for-lent/&amp;psig=AOvVaw167Ltjbo3LLkJrcPGSMoyf&amp;ust=1518103228543702"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google.co.uk/url?sa=i&amp;rct=j&amp;q=&amp;esrc=s&amp;source=images&amp;cd=&amp;cad=rja&amp;uact=8&amp;ved=0ahUKEwi9tqjt3ebZAhXM7xQKHdr-CdAQjRwIBg&amp;url=https://www.askideas.com/easter-and-holy-week/&amp;psig=AOvVaw1PgKXOJu2piiACmqK2jLi7&amp;ust=1520942323415962" TargetMode="External"/><Relationship Id="rId4" Type="http://schemas.openxmlformats.org/officeDocument/2006/relationships/image" Target="../media/image3.emf"/><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2.jpeg"/><Relationship Id="rId7" Type="http://schemas.openxmlformats.org/officeDocument/2006/relationships/hyperlink" Target="https://www.google.co.uk/url?sa=i&amp;rct=j&amp;q=&amp;esrc=s&amp;source=images&amp;cd=&amp;cad=rja&amp;uact=8&amp;ved=0ahUKEwi9tqjt3ebZAhXM7xQKHdr-CdAQjRwIBg&amp;url=https://www.askideas.com/easter-and-holy-week/&amp;psig=AOvVaw1PgKXOJu2piiACmqK2jLi7&amp;ust=1520942323415962" TargetMode="External"/><Relationship Id="rId2" Type="http://schemas.openxmlformats.org/officeDocument/2006/relationships/hyperlink" Target="http://www.google.co.uk/url?sa=i&amp;rct=j&amp;q=&amp;esrc=s&amp;source=images&amp;cd=&amp;cad=rja&amp;uact=8&amp;ved=0ahUKEwiwqILjkezYAhVInRQKHT4jDUMQjRwIBw&amp;url=http://laoblogger.com/lent-images-with-quotes-clipart.html&amp;psig=AOvVaw34QvORzPl3sdeepcCm72--&amp;ust=1516729942969404" TargetMode="Externa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2.gif"/><Relationship Id="rId10" Type="http://schemas.openxmlformats.org/officeDocument/2006/relationships/image" Target="../media/image13.jpeg"/><Relationship Id="rId4" Type="http://schemas.openxmlformats.org/officeDocument/2006/relationships/hyperlink" Target="https://www.google.co.uk/url?sa=i&amp;rct=j&amp;q=&amp;esrc=s&amp;source=images&amp;cd=&amp;cad=rja&amp;uact=8&amp;ved=0ahUKEwi7147SlZTZAhUHvhQKHWhgD-oQjRwIBw&amp;url=https://www.standrewsbearsden.co.uk/bulletin/sunday-13th-march-2016-fifth-sunday-of-lent&amp;psig=AOvVaw167Ltjbo3LLkJrcPGSMoyf&amp;ust=1518103228543702" TargetMode="External"/><Relationship Id="rId9" Type="http://schemas.openxmlformats.org/officeDocument/2006/relationships/hyperlink" Target="https://upload.wikimedia.org/wikipedia/commons/2/22/The-Last-Supper-Restored-Da-Vinci_32x16.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uk/url?sa=i&amp;rct=j&amp;q=&amp;esrc=s&amp;source=images&amp;cd=&amp;cad=rja&amp;uact=8&amp;ved=0ahUKEwi9tqjt3ebZAhXM7xQKHdr-CdAQjRwIBg&amp;url=https://www.askideas.com/easter-and-holy-week/&amp;psig=AOvVaw1PgKXOJu2piiACmqK2jLi7&amp;ust=152094232341596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0"/>
            <a:ext cx="7772400" cy="1470025"/>
          </a:xfrm>
        </p:spPr>
        <p:txBody>
          <a:bodyPr/>
          <a:lstStyle/>
          <a:p>
            <a:r>
              <a:rPr lang="en-GB" dirty="0" smtClean="0">
                <a:solidFill>
                  <a:schemeClr val="accent6">
                    <a:lumMod val="20000"/>
                    <a:lumOff val="80000"/>
                  </a:schemeClr>
                </a:solidFill>
                <a:latin typeface="Tempus Sans ITC" pitchFamily="82" charset="0"/>
              </a:rPr>
              <a:t>Prayers for the week</a:t>
            </a:r>
            <a:br>
              <a:rPr lang="en-GB" dirty="0" smtClean="0">
                <a:solidFill>
                  <a:schemeClr val="accent6">
                    <a:lumMod val="20000"/>
                    <a:lumOff val="80000"/>
                  </a:schemeClr>
                </a:solidFill>
                <a:latin typeface="Tempus Sans ITC" pitchFamily="82" charset="0"/>
              </a:rPr>
            </a:br>
            <a:r>
              <a:rPr lang="en-GB" dirty="0" smtClean="0">
                <a:solidFill>
                  <a:schemeClr val="accent6">
                    <a:lumMod val="20000"/>
                    <a:lumOff val="80000"/>
                  </a:schemeClr>
                </a:solidFill>
                <a:latin typeface="Tempus Sans ITC" pitchFamily="82" charset="0"/>
              </a:rPr>
              <a:t>26 - 29 March 2018</a:t>
            </a:r>
            <a:endParaRPr lang="en-GB" dirty="0">
              <a:solidFill>
                <a:schemeClr val="accent6">
                  <a:lumMod val="20000"/>
                  <a:lumOff val="80000"/>
                </a:schemeClr>
              </a:solidFill>
              <a:latin typeface="Tempus Sans ITC" pitchFamily="82" charset="0"/>
            </a:endParaRPr>
          </a:p>
        </p:txBody>
      </p:sp>
      <p:sp>
        <p:nvSpPr>
          <p:cNvPr id="3" name="Subtitle 2"/>
          <p:cNvSpPr>
            <a:spLocks noGrp="1"/>
          </p:cNvSpPr>
          <p:nvPr>
            <p:ph type="subTitle" idx="1"/>
          </p:nvPr>
        </p:nvSpPr>
        <p:spPr>
          <a:xfrm>
            <a:off x="287016" y="3501008"/>
            <a:ext cx="8856984" cy="2304256"/>
          </a:xfrm>
        </p:spPr>
        <p:txBody>
          <a:bodyPr>
            <a:normAutofit/>
          </a:bodyPr>
          <a:lstStyle/>
          <a:p>
            <a:pPr algn="l"/>
            <a:r>
              <a:rPr lang="en-GB" sz="3500" dirty="0" smtClean="0">
                <a:latin typeface="Tempus Sans ITC" panose="04020404030D07020202" pitchFamily="82" charset="0"/>
              </a:rPr>
              <a:t> </a:t>
            </a:r>
            <a:endParaRPr lang="en-GB" sz="3500" dirty="0">
              <a:latin typeface="Tempus Sans ITC" panose="04020404030D07020202" pitchFamily="82" charset="0"/>
            </a:endParaRPr>
          </a:p>
          <a:p>
            <a:pPr algn="l"/>
            <a:endParaRPr lang="en-GB" sz="2800" dirty="0" smtClean="0">
              <a:latin typeface="Tempus Sans ITC" pitchFamily="82" charset="0"/>
            </a:endParaRPr>
          </a:p>
          <a:p>
            <a:endParaRPr lang="en-GB" sz="2800" dirty="0">
              <a:latin typeface="Tempus Sans ITC" pitchFamily="82" charset="0"/>
            </a:endParaRPr>
          </a:p>
        </p:txBody>
      </p:sp>
      <p:sp>
        <p:nvSpPr>
          <p:cNvPr id="4" name="Rectangle 3"/>
          <p:cNvSpPr/>
          <p:nvPr/>
        </p:nvSpPr>
        <p:spPr>
          <a:xfrm>
            <a:off x="323528" y="6093296"/>
            <a:ext cx="3635932" cy="369332"/>
          </a:xfrm>
          <a:prstGeom prst="rect">
            <a:avLst/>
          </a:prstGeom>
        </p:spPr>
        <p:txBody>
          <a:bodyPr wrap="none">
            <a:spAutoFit/>
          </a:bodyPr>
          <a:lstStyle/>
          <a:p>
            <a:r>
              <a:rPr lang="en-GB" b="1" i="1" dirty="0" smtClean="0">
                <a:solidFill>
                  <a:schemeClr val="accent6">
                    <a:lumMod val="20000"/>
                    <a:lumOff val="80000"/>
                  </a:schemeClr>
                </a:solidFill>
                <a:latin typeface="Tempus Sans ITC" pitchFamily="82" charset="0"/>
              </a:rPr>
              <a:t>It is the fundraising week for Year 11</a:t>
            </a:r>
            <a:endParaRPr lang="en-GB" b="1" i="1" dirty="0">
              <a:solidFill>
                <a:schemeClr val="accent6">
                  <a:lumMod val="20000"/>
                  <a:lumOff val="80000"/>
                </a:schemeClr>
              </a:solidFill>
              <a:latin typeface="Tempus Sans ITC" pitchFamily="82" charset="0"/>
            </a:endParaRPr>
          </a:p>
        </p:txBody>
      </p:sp>
      <p:pic>
        <p:nvPicPr>
          <p:cNvPr id="5" name="Picture 4" descr="http://www.caritasshrewsbury.org.uk/wp-content/uploads/2017/01/Caritas-Logo1.png"/>
          <p:cNvPicPr/>
          <p:nvPr/>
        </p:nvPicPr>
        <p:blipFill>
          <a:blip r:embed="rId2" cstate="print"/>
          <a:srcRect/>
          <a:stretch>
            <a:fillRect/>
          </a:stretch>
        </p:blipFill>
        <p:spPr bwMode="auto">
          <a:xfrm>
            <a:off x="4355976" y="5961553"/>
            <a:ext cx="2052736" cy="636154"/>
          </a:xfrm>
          <a:prstGeom prst="rect">
            <a:avLst/>
          </a:prstGeom>
          <a:noFill/>
          <a:ln w="9525">
            <a:noFill/>
            <a:miter lim="800000"/>
            <a:headEnd/>
            <a:tailEnd/>
          </a:ln>
        </p:spPr>
      </p:pic>
      <p:pic>
        <p:nvPicPr>
          <p:cNvPr id="6" name="irc_mi" descr="Related image">
            <a:hlinkClick r:id="rId3"/>
          </p:cNvPr>
          <p:cNvPicPr/>
          <p:nvPr/>
        </p:nvPicPr>
        <p:blipFill>
          <a:blip r:embed="rId4" cstate="print"/>
          <a:srcRect/>
          <a:stretch>
            <a:fillRect/>
          </a:stretch>
        </p:blipFill>
        <p:spPr bwMode="auto">
          <a:xfrm>
            <a:off x="6828958" y="5961553"/>
            <a:ext cx="2063522" cy="752967"/>
          </a:xfrm>
          <a:prstGeom prst="rect">
            <a:avLst/>
          </a:prstGeom>
          <a:noFill/>
          <a:ln w="9525">
            <a:noFill/>
            <a:miter lim="800000"/>
            <a:headEnd/>
            <a:tailEnd/>
          </a:ln>
        </p:spPr>
      </p:pic>
      <p:pic>
        <p:nvPicPr>
          <p:cNvPr id="9"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5536" y="194360"/>
            <a:ext cx="842194" cy="1791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p:nvPr/>
        </p:nvSpPr>
        <p:spPr>
          <a:xfrm>
            <a:off x="1691680" y="1412776"/>
            <a:ext cx="5544616" cy="769441"/>
          </a:xfrm>
          <a:prstGeom prst="rect">
            <a:avLst/>
          </a:prstGeom>
          <a:noFill/>
        </p:spPr>
        <p:txBody>
          <a:bodyPr wrap="square" rtlCol="0">
            <a:spAutoFit/>
          </a:bodyPr>
          <a:lstStyle/>
          <a:p>
            <a:r>
              <a:rPr lang="en-GB" sz="4400" b="1" dirty="0" smtClean="0">
                <a:solidFill>
                  <a:schemeClr val="accent6">
                    <a:lumMod val="20000"/>
                    <a:lumOff val="80000"/>
                  </a:schemeClr>
                </a:solidFill>
                <a:latin typeface="Tempus Sans ITC" pitchFamily="82" charset="0"/>
              </a:rPr>
              <a:t>Easter  and Holy Week</a:t>
            </a:r>
            <a:endParaRPr lang="en-GB" sz="4400" b="1" dirty="0">
              <a:solidFill>
                <a:schemeClr val="accent6">
                  <a:lumMod val="20000"/>
                  <a:lumOff val="80000"/>
                </a:schemeClr>
              </a:solidFill>
              <a:latin typeface="Tempus Sans ITC" pitchFamily="82" charset="0"/>
            </a:endParaRPr>
          </a:p>
        </p:txBody>
      </p:sp>
      <p:pic>
        <p:nvPicPr>
          <p:cNvPr id="6146" name="Picture 2" descr="Image result for good friday">
            <a:hlinkClick r:id="rId6"/>
          </p:cNvPr>
          <p:cNvPicPr>
            <a:picLocks noChangeAspect="1" noChangeArrowheads="1"/>
          </p:cNvPicPr>
          <p:nvPr/>
        </p:nvPicPr>
        <p:blipFill>
          <a:blip r:embed="rId7" cstate="print"/>
          <a:srcRect/>
          <a:stretch>
            <a:fillRect/>
          </a:stretch>
        </p:blipFill>
        <p:spPr bwMode="auto">
          <a:xfrm>
            <a:off x="1691680" y="2182217"/>
            <a:ext cx="2484784" cy="1399475"/>
          </a:xfrm>
          <a:prstGeom prst="rect">
            <a:avLst/>
          </a:prstGeom>
          <a:noFill/>
        </p:spPr>
      </p:pic>
      <p:pic>
        <p:nvPicPr>
          <p:cNvPr id="6148" name="Picture 4" descr="Image result for easter sunday">
            <a:hlinkClick r:id="rId8"/>
          </p:cNvPr>
          <p:cNvPicPr>
            <a:picLocks noChangeAspect="1" noChangeArrowheads="1"/>
          </p:cNvPicPr>
          <p:nvPr/>
        </p:nvPicPr>
        <p:blipFill>
          <a:blip r:embed="rId9" cstate="print"/>
          <a:srcRect/>
          <a:stretch>
            <a:fillRect/>
          </a:stretch>
        </p:blipFill>
        <p:spPr bwMode="auto">
          <a:xfrm>
            <a:off x="4715508" y="2191260"/>
            <a:ext cx="2520280" cy="1416572"/>
          </a:xfrm>
          <a:prstGeom prst="rect">
            <a:avLst/>
          </a:prstGeom>
          <a:noFill/>
        </p:spPr>
      </p:pic>
      <p:sp>
        <p:nvSpPr>
          <p:cNvPr id="11" name="TextBox 10"/>
          <p:cNvSpPr txBox="1"/>
          <p:nvPr/>
        </p:nvSpPr>
        <p:spPr>
          <a:xfrm>
            <a:off x="323528" y="3657297"/>
            <a:ext cx="8496944" cy="2523768"/>
          </a:xfrm>
          <a:prstGeom prst="rect">
            <a:avLst/>
          </a:prstGeom>
          <a:noFill/>
        </p:spPr>
        <p:txBody>
          <a:bodyPr wrap="square" rtlCol="0">
            <a:spAutoFit/>
          </a:bodyPr>
          <a:lstStyle/>
          <a:p>
            <a:r>
              <a:rPr lang="en-GB" dirty="0" smtClean="0">
                <a:latin typeface="Tempus Sans ITC" pitchFamily="82" charset="0"/>
              </a:rPr>
              <a:t>The Easter </a:t>
            </a:r>
            <a:r>
              <a:rPr lang="en-GB" dirty="0" err="1" smtClean="0">
                <a:latin typeface="Tempus Sans ITC" pitchFamily="82" charset="0"/>
              </a:rPr>
              <a:t>Triduum</a:t>
            </a:r>
            <a:r>
              <a:rPr lang="en-GB" dirty="0" smtClean="0">
                <a:latin typeface="Tempus Sans ITC" pitchFamily="82" charset="0"/>
              </a:rPr>
              <a:t> or the Three Days of Easter, is the period that begins with the liturgy on the evening of Maundy Thursday (Holy Thursday). It continues with the service on Good Friday and ends with the celebration of the Resurrection of Jesus on Easter Sunday. It recalls the passion, death, burial, and resurrection of Jesus, as portrayed in the Gospels</a:t>
            </a:r>
            <a:r>
              <a:rPr lang="en-GB" dirty="0" smtClean="0"/>
              <a:t>. </a:t>
            </a:r>
            <a:r>
              <a:rPr lang="en-GB" dirty="0">
                <a:latin typeface="Tempus Sans ITC" panose="04020404030D07020202" pitchFamily="82" charset="0"/>
              </a:rPr>
              <a:t>As we journey into the holy mystery of the Easter Triduum, may we </a:t>
            </a:r>
            <a:r>
              <a:rPr lang="en-GB" dirty="0" smtClean="0">
                <a:latin typeface="Tempus Sans ITC" panose="04020404030D07020202" pitchFamily="82" charset="0"/>
              </a:rPr>
              <a:t>acknowledge </a:t>
            </a:r>
            <a:r>
              <a:rPr lang="en-GB" dirty="0">
                <a:latin typeface="Tempus Sans ITC" panose="04020404030D07020202" pitchFamily="82" charset="0"/>
              </a:rPr>
              <a:t>each other, not as this person or that, but as an equal member of the Body of Christ, as one part to a unified whole</a:t>
            </a:r>
            <a:r>
              <a:rPr lang="en-GB" dirty="0" smtClean="0"/>
              <a:t>.</a:t>
            </a:r>
          </a:p>
          <a:p>
            <a:r>
              <a:rPr lang="en-GB" sz="1400" i="1" dirty="0" smtClean="0">
                <a:latin typeface="Tempus Sans ITC" pitchFamily="82" charset="0"/>
              </a:rPr>
              <a:t>The prayers this week are taken from the </a:t>
            </a:r>
            <a:r>
              <a:rPr lang="en-GB" sz="1400" i="1" dirty="0" err="1" smtClean="0">
                <a:latin typeface="Tempus Sans ITC" pitchFamily="82" charset="0"/>
              </a:rPr>
              <a:t>iBelieve</a:t>
            </a:r>
            <a:r>
              <a:rPr lang="en-GB" sz="1400" i="1" dirty="0" smtClean="0">
                <a:latin typeface="Tempus Sans ITC" pitchFamily="82" charset="0"/>
              </a:rPr>
              <a:t> community website, the author is Rachel Marie Stone</a:t>
            </a:r>
          </a:p>
          <a:p>
            <a:endParaRPr lang="en-GB" dirty="0"/>
          </a:p>
        </p:txBody>
      </p:sp>
      <p:pic>
        <p:nvPicPr>
          <p:cNvPr id="7" name="Picture 2" descr="Image result for easter week">
            <a:hlinkClick r:id="rId10"/>
          </p:cNvPr>
          <p:cNvPicPr>
            <a:picLocks noChangeAspect="1" noChangeArrowheads="1"/>
          </p:cNvPicPr>
          <p:nvPr/>
        </p:nvPicPr>
        <p:blipFill>
          <a:blip r:embed="rId11" cstate="print"/>
          <a:srcRect/>
          <a:stretch>
            <a:fillRect/>
          </a:stretch>
        </p:blipFill>
        <p:spPr bwMode="auto">
          <a:xfrm>
            <a:off x="6828958" y="188640"/>
            <a:ext cx="2099018" cy="10801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12" y="10209"/>
            <a:ext cx="8229600" cy="898511"/>
          </a:xfrm>
        </p:spPr>
        <p:txBody>
          <a:bodyPr>
            <a:normAutofit/>
          </a:bodyPr>
          <a:lstStyle/>
          <a:p>
            <a:r>
              <a:rPr lang="en-US" sz="4000" dirty="0" smtClean="0">
                <a:solidFill>
                  <a:schemeClr val="accent6">
                    <a:lumMod val="20000"/>
                    <a:lumOff val="80000"/>
                  </a:schemeClr>
                </a:solidFill>
                <a:latin typeface="Tempus Sans ITC" pitchFamily="82" charset="0"/>
              </a:rPr>
              <a:t>Monday 26 March</a:t>
            </a:r>
            <a:endParaRPr lang="en-US" sz="4000"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0" y="1052736"/>
            <a:ext cx="9144000" cy="5805264"/>
          </a:xfrm>
        </p:spPr>
        <p:txBody>
          <a:bodyPr>
            <a:normAutofit/>
          </a:bodyPr>
          <a:lstStyle/>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a:buNone/>
            </a:pPr>
            <a:r>
              <a:rPr lang="en-GB" dirty="0" smtClean="0"/>
              <a:t>	</a:t>
            </a:r>
            <a:endParaRPr lang="en-US" dirty="0" smtClean="0">
              <a:latin typeface="Tempus Sans ITC" pitchFamily="82" charset="0"/>
            </a:endParaRPr>
          </a:p>
        </p:txBody>
      </p:sp>
      <p:sp>
        <p:nvSpPr>
          <p:cNvPr id="4" name="TextBox 3"/>
          <p:cNvSpPr txBox="1"/>
          <p:nvPr/>
        </p:nvSpPr>
        <p:spPr>
          <a:xfrm>
            <a:off x="323528" y="764704"/>
            <a:ext cx="8568952" cy="769441"/>
          </a:xfrm>
          <a:prstGeom prst="rect">
            <a:avLst/>
          </a:prstGeom>
          <a:noFill/>
        </p:spPr>
        <p:txBody>
          <a:bodyPr wrap="square" rtlCol="0">
            <a:spAutoFit/>
          </a:bodyPr>
          <a:lstStyle/>
          <a:p>
            <a:endParaRPr lang="en-GB" sz="2000" b="1" dirty="0" smtClean="0">
              <a:latin typeface="Tempus Sans ITC" pitchFamily="82" charset="0"/>
            </a:endParaRPr>
          </a:p>
          <a:p>
            <a:r>
              <a:rPr lang="en-GB" sz="2400" b="1" dirty="0" smtClean="0">
                <a:latin typeface="Tempus Sans ITC" pitchFamily="82" charset="0"/>
              </a:rPr>
              <a:t> </a:t>
            </a:r>
            <a:endParaRPr lang="en-GB" sz="2400" dirty="0">
              <a:latin typeface="Tempus Sans ITC" pitchFamily="82" charset="0"/>
            </a:endParaRPr>
          </a:p>
        </p:txBody>
      </p:sp>
      <p:pic>
        <p:nvPicPr>
          <p:cNvPr id="5" name="irc_mi" descr="Image result for lent">
            <a:hlinkClick r:id="rId2"/>
          </p:cNvPr>
          <p:cNvPicPr/>
          <p:nvPr/>
        </p:nvPicPr>
        <p:blipFill>
          <a:blip r:embed="rId3" cstate="print"/>
          <a:srcRect/>
          <a:stretch>
            <a:fillRect/>
          </a:stretch>
        </p:blipFill>
        <p:spPr bwMode="auto">
          <a:xfrm>
            <a:off x="6444208" y="764704"/>
            <a:ext cx="2160240" cy="1136432"/>
          </a:xfrm>
          <a:prstGeom prst="rect">
            <a:avLst/>
          </a:prstGeom>
          <a:noFill/>
          <a:ln w="9525">
            <a:noFill/>
            <a:miter lim="800000"/>
            <a:headEnd/>
            <a:tailEnd/>
          </a:ln>
        </p:spPr>
      </p:pic>
      <p:pic>
        <p:nvPicPr>
          <p:cNvPr id="9"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028384" y="4725144"/>
            <a:ext cx="871171" cy="1852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Image result for easter week">
            <a:hlinkClick r:id="rId5"/>
          </p:cNvPr>
          <p:cNvPicPr>
            <a:picLocks noChangeAspect="1" noChangeArrowheads="1"/>
          </p:cNvPicPr>
          <p:nvPr/>
        </p:nvPicPr>
        <p:blipFill>
          <a:blip r:embed="rId6" cstate="print"/>
          <a:srcRect/>
          <a:stretch>
            <a:fillRect/>
          </a:stretch>
        </p:blipFill>
        <p:spPr bwMode="auto">
          <a:xfrm>
            <a:off x="543634" y="836712"/>
            <a:ext cx="2176272" cy="1119873"/>
          </a:xfrm>
          <a:prstGeom prst="rect">
            <a:avLst/>
          </a:prstGeom>
          <a:noFill/>
        </p:spPr>
      </p:pic>
      <p:sp>
        <p:nvSpPr>
          <p:cNvPr id="7" name="Rectangle 6"/>
          <p:cNvSpPr/>
          <p:nvPr/>
        </p:nvSpPr>
        <p:spPr>
          <a:xfrm>
            <a:off x="467304" y="2060848"/>
            <a:ext cx="8820472" cy="4708981"/>
          </a:xfrm>
          <a:prstGeom prst="rect">
            <a:avLst/>
          </a:prstGeom>
        </p:spPr>
        <p:txBody>
          <a:bodyPr wrap="square">
            <a:spAutoFit/>
          </a:bodyPr>
          <a:lstStyle/>
          <a:p>
            <a:r>
              <a:rPr lang="en-GB" sz="2000" dirty="0">
                <a:latin typeface="Tempus Sans ITC" panose="04020404030D07020202" pitchFamily="82" charset="0"/>
              </a:rPr>
              <a:t>Lord God,</a:t>
            </a:r>
            <a:br>
              <a:rPr lang="en-GB" sz="2000" dirty="0">
                <a:latin typeface="Tempus Sans ITC" panose="04020404030D07020202" pitchFamily="82" charset="0"/>
              </a:rPr>
            </a:br>
            <a:r>
              <a:rPr lang="en-GB" sz="2000" dirty="0">
                <a:latin typeface="Tempus Sans ITC" panose="04020404030D07020202" pitchFamily="82" charset="0"/>
              </a:rPr>
              <a:t>Six days before his death, your son sat with Lazarus,</a:t>
            </a:r>
            <a:br>
              <a:rPr lang="en-GB" sz="2000" dirty="0">
                <a:latin typeface="Tempus Sans ITC" panose="04020404030D07020202" pitchFamily="82" charset="0"/>
              </a:rPr>
            </a:br>
            <a:r>
              <a:rPr lang="en-GB" sz="2000" dirty="0">
                <a:latin typeface="Tempus Sans ITC" panose="04020404030D07020202" pitchFamily="82" charset="0"/>
              </a:rPr>
              <a:t>Whom he had raised from the </a:t>
            </a:r>
            <a:r>
              <a:rPr lang="en-GB" sz="2000" dirty="0" smtClean="0">
                <a:latin typeface="Tempus Sans ITC" panose="04020404030D07020202" pitchFamily="82" charset="0"/>
              </a:rPr>
              <a:t>dead, and </a:t>
            </a:r>
            <a:r>
              <a:rPr lang="en-GB" sz="2000" dirty="0">
                <a:latin typeface="Tempus Sans ITC" panose="04020404030D07020202" pitchFamily="82" charset="0"/>
              </a:rPr>
              <a:t>ate dinner with his friends.</a:t>
            </a:r>
            <a:br>
              <a:rPr lang="en-GB" sz="2000" dirty="0">
                <a:latin typeface="Tempus Sans ITC" panose="04020404030D07020202" pitchFamily="82" charset="0"/>
              </a:rPr>
            </a:br>
            <a:r>
              <a:rPr lang="en-GB" sz="2000" dirty="0">
                <a:latin typeface="Tempus Sans ITC" panose="04020404030D07020202" pitchFamily="82" charset="0"/>
              </a:rPr>
              <a:t>Once again, </a:t>
            </a:r>
            <a:r>
              <a:rPr lang="en-GB" sz="2000" dirty="0" smtClean="0">
                <a:latin typeface="Tempus Sans ITC" panose="04020404030D07020202" pitchFamily="82" charset="0"/>
              </a:rPr>
              <a:t>the </a:t>
            </a:r>
            <a:r>
              <a:rPr lang="en-GB" sz="2000" dirty="0">
                <a:latin typeface="Tempus Sans ITC" panose="04020404030D07020202" pitchFamily="82" charset="0"/>
              </a:rPr>
              <a:t>gospel tells us, Martha served,</a:t>
            </a:r>
            <a:br>
              <a:rPr lang="en-GB" sz="2000" dirty="0">
                <a:latin typeface="Tempus Sans ITC" panose="04020404030D07020202" pitchFamily="82" charset="0"/>
              </a:rPr>
            </a:br>
            <a:r>
              <a:rPr lang="en-GB" sz="2000" dirty="0">
                <a:latin typeface="Tempus Sans ITC" panose="04020404030D07020202" pitchFamily="82" charset="0"/>
              </a:rPr>
              <a:t>And Mary knelt at Jesus’ </a:t>
            </a:r>
            <a:r>
              <a:rPr lang="en-GB" sz="2000" dirty="0" smtClean="0">
                <a:latin typeface="Tempus Sans ITC" panose="04020404030D07020202" pitchFamily="82" charset="0"/>
              </a:rPr>
              <a:t>feet to </a:t>
            </a:r>
            <a:r>
              <a:rPr lang="en-GB" sz="2000" dirty="0">
                <a:latin typeface="Tempus Sans ITC" panose="04020404030D07020202" pitchFamily="82" charset="0"/>
              </a:rPr>
              <a:t>anoint them with costly perfume.</a:t>
            </a:r>
            <a:br>
              <a:rPr lang="en-GB" sz="2000" dirty="0">
                <a:latin typeface="Tempus Sans ITC" panose="04020404030D07020202" pitchFamily="82" charset="0"/>
              </a:rPr>
            </a:br>
            <a:r>
              <a:rPr lang="en-GB" sz="2000" dirty="0">
                <a:latin typeface="Tempus Sans ITC" panose="04020404030D07020202" pitchFamily="82" charset="0"/>
              </a:rPr>
              <a:t>The disciple who was about to betray </a:t>
            </a:r>
            <a:r>
              <a:rPr lang="en-GB" sz="2000" dirty="0" smtClean="0">
                <a:latin typeface="Tempus Sans ITC" panose="04020404030D07020202" pitchFamily="82" charset="0"/>
              </a:rPr>
              <a:t>Jesus said </a:t>
            </a:r>
            <a:r>
              <a:rPr lang="en-GB" sz="2000" dirty="0">
                <a:latin typeface="Tempus Sans ITC" panose="04020404030D07020202" pitchFamily="82" charset="0"/>
              </a:rPr>
              <a:t>that it was a waste.</a:t>
            </a:r>
            <a:br>
              <a:rPr lang="en-GB" sz="2000" dirty="0">
                <a:latin typeface="Tempus Sans ITC" panose="04020404030D07020202" pitchFamily="82" charset="0"/>
              </a:rPr>
            </a:br>
            <a:r>
              <a:rPr lang="en-GB" sz="2000" dirty="0">
                <a:latin typeface="Tempus Sans ITC" panose="04020404030D07020202" pitchFamily="82" charset="0"/>
              </a:rPr>
              <a:t>He didn’t care about the poor, </a:t>
            </a:r>
            <a:r>
              <a:rPr lang="en-GB" sz="2000" dirty="0" smtClean="0">
                <a:latin typeface="Tempus Sans ITC" panose="04020404030D07020202" pitchFamily="82" charset="0"/>
              </a:rPr>
              <a:t>he </a:t>
            </a:r>
            <a:r>
              <a:rPr lang="en-GB" sz="2000" dirty="0">
                <a:latin typeface="Tempus Sans ITC" panose="04020404030D07020202" pitchFamily="82" charset="0"/>
              </a:rPr>
              <a:t>just wanted to fill his own pockets</a:t>
            </a:r>
            <a:br>
              <a:rPr lang="en-GB" sz="2000" dirty="0">
                <a:latin typeface="Tempus Sans ITC" panose="04020404030D07020202" pitchFamily="82" charset="0"/>
              </a:rPr>
            </a:br>
            <a:r>
              <a:rPr lang="en-GB" sz="2000" dirty="0">
                <a:latin typeface="Tempus Sans ITC" panose="04020404030D07020202" pitchFamily="82" charset="0"/>
              </a:rPr>
              <a:t>And make Mary feel ashamed.</a:t>
            </a:r>
            <a:br>
              <a:rPr lang="en-GB" sz="2000" dirty="0">
                <a:latin typeface="Tempus Sans ITC" panose="04020404030D07020202" pitchFamily="82" charset="0"/>
              </a:rPr>
            </a:br>
            <a:r>
              <a:rPr lang="en-GB" sz="2000" dirty="0">
                <a:latin typeface="Tempus Sans ITC" panose="04020404030D07020202" pitchFamily="82" charset="0"/>
              </a:rPr>
              <a:t>Lord </a:t>
            </a:r>
            <a:r>
              <a:rPr lang="en-GB" sz="2000" dirty="0" smtClean="0">
                <a:latin typeface="Tempus Sans ITC" panose="04020404030D07020202" pitchFamily="82" charset="0"/>
              </a:rPr>
              <a:t>God, often </a:t>
            </a:r>
            <a:r>
              <a:rPr lang="en-GB" sz="2000" dirty="0">
                <a:latin typeface="Tempus Sans ITC" panose="04020404030D07020202" pitchFamily="82" charset="0"/>
              </a:rPr>
              <a:t>we cannot discern what is best:</a:t>
            </a:r>
            <a:br>
              <a:rPr lang="en-GB" sz="2000" dirty="0">
                <a:latin typeface="Tempus Sans ITC" panose="04020404030D07020202" pitchFamily="82" charset="0"/>
              </a:rPr>
            </a:br>
            <a:r>
              <a:rPr lang="en-GB" sz="2000" dirty="0">
                <a:latin typeface="Tempus Sans ITC" panose="04020404030D07020202" pitchFamily="82" charset="0"/>
              </a:rPr>
              <a:t>When to pour out costly perfume for your sake,</a:t>
            </a:r>
            <a:br>
              <a:rPr lang="en-GB" sz="2000" dirty="0">
                <a:latin typeface="Tempus Sans ITC" panose="04020404030D07020202" pitchFamily="82" charset="0"/>
              </a:rPr>
            </a:br>
            <a:r>
              <a:rPr lang="en-GB" sz="2000" dirty="0">
                <a:latin typeface="Tempus Sans ITC" panose="04020404030D07020202" pitchFamily="82" charset="0"/>
              </a:rPr>
              <a:t>Even if the world thinks it a </a:t>
            </a:r>
            <a:r>
              <a:rPr lang="en-GB" sz="2000" dirty="0" smtClean="0">
                <a:latin typeface="Tempus Sans ITC" panose="04020404030D07020202" pitchFamily="82" charset="0"/>
              </a:rPr>
              <a:t>waste. When </a:t>
            </a:r>
            <a:r>
              <a:rPr lang="en-GB" sz="2000" dirty="0">
                <a:latin typeface="Tempus Sans ITC" panose="04020404030D07020202" pitchFamily="82" charset="0"/>
              </a:rPr>
              <a:t>to be busy serving,</a:t>
            </a:r>
            <a:br>
              <a:rPr lang="en-GB" sz="2000" dirty="0">
                <a:latin typeface="Tempus Sans ITC" panose="04020404030D07020202" pitchFamily="82" charset="0"/>
              </a:rPr>
            </a:br>
            <a:r>
              <a:rPr lang="en-GB" sz="2000" dirty="0">
                <a:latin typeface="Tempus Sans ITC" panose="04020404030D07020202" pitchFamily="82" charset="0"/>
              </a:rPr>
              <a:t>Or when to rest at your Son’s feet and learn.</a:t>
            </a:r>
            <a:br>
              <a:rPr lang="en-GB" sz="2000" dirty="0">
                <a:latin typeface="Tempus Sans ITC" panose="04020404030D07020202" pitchFamily="82" charset="0"/>
              </a:rPr>
            </a:br>
            <a:r>
              <a:rPr lang="en-GB" sz="2000" dirty="0">
                <a:latin typeface="Tempus Sans ITC" panose="04020404030D07020202" pitchFamily="82" charset="0"/>
              </a:rPr>
              <a:t>Give us ears to hear you and eyes to see.</a:t>
            </a:r>
            <a:br>
              <a:rPr lang="en-GB" sz="2000" dirty="0">
                <a:latin typeface="Tempus Sans ITC" panose="04020404030D07020202" pitchFamily="82" charset="0"/>
              </a:rPr>
            </a:br>
            <a:r>
              <a:rPr lang="en-GB" sz="2000" dirty="0">
                <a:latin typeface="Tempus Sans ITC" panose="04020404030D07020202" pitchFamily="82" charset="0"/>
              </a:rPr>
              <a:t>For the sake of your Son, Jesus Christ.</a:t>
            </a:r>
            <a:br>
              <a:rPr lang="en-GB" sz="2000" dirty="0">
                <a:latin typeface="Tempus Sans ITC" panose="04020404030D07020202" pitchFamily="82" charset="0"/>
              </a:rPr>
            </a:br>
            <a:r>
              <a:rPr lang="en-GB" sz="2000" dirty="0">
                <a:latin typeface="Tempus Sans ITC" panose="04020404030D07020202" pitchFamily="82" charset="0"/>
              </a:rPr>
              <a:t>Amen.</a:t>
            </a:r>
          </a:p>
        </p:txBody>
      </p:sp>
      <p:pic>
        <p:nvPicPr>
          <p:cNvPr id="5122" name="Picture 2" descr="Image result for martha and mary">
            <a:hlinkClick r:id="rId7"/>
          </p:cNvPr>
          <p:cNvPicPr>
            <a:picLocks noChangeAspect="1" noChangeArrowheads="1"/>
          </p:cNvPicPr>
          <p:nvPr/>
        </p:nvPicPr>
        <p:blipFill>
          <a:blip r:embed="rId8" cstate="print"/>
          <a:srcRect/>
          <a:stretch>
            <a:fillRect/>
          </a:stretch>
        </p:blipFill>
        <p:spPr bwMode="auto">
          <a:xfrm>
            <a:off x="3347864" y="836712"/>
            <a:ext cx="2520280" cy="1518957"/>
          </a:xfrm>
          <a:prstGeom prst="rect">
            <a:avLst/>
          </a:prstGeom>
          <a:noFill/>
        </p:spPr>
      </p:pic>
    </p:spTree>
    <p:extLst>
      <p:ext uri="{BB962C8B-B14F-4D97-AF65-F5344CB8AC3E}">
        <p14:creationId xmlns="" xmlns:p14="http://schemas.microsoft.com/office/powerpoint/2010/main" val="454224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187" y="-38999"/>
            <a:ext cx="8229600" cy="1124744"/>
          </a:xfrm>
        </p:spPr>
        <p:txBody>
          <a:bodyPr>
            <a:normAutofit fontScale="90000"/>
          </a:bodyPr>
          <a:lstStyle/>
          <a:p>
            <a:r>
              <a:rPr lang="en-GB" dirty="0" smtClean="0">
                <a:latin typeface="Tempus Sans ITC" pitchFamily="82" charset="0"/>
              </a:rPr>
              <a:t/>
            </a:r>
            <a:br>
              <a:rPr lang="en-GB" dirty="0" smtClean="0">
                <a:latin typeface="Tempus Sans ITC" pitchFamily="82" charset="0"/>
              </a:rPr>
            </a:br>
            <a:r>
              <a:rPr lang="en-GB" dirty="0" smtClean="0">
                <a:solidFill>
                  <a:schemeClr val="accent6">
                    <a:lumMod val="20000"/>
                    <a:lumOff val="80000"/>
                  </a:schemeClr>
                </a:solidFill>
                <a:latin typeface="Tempus Sans ITC" pitchFamily="82" charset="0"/>
              </a:rPr>
              <a:t>Tuesday 27 March</a:t>
            </a:r>
            <a:r>
              <a:rPr lang="en-GB" dirty="0" smtClean="0">
                <a:latin typeface="+mn-lt"/>
              </a:rPr>
              <a:t/>
            </a:r>
            <a:br>
              <a:rPr lang="en-GB" dirty="0" smtClean="0">
                <a:latin typeface="+mn-lt"/>
              </a:rPr>
            </a:br>
            <a:endParaRPr lang="en-GB" dirty="0">
              <a:latin typeface="+mn-lt"/>
            </a:endParaRPr>
          </a:p>
        </p:txBody>
      </p:sp>
      <p:sp>
        <p:nvSpPr>
          <p:cNvPr id="3" name="Content Placeholder 2"/>
          <p:cNvSpPr>
            <a:spLocks noGrp="1"/>
          </p:cNvSpPr>
          <p:nvPr>
            <p:ph idx="1"/>
          </p:nvPr>
        </p:nvSpPr>
        <p:spPr>
          <a:xfrm>
            <a:off x="107504" y="908720"/>
            <a:ext cx="8579296" cy="5217443"/>
          </a:xfrm>
        </p:spPr>
        <p:txBody>
          <a:bodyPr>
            <a:normAutofit/>
          </a:bodyPr>
          <a:lstStyle/>
          <a:p>
            <a:pPr>
              <a:buNone/>
            </a:pPr>
            <a:r>
              <a:rPr lang="en-GB" sz="2800" dirty="0" smtClean="0">
                <a:latin typeface="Tempus Sans ITC" pitchFamily="82" charset="0"/>
              </a:rPr>
              <a:t>	</a:t>
            </a:r>
            <a:endParaRPr lang="en-GB" sz="2800" dirty="0"/>
          </a:p>
        </p:txBody>
      </p:sp>
      <p:pic>
        <p:nvPicPr>
          <p:cNvPr id="4" name="irc_mi" descr="Image result for lent">
            <a:hlinkClick r:id="rId2"/>
          </p:cNvPr>
          <p:cNvPicPr/>
          <p:nvPr/>
        </p:nvPicPr>
        <p:blipFill>
          <a:blip r:embed="rId3" cstate="print"/>
          <a:srcRect/>
          <a:stretch>
            <a:fillRect/>
          </a:stretch>
        </p:blipFill>
        <p:spPr bwMode="auto">
          <a:xfrm>
            <a:off x="7308304" y="5589240"/>
            <a:ext cx="1717272" cy="1151906"/>
          </a:xfrm>
          <a:prstGeom prst="rect">
            <a:avLst/>
          </a:prstGeom>
          <a:noFill/>
          <a:ln w="9525">
            <a:noFill/>
            <a:miter lim="800000"/>
            <a:headEnd/>
            <a:tailEnd/>
          </a:ln>
        </p:spPr>
      </p:pic>
      <p:sp>
        <p:nvSpPr>
          <p:cNvPr id="5" name="Rectangle 4"/>
          <p:cNvSpPr/>
          <p:nvPr/>
        </p:nvSpPr>
        <p:spPr>
          <a:xfrm>
            <a:off x="665234" y="2354585"/>
            <a:ext cx="6962162" cy="4370427"/>
          </a:xfrm>
          <a:prstGeom prst="rect">
            <a:avLst/>
          </a:prstGeom>
        </p:spPr>
        <p:txBody>
          <a:bodyPr wrap="none">
            <a:spAutoFit/>
          </a:bodyPr>
          <a:lstStyle/>
          <a:p>
            <a:r>
              <a:rPr lang="en-GB" sz="2000" dirty="0" smtClean="0">
                <a:latin typeface="Tempus Sans ITC" panose="04020404030D07020202" pitchFamily="82" charset="0"/>
              </a:rPr>
              <a:t>Lord </a:t>
            </a:r>
            <a:r>
              <a:rPr lang="en-GB" sz="2000" dirty="0">
                <a:latin typeface="Tempus Sans ITC" panose="04020404030D07020202" pitchFamily="82" charset="0"/>
              </a:rPr>
              <a:t>God,</a:t>
            </a:r>
            <a:br>
              <a:rPr lang="en-GB" sz="2000" dirty="0">
                <a:latin typeface="Tempus Sans ITC" panose="04020404030D07020202" pitchFamily="82" charset="0"/>
              </a:rPr>
            </a:br>
            <a:r>
              <a:rPr lang="en-GB" sz="2000" dirty="0">
                <a:latin typeface="Tempus Sans ITC" panose="04020404030D07020202" pitchFamily="82" charset="0"/>
              </a:rPr>
              <a:t>The message of the cross is difficult to take.</a:t>
            </a:r>
            <a:br>
              <a:rPr lang="en-GB" sz="2000" dirty="0">
                <a:latin typeface="Tempus Sans ITC" panose="04020404030D07020202" pitchFamily="82" charset="0"/>
              </a:rPr>
            </a:br>
            <a:r>
              <a:rPr lang="en-GB" sz="2000" dirty="0">
                <a:latin typeface="Tempus Sans ITC" panose="04020404030D07020202" pitchFamily="82" charset="0"/>
              </a:rPr>
              <a:t>How can death give way to life? How can weakness be strength?</a:t>
            </a:r>
            <a:br>
              <a:rPr lang="en-GB" sz="2000" dirty="0">
                <a:latin typeface="Tempus Sans ITC" panose="04020404030D07020202" pitchFamily="82" charset="0"/>
              </a:rPr>
            </a:br>
            <a:r>
              <a:rPr lang="en-GB" sz="2000" dirty="0">
                <a:latin typeface="Tempus Sans ITC" panose="04020404030D07020202" pitchFamily="82" charset="0"/>
              </a:rPr>
              <a:t>Yet your word says that Jesus, being God,</a:t>
            </a:r>
            <a:br>
              <a:rPr lang="en-GB" sz="2000" dirty="0">
                <a:latin typeface="Tempus Sans ITC" panose="04020404030D07020202" pitchFamily="82" charset="0"/>
              </a:rPr>
            </a:br>
            <a:r>
              <a:rPr lang="en-GB" sz="2000" dirty="0">
                <a:latin typeface="Tempus Sans ITC" panose="04020404030D07020202" pitchFamily="82" charset="0"/>
              </a:rPr>
              <a:t>Took on human flesh and suffered the worst kind of death.</a:t>
            </a:r>
            <a:br>
              <a:rPr lang="en-GB" sz="2000" dirty="0">
                <a:latin typeface="Tempus Sans ITC" panose="04020404030D07020202" pitchFamily="82" charset="0"/>
              </a:rPr>
            </a:br>
            <a:r>
              <a:rPr lang="en-GB" sz="2000" dirty="0">
                <a:latin typeface="Tempus Sans ITC" panose="04020404030D07020202" pitchFamily="82" charset="0"/>
              </a:rPr>
              <a:t>How can this be?</a:t>
            </a:r>
            <a:br>
              <a:rPr lang="en-GB" sz="2000" dirty="0">
                <a:latin typeface="Tempus Sans ITC" panose="04020404030D07020202" pitchFamily="82" charset="0"/>
              </a:rPr>
            </a:br>
            <a:r>
              <a:rPr lang="en-GB" sz="2000" dirty="0">
                <a:latin typeface="Tempus Sans ITC" panose="04020404030D07020202" pitchFamily="82" charset="0"/>
              </a:rPr>
              <a:t>This message is indeed difficult to take.</a:t>
            </a:r>
            <a:br>
              <a:rPr lang="en-GB" sz="2000" dirty="0">
                <a:latin typeface="Tempus Sans ITC" panose="04020404030D07020202" pitchFamily="82" charset="0"/>
              </a:rPr>
            </a:br>
            <a:r>
              <a:rPr lang="en-GB" sz="2000" dirty="0">
                <a:latin typeface="Tempus Sans ITC" panose="04020404030D07020202" pitchFamily="82" charset="0"/>
              </a:rPr>
              <a:t>But your foolishness is wiser than our wisdom.</a:t>
            </a:r>
            <a:br>
              <a:rPr lang="en-GB" sz="2000" dirty="0">
                <a:latin typeface="Tempus Sans ITC" panose="04020404030D07020202" pitchFamily="82" charset="0"/>
              </a:rPr>
            </a:br>
            <a:r>
              <a:rPr lang="en-GB" sz="2000" dirty="0">
                <a:latin typeface="Tempus Sans ITC" panose="04020404030D07020202" pitchFamily="82" charset="0"/>
              </a:rPr>
              <a:t>Your weakness is greater than our strength.</a:t>
            </a:r>
            <a:br>
              <a:rPr lang="en-GB" sz="2000" dirty="0">
                <a:latin typeface="Tempus Sans ITC" panose="04020404030D07020202" pitchFamily="82" charset="0"/>
              </a:rPr>
            </a:br>
            <a:r>
              <a:rPr lang="en-GB" sz="2000" dirty="0">
                <a:latin typeface="Tempus Sans ITC" panose="04020404030D07020202" pitchFamily="82" charset="0"/>
              </a:rPr>
              <a:t>In his name, we ask you to help our unbelief:</a:t>
            </a:r>
            <a:br>
              <a:rPr lang="en-GB" sz="2000" dirty="0">
                <a:latin typeface="Tempus Sans ITC" panose="04020404030D07020202" pitchFamily="82" charset="0"/>
              </a:rPr>
            </a:br>
            <a:r>
              <a:rPr lang="en-GB" sz="2000" dirty="0">
                <a:latin typeface="Tempus Sans ITC" panose="04020404030D07020202" pitchFamily="82" charset="0"/>
              </a:rPr>
              <a:t>That we may love you, and walk in the way Jesus taught us.</a:t>
            </a:r>
            <a:br>
              <a:rPr lang="en-GB" sz="2000" dirty="0">
                <a:latin typeface="Tempus Sans ITC" panose="04020404030D07020202" pitchFamily="82" charset="0"/>
              </a:rPr>
            </a:br>
            <a:r>
              <a:rPr lang="en-GB" sz="2000" dirty="0">
                <a:latin typeface="Tempus Sans ITC" panose="04020404030D07020202" pitchFamily="82" charset="0"/>
              </a:rPr>
              <a:t>In his name, through Christ our Lord</a:t>
            </a:r>
            <a:br>
              <a:rPr lang="en-GB" sz="2000" dirty="0">
                <a:latin typeface="Tempus Sans ITC" panose="04020404030D07020202" pitchFamily="82" charset="0"/>
              </a:rPr>
            </a:br>
            <a:r>
              <a:rPr lang="en-GB" sz="2000" dirty="0">
                <a:latin typeface="Tempus Sans ITC" panose="04020404030D07020202" pitchFamily="82" charset="0"/>
              </a:rPr>
              <a:t>Amen.</a:t>
            </a:r>
          </a:p>
          <a:p>
            <a:endParaRPr lang="en-GB" dirty="0">
              <a:latin typeface="Tempus Sans ITC" pitchFamily="82" charset="0"/>
            </a:endParaRPr>
          </a:p>
        </p:txBody>
      </p:sp>
      <p:pic>
        <p:nvPicPr>
          <p:cNvPr id="6"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84368" y="172028"/>
            <a:ext cx="1085981" cy="2309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descr="Image result for easter week">
            <a:hlinkClick r:id="rId5"/>
          </p:cNvPr>
          <p:cNvPicPr>
            <a:picLocks noChangeAspect="1" noChangeArrowheads="1"/>
          </p:cNvPicPr>
          <p:nvPr/>
        </p:nvPicPr>
        <p:blipFill>
          <a:blip r:embed="rId6" cstate="print"/>
          <a:srcRect/>
          <a:stretch>
            <a:fillRect/>
          </a:stretch>
        </p:blipFill>
        <p:spPr bwMode="auto">
          <a:xfrm>
            <a:off x="186373" y="281519"/>
            <a:ext cx="2478261" cy="1540917"/>
          </a:xfrm>
          <a:prstGeom prst="rect">
            <a:avLst/>
          </a:prstGeom>
          <a:noFill/>
        </p:spPr>
      </p:pic>
      <p:pic>
        <p:nvPicPr>
          <p:cNvPr id="8" name="Picture 2" descr="Image result for good friday">
            <a:hlinkClick r:id="rId7"/>
          </p:cNvPr>
          <p:cNvPicPr>
            <a:picLocks noChangeAspect="1" noChangeArrowheads="1"/>
          </p:cNvPicPr>
          <p:nvPr/>
        </p:nvPicPr>
        <p:blipFill>
          <a:blip r:embed="rId8" cstate="print"/>
          <a:srcRect/>
          <a:stretch>
            <a:fillRect/>
          </a:stretch>
        </p:blipFill>
        <p:spPr bwMode="auto">
          <a:xfrm>
            <a:off x="3232483" y="941648"/>
            <a:ext cx="2796422" cy="157499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GB" sz="3600" dirty="0" smtClean="0">
                <a:solidFill>
                  <a:schemeClr val="accent6">
                    <a:lumMod val="20000"/>
                    <a:lumOff val="80000"/>
                  </a:schemeClr>
                </a:solidFill>
                <a:latin typeface="Tempus Sans ITC" pitchFamily="82" charset="0"/>
              </a:rPr>
              <a:t>Wednesday 28 March</a:t>
            </a:r>
            <a:endParaRPr lang="en-GB" sz="3600"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323528" y="1412776"/>
            <a:ext cx="8640960" cy="4525963"/>
          </a:xfrm>
        </p:spPr>
        <p:txBody>
          <a:bodyPr>
            <a:normAutofit/>
          </a:bodyPr>
          <a:lstStyle/>
          <a:p>
            <a:pPr>
              <a:buNone/>
            </a:pPr>
            <a:r>
              <a:rPr lang="en-GB" dirty="0" smtClean="0">
                <a:latin typeface="Tempus Sans ITC" pitchFamily="82" charset="0"/>
              </a:rPr>
              <a:t>	</a:t>
            </a:r>
            <a:endParaRPr lang="en-GB" dirty="0"/>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 name="irc_mi" descr="Image result for lent">
            <a:hlinkClick r:id="rId2"/>
          </p:cNvPr>
          <p:cNvPicPr/>
          <p:nvPr/>
        </p:nvPicPr>
        <p:blipFill>
          <a:blip r:embed="rId3" cstate="print"/>
          <a:srcRect/>
          <a:stretch>
            <a:fillRect/>
          </a:stretch>
        </p:blipFill>
        <p:spPr bwMode="auto">
          <a:xfrm>
            <a:off x="467544" y="188640"/>
            <a:ext cx="1584875" cy="1184214"/>
          </a:xfrm>
          <a:prstGeom prst="rect">
            <a:avLst/>
          </a:prstGeom>
          <a:noFill/>
          <a:ln w="9525">
            <a:noFill/>
            <a:miter lim="800000"/>
            <a:headEnd/>
            <a:tailEnd/>
          </a:ln>
        </p:spPr>
      </p:pic>
      <p:sp>
        <p:nvSpPr>
          <p:cNvPr id="6" name="Rectangle 5"/>
          <p:cNvSpPr/>
          <p:nvPr/>
        </p:nvSpPr>
        <p:spPr>
          <a:xfrm>
            <a:off x="395536" y="1556792"/>
            <a:ext cx="6378669" cy="5324535"/>
          </a:xfrm>
          <a:prstGeom prst="rect">
            <a:avLst/>
          </a:prstGeom>
        </p:spPr>
        <p:txBody>
          <a:bodyPr wrap="none">
            <a:spAutoFit/>
          </a:bodyPr>
          <a:lstStyle/>
          <a:p>
            <a:r>
              <a:rPr lang="en-GB" sz="2000" dirty="0" smtClean="0">
                <a:latin typeface="Tempus Sans ITC" panose="04020404030D07020202" pitchFamily="82" charset="0"/>
              </a:rPr>
              <a:t>Lord </a:t>
            </a:r>
            <a:r>
              <a:rPr lang="en-GB" sz="2000" dirty="0">
                <a:latin typeface="Tempus Sans ITC" panose="04020404030D07020202" pitchFamily="82" charset="0"/>
              </a:rPr>
              <a:t>God,</a:t>
            </a:r>
            <a:br>
              <a:rPr lang="en-GB" sz="2000" dirty="0">
                <a:latin typeface="Tempus Sans ITC" panose="04020404030D07020202" pitchFamily="82" charset="0"/>
              </a:rPr>
            </a:br>
            <a:r>
              <a:rPr lang="en-GB" sz="2000" dirty="0" smtClean="0">
                <a:latin typeface="Tempus Sans ITC" panose="04020404030D07020202" pitchFamily="82" charset="0"/>
              </a:rPr>
              <a:t>It is hard to </a:t>
            </a:r>
            <a:r>
              <a:rPr lang="en-GB" sz="2000" dirty="0">
                <a:latin typeface="Tempus Sans ITC" panose="04020404030D07020202" pitchFamily="82" charset="0"/>
              </a:rPr>
              <a:t>think</a:t>
            </a:r>
            <a:br>
              <a:rPr lang="en-GB" sz="2000" dirty="0">
                <a:latin typeface="Tempus Sans ITC" panose="04020404030D07020202" pitchFamily="82" charset="0"/>
              </a:rPr>
            </a:br>
            <a:r>
              <a:rPr lang="en-GB" sz="2000" dirty="0">
                <a:latin typeface="Tempus Sans ITC" panose="04020404030D07020202" pitchFamily="82" charset="0"/>
              </a:rPr>
              <a:t>That it was one of Jesus’ own friends who betrayed him.</a:t>
            </a:r>
            <a:br>
              <a:rPr lang="en-GB" sz="2000" dirty="0">
                <a:latin typeface="Tempus Sans ITC" panose="04020404030D07020202" pitchFamily="82" charset="0"/>
              </a:rPr>
            </a:br>
            <a:r>
              <a:rPr lang="en-GB" sz="2000" dirty="0">
                <a:latin typeface="Tempus Sans ITC" panose="04020404030D07020202" pitchFamily="82" charset="0"/>
              </a:rPr>
              <a:t>One who sat by him, who broke bread with him.</a:t>
            </a:r>
            <a:br>
              <a:rPr lang="en-GB" sz="2000" dirty="0">
                <a:latin typeface="Tempus Sans ITC" panose="04020404030D07020202" pitchFamily="82" charset="0"/>
              </a:rPr>
            </a:br>
            <a:r>
              <a:rPr lang="en-GB" sz="2000" dirty="0">
                <a:latin typeface="Tempus Sans ITC" panose="04020404030D07020202" pitchFamily="82" charset="0"/>
              </a:rPr>
              <a:t>Give us strength, we </a:t>
            </a:r>
            <a:r>
              <a:rPr lang="en-GB" sz="2000" dirty="0" smtClean="0">
                <a:latin typeface="Tempus Sans ITC" panose="04020404030D07020202" pitchFamily="82" charset="0"/>
              </a:rPr>
              <a:t>pray, to </a:t>
            </a:r>
            <a:r>
              <a:rPr lang="en-GB" sz="2000" dirty="0">
                <a:latin typeface="Tempus Sans ITC" panose="04020404030D07020202" pitchFamily="82" charset="0"/>
              </a:rPr>
              <a:t>walk faithfully with Jesus,</a:t>
            </a:r>
            <a:br>
              <a:rPr lang="en-GB" sz="2000" dirty="0">
                <a:latin typeface="Tempus Sans ITC" panose="04020404030D07020202" pitchFamily="82" charset="0"/>
              </a:rPr>
            </a:br>
            <a:r>
              <a:rPr lang="en-GB" sz="2000" dirty="0">
                <a:latin typeface="Tempus Sans ITC" panose="04020404030D07020202" pitchFamily="82" charset="0"/>
              </a:rPr>
              <a:t>Even when the road we walk is </a:t>
            </a:r>
            <a:r>
              <a:rPr lang="en-GB" sz="2000" dirty="0" smtClean="0">
                <a:latin typeface="Tempus Sans ITC" panose="04020404030D07020202" pitchFamily="82" charset="0"/>
              </a:rPr>
              <a:t>rocky,</a:t>
            </a:r>
            <a:r>
              <a:rPr lang="en-GB" sz="2000" dirty="0">
                <a:latin typeface="Tempus Sans ITC" panose="04020404030D07020202" pitchFamily="82" charset="0"/>
              </a:rPr>
              <a:t/>
            </a:r>
            <a:br>
              <a:rPr lang="en-GB" sz="2000" dirty="0">
                <a:latin typeface="Tempus Sans ITC" panose="04020404030D07020202" pitchFamily="82" charset="0"/>
              </a:rPr>
            </a:br>
            <a:r>
              <a:rPr lang="en-GB" sz="2000" dirty="0">
                <a:latin typeface="Tempus Sans ITC" panose="04020404030D07020202" pitchFamily="82" charset="0"/>
              </a:rPr>
              <a:t>Even when the message of the cross seems like foolishness</a:t>
            </a:r>
            <a:br>
              <a:rPr lang="en-GB" sz="2000" dirty="0">
                <a:latin typeface="Tempus Sans ITC" panose="04020404030D07020202" pitchFamily="82" charset="0"/>
              </a:rPr>
            </a:br>
            <a:r>
              <a:rPr lang="en-GB" sz="2000" dirty="0">
                <a:latin typeface="Tempus Sans ITC" panose="04020404030D07020202" pitchFamily="82" charset="0"/>
              </a:rPr>
              <a:t>And even when we feel betrayed.</a:t>
            </a:r>
            <a:br>
              <a:rPr lang="en-GB" sz="2000" dirty="0">
                <a:latin typeface="Tempus Sans ITC" panose="04020404030D07020202" pitchFamily="82" charset="0"/>
              </a:rPr>
            </a:br>
            <a:r>
              <a:rPr lang="en-GB" sz="2000" dirty="0">
                <a:latin typeface="Tempus Sans ITC" panose="04020404030D07020202" pitchFamily="82" charset="0"/>
              </a:rPr>
              <a:t>You, Lord, are always faithful.</a:t>
            </a:r>
            <a:br>
              <a:rPr lang="en-GB" sz="2000" dirty="0">
                <a:latin typeface="Tempus Sans ITC" panose="04020404030D07020202" pitchFamily="82" charset="0"/>
              </a:rPr>
            </a:br>
            <a:r>
              <a:rPr lang="en-GB" sz="2000" dirty="0">
                <a:latin typeface="Tempus Sans ITC" panose="04020404030D07020202" pitchFamily="82" charset="0"/>
              </a:rPr>
              <a:t>We stumble, we become lost,</a:t>
            </a:r>
            <a:br>
              <a:rPr lang="en-GB" sz="2000" dirty="0">
                <a:latin typeface="Tempus Sans ITC" panose="04020404030D07020202" pitchFamily="82" charset="0"/>
              </a:rPr>
            </a:br>
            <a:r>
              <a:rPr lang="en-GB" sz="2000" dirty="0">
                <a:latin typeface="Tempus Sans ITC" panose="04020404030D07020202" pitchFamily="82" charset="0"/>
              </a:rPr>
              <a:t>But you are steady and sure.</a:t>
            </a:r>
            <a:br>
              <a:rPr lang="en-GB" sz="2000" dirty="0">
                <a:latin typeface="Tempus Sans ITC" panose="04020404030D07020202" pitchFamily="82" charset="0"/>
              </a:rPr>
            </a:br>
            <a:r>
              <a:rPr lang="en-GB" sz="2000" dirty="0">
                <a:latin typeface="Tempus Sans ITC" panose="04020404030D07020202" pitchFamily="82" charset="0"/>
              </a:rPr>
              <a:t>Give us the grace to endure our troubles,</a:t>
            </a:r>
            <a:br>
              <a:rPr lang="en-GB" sz="2000" dirty="0">
                <a:latin typeface="Tempus Sans ITC" panose="04020404030D07020202" pitchFamily="82" charset="0"/>
              </a:rPr>
            </a:br>
            <a:r>
              <a:rPr lang="en-GB" sz="2000" dirty="0">
                <a:latin typeface="Tempus Sans ITC" panose="04020404030D07020202" pitchFamily="82" charset="0"/>
              </a:rPr>
              <a:t>And reveal to us the glory of your kingdom,</a:t>
            </a:r>
            <a:br>
              <a:rPr lang="en-GB" sz="2000" dirty="0">
                <a:latin typeface="Tempus Sans ITC" panose="04020404030D07020202" pitchFamily="82" charset="0"/>
              </a:rPr>
            </a:br>
            <a:r>
              <a:rPr lang="en-GB" sz="2000" dirty="0">
                <a:latin typeface="Tempus Sans ITC" panose="04020404030D07020202" pitchFamily="82" charset="0"/>
              </a:rPr>
              <a:t>Through your son, Jesus Christ, </a:t>
            </a:r>
            <a:endParaRPr lang="en-GB" sz="2000" dirty="0" smtClean="0">
              <a:latin typeface="Tempus Sans ITC" panose="04020404030D07020202" pitchFamily="82" charset="0"/>
            </a:endParaRPr>
          </a:p>
          <a:p>
            <a:r>
              <a:rPr lang="en-GB" sz="2000" dirty="0" smtClean="0">
                <a:latin typeface="Tempus Sans ITC" panose="04020404030D07020202" pitchFamily="82" charset="0"/>
              </a:rPr>
              <a:t>who </a:t>
            </a:r>
            <a:r>
              <a:rPr lang="en-GB" sz="2000" dirty="0">
                <a:latin typeface="Tempus Sans ITC" panose="04020404030D07020202" pitchFamily="82" charset="0"/>
              </a:rPr>
              <a:t>lives and reigns with you </a:t>
            </a:r>
            <a:endParaRPr lang="en-GB" sz="2000" dirty="0" smtClean="0">
              <a:latin typeface="Tempus Sans ITC" panose="04020404030D07020202" pitchFamily="82" charset="0"/>
            </a:endParaRPr>
          </a:p>
          <a:p>
            <a:r>
              <a:rPr lang="en-GB" sz="2000" dirty="0" smtClean="0">
                <a:latin typeface="Tempus Sans ITC" panose="04020404030D07020202" pitchFamily="82" charset="0"/>
              </a:rPr>
              <a:t>and </a:t>
            </a:r>
            <a:r>
              <a:rPr lang="en-GB" sz="2000" dirty="0">
                <a:latin typeface="Tempus Sans ITC" panose="04020404030D07020202" pitchFamily="82" charset="0"/>
              </a:rPr>
              <a:t>the Holy </a:t>
            </a:r>
            <a:r>
              <a:rPr lang="en-GB" sz="2000" dirty="0" smtClean="0">
                <a:latin typeface="Tempus Sans ITC" panose="04020404030D07020202" pitchFamily="82" charset="0"/>
              </a:rPr>
              <a:t>Spirit, one God for ever and ever. </a:t>
            </a:r>
          </a:p>
          <a:p>
            <a:r>
              <a:rPr lang="en-GB" sz="2000" dirty="0" smtClean="0">
                <a:latin typeface="Tempus Sans ITC" panose="04020404030D07020202" pitchFamily="82" charset="0"/>
              </a:rPr>
              <a:t>Amen</a:t>
            </a:r>
            <a:r>
              <a:rPr lang="en-GB" sz="2000" dirty="0">
                <a:latin typeface="Tempus Sans ITC" panose="04020404030D07020202" pitchFamily="82" charset="0"/>
              </a:rPr>
              <a:t>.</a:t>
            </a:r>
          </a:p>
        </p:txBody>
      </p:sp>
      <p:pic>
        <p:nvPicPr>
          <p:cNvPr id="7"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956376" y="172028"/>
            <a:ext cx="1013973" cy="21564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Image result for easter week">
            <a:hlinkClick r:id="rId5"/>
          </p:cNvPr>
          <p:cNvPicPr>
            <a:picLocks noChangeAspect="1" noChangeArrowheads="1"/>
          </p:cNvPicPr>
          <p:nvPr/>
        </p:nvPicPr>
        <p:blipFill>
          <a:blip r:embed="rId6" cstate="print"/>
          <a:srcRect/>
          <a:stretch>
            <a:fillRect/>
          </a:stretch>
        </p:blipFill>
        <p:spPr bwMode="auto">
          <a:xfrm>
            <a:off x="3563888" y="908720"/>
            <a:ext cx="2378887" cy="1224136"/>
          </a:xfrm>
          <a:prstGeom prst="rect">
            <a:avLst/>
          </a:prstGeom>
          <a:noFill/>
        </p:spPr>
      </p:pic>
      <p:sp>
        <p:nvSpPr>
          <p:cNvPr id="3074" name="AutoShape 2" descr="Image result for walking a rocky road">
            <a:hlinkClick r:id="rId7"/>
          </p:cNvPr>
          <p:cNvSpPr>
            <a:spLocks noChangeAspect="1" noChangeArrowheads="1"/>
          </p:cNvSpPr>
          <p:nvPr/>
        </p:nvSpPr>
        <p:spPr bwMode="auto">
          <a:xfrm>
            <a:off x="2339752" y="-1539552"/>
            <a:ext cx="4867275" cy="3648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6" name="AutoShape 4" descr="Image result for walking a rocky road">
            <a:hlinkClick r:id="rId7"/>
          </p:cNvPr>
          <p:cNvSpPr>
            <a:spLocks noChangeAspect="1" noChangeArrowheads="1"/>
          </p:cNvSpPr>
          <p:nvPr/>
        </p:nvSpPr>
        <p:spPr bwMode="auto">
          <a:xfrm>
            <a:off x="1475656" y="-1467544"/>
            <a:ext cx="4867275" cy="3648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8" name="Picture 6" descr="Image result for walking a rocky road">
            <a:hlinkClick r:id="rId8"/>
          </p:cNvPr>
          <p:cNvPicPr>
            <a:picLocks noChangeAspect="1" noChangeArrowheads="1"/>
          </p:cNvPicPr>
          <p:nvPr/>
        </p:nvPicPr>
        <p:blipFill>
          <a:blip r:embed="rId9" cstate="print"/>
          <a:srcRect/>
          <a:stretch>
            <a:fillRect/>
          </a:stretch>
        </p:blipFill>
        <p:spPr bwMode="auto">
          <a:xfrm>
            <a:off x="6876256" y="3717032"/>
            <a:ext cx="2109354" cy="280831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60338"/>
            <a:ext cx="8229600" cy="1143000"/>
          </a:xfrm>
        </p:spPr>
        <p:txBody>
          <a:bodyPr>
            <a:noAutofit/>
          </a:bodyPr>
          <a:lstStyle/>
          <a:p>
            <a:r>
              <a:rPr lang="en-GB" sz="4000" dirty="0" smtClean="0">
                <a:solidFill>
                  <a:schemeClr val="accent6">
                    <a:lumMod val="20000"/>
                    <a:lumOff val="80000"/>
                  </a:schemeClr>
                </a:solidFill>
                <a:latin typeface="Tempus Sans ITC" pitchFamily="82" charset="0"/>
              </a:rPr>
              <a:t>Thursday 29 March</a:t>
            </a:r>
            <a:br>
              <a:rPr lang="en-GB" sz="4000" dirty="0" smtClean="0">
                <a:solidFill>
                  <a:schemeClr val="accent6">
                    <a:lumMod val="20000"/>
                    <a:lumOff val="80000"/>
                  </a:schemeClr>
                </a:solidFill>
                <a:latin typeface="Tempus Sans ITC" pitchFamily="82" charset="0"/>
              </a:rPr>
            </a:br>
            <a:r>
              <a:rPr lang="en-GB" sz="4000" dirty="0" err="1" smtClean="0">
                <a:solidFill>
                  <a:schemeClr val="accent6">
                    <a:lumMod val="20000"/>
                    <a:lumOff val="80000"/>
                  </a:schemeClr>
                </a:solidFill>
                <a:latin typeface="Tempus Sans ITC" pitchFamily="82" charset="0"/>
              </a:rPr>
              <a:t>Maunday</a:t>
            </a:r>
            <a:r>
              <a:rPr lang="en-GB" sz="4000" dirty="0" smtClean="0">
                <a:solidFill>
                  <a:schemeClr val="accent6">
                    <a:lumMod val="20000"/>
                    <a:lumOff val="80000"/>
                  </a:schemeClr>
                </a:solidFill>
                <a:latin typeface="Tempus Sans ITC" pitchFamily="82" charset="0"/>
              </a:rPr>
              <a:t> Thursday</a:t>
            </a:r>
            <a:endParaRPr lang="en-GB" sz="4000"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287016" y="980728"/>
            <a:ext cx="8856984" cy="4525963"/>
          </a:xfrm>
        </p:spPr>
        <p:txBody>
          <a:bodyPr>
            <a:normAutofit/>
          </a:bodyPr>
          <a:lstStyle/>
          <a:p>
            <a:pPr>
              <a:buNone/>
            </a:pPr>
            <a:r>
              <a:rPr lang="en-GB" dirty="0" smtClean="0"/>
              <a:t>	</a:t>
            </a:r>
            <a:endParaRPr lang="en-GB" dirty="0">
              <a:latin typeface="Tempus Sans ITC" pitchFamily="82" charset="0"/>
            </a:endParaRPr>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4" name="Picture 2" descr="Image result for lenten quotes">
            <a:hlinkClick r:id="rId2"/>
          </p:cNvPr>
          <p:cNvPicPr>
            <a:picLocks noChangeAspect="1" noChangeArrowheads="1"/>
          </p:cNvPicPr>
          <p:nvPr/>
        </p:nvPicPr>
        <p:blipFill>
          <a:blip r:embed="rId3" cstate="print"/>
          <a:srcRect/>
          <a:stretch>
            <a:fillRect/>
          </a:stretch>
        </p:blipFill>
        <p:spPr bwMode="auto">
          <a:xfrm>
            <a:off x="611560" y="1772816"/>
            <a:ext cx="1656184" cy="2809292"/>
          </a:xfrm>
          <a:prstGeom prst="rect">
            <a:avLst/>
          </a:prstGeom>
          <a:noFill/>
        </p:spPr>
      </p:pic>
      <p:pic>
        <p:nvPicPr>
          <p:cNvPr id="6" name="irc_mi" descr="Related image">
            <a:hlinkClick r:id="rId4"/>
          </p:cNvPr>
          <p:cNvPicPr/>
          <p:nvPr/>
        </p:nvPicPr>
        <p:blipFill>
          <a:blip r:embed="rId5" cstate="print"/>
          <a:srcRect/>
          <a:stretch>
            <a:fillRect/>
          </a:stretch>
        </p:blipFill>
        <p:spPr bwMode="auto">
          <a:xfrm>
            <a:off x="7668344" y="5877272"/>
            <a:ext cx="1310243" cy="836712"/>
          </a:xfrm>
          <a:prstGeom prst="rect">
            <a:avLst/>
          </a:prstGeom>
          <a:noFill/>
          <a:ln w="9525">
            <a:noFill/>
            <a:miter lim="800000"/>
            <a:headEnd/>
            <a:tailEnd/>
          </a:ln>
        </p:spPr>
      </p:pic>
      <p:sp>
        <p:nvSpPr>
          <p:cNvPr id="7" name="TextBox 6"/>
          <p:cNvSpPr txBox="1"/>
          <p:nvPr/>
        </p:nvSpPr>
        <p:spPr>
          <a:xfrm>
            <a:off x="2627784" y="1484784"/>
            <a:ext cx="7214319" cy="4801314"/>
          </a:xfrm>
          <a:prstGeom prst="rect">
            <a:avLst/>
          </a:prstGeom>
          <a:noFill/>
        </p:spPr>
        <p:txBody>
          <a:bodyPr wrap="square" rtlCol="0">
            <a:spAutoFit/>
          </a:bodyPr>
          <a:lstStyle/>
          <a:p>
            <a:r>
              <a:rPr lang="en-GB" dirty="0" smtClean="0">
                <a:latin typeface="Tempus Sans ITC" panose="04020404030D07020202" pitchFamily="82" charset="0"/>
              </a:rPr>
              <a:t>Lord </a:t>
            </a:r>
            <a:r>
              <a:rPr lang="en-GB" dirty="0">
                <a:latin typeface="Tempus Sans ITC" panose="04020404030D07020202" pitchFamily="82" charset="0"/>
              </a:rPr>
              <a:t>God,</a:t>
            </a:r>
            <a:br>
              <a:rPr lang="en-GB" dirty="0">
                <a:latin typeface="Tempus Sans ITC" panose="04020404030D07020202" pitchFamily="82" charset="0"/>
              </a:rPr>
            </a:br>
            <a:r>
              <a:rPr lang="en-GB" dirty="0">
                <a:latin typeface="Tempus Sans ITC" panose="04020404030D07020202" pitchFamily="82" charset="0"/>
              </a:rPr>
              <a:t>You sent your Son into the world,</a:t>
            </a:r>
            <a:br>
              <a:rPr lang="en-GB" dirty="0">
                <a:latin typeface="Tempus Sans ITC" panose="04020404030D07020202" pitchFamily="82" charset="0"/>
              </a:rPr>
            </a:br>
            <a:r>
              <a:rPr lang="en-GB" dirty="0">
                <a:latin typeface="Tempus Sans ITC" panose="04020404030D07020202" pitchFamily="82" charset="0"/>
              </a:rPr>
              <a:t>And before his hour had </a:t>
            </a:r>
            <a:r>
              <a:rPr lang="en-GB" dirty="0" smtClean="0">
                <a:latin typeface="Tempus Sans ITC" panose="04020404030D07020202" pitchFamily="82" charset="0"/>
              </a:rPr>
              <a:t>come, he </a:t>
            </a:r>
            <a:r>
              <a:rPr lang="en-GB" dirty="0">
                <a:latin typeface="Tempus Sans ITC" panose="04020404030D07020202" pitchFamily="82" charset="0"/>
              </a:rPr>
              <a:t>washed his disciples’ feet.</a:t>
            </a:r>
            <a:br>
              <a:rPr lang="en-GB" dirty="0">
                <a:latin typeface="Tempus Sans ITC" panose="04020404030D07020202" pitchFamily="82" charset="0"/>
              </a:rPr>
            </a:br>
            <a:r>
              <a:rPr lang="en-GB" dirty="0">
                <a:latin typeface="Tempus Sans ITC" panose="04020404030D07020202" pitchFamily="82" charset="0"/>
              </a:rPr>
              <a:t>You had given all things into his hands.</a:t>
            </a:r>
            <a:br>
              <a:rPr lang="en-GB" dirty="0">
                <a:latin typeface="Tempus Sans ITC" panose="04020404030D07020202" pitchFamily="82" charset="0"/>
              </a:rPr>
            </a:br>
            <a:r>
              <a:rPr lang="en-GB" dirty="0">
                <a:latin typeface="Tempus Sans ITC" panose="04020404030D07020202" pitchFamily="82" charset="0"/>
              </a:rPr>
              <a:t>He had come from you, and was going to you,</a:t>
            </a:r>
            <a:br>
              <a:rPr lang="en-GB" dirty="0">
                <a:latin typeface="Tempus Sans ITC" panose="04020404030D07020202" pitchFamily="82" charset="0"/>
              </a:rPr>
            </a:br>
            <a:r>
              <a:rPr lang="en-GB" dirty="0">
                <a:latin typeface="Tempus Sans ITC" panose="04020404030D07020202" pitchFamily="82" charset="0"/>
              </a:rPr>
              <a:t>And what did he </a:t>
            </a:r>
            <a:r>
              <a:rPr lang="en-GB" dirty="0" smtClean="0">
                <a:latin typeface="Tempus Sans ITC" panose="04020404030D07020202" pitchFamily="82" charset="0"/>
              </a:rPr>
              <a:t>do?  He </a:t>
            </a:r>
            <a:r>
              <a:rPr lang="en-GB" dirty="0">
                <a:latin typeface="Tempus Sans ITC" panose="04020404030D07020202" pitchFamily="82" charset="0"/>
              </a:rPr>
              <a:t>knelt down on the floor,</a:t>
            </a:r>
            <a:br>
              <a:rPr lang="en-GB" dirty="0">
                <a:latin typeface="Tempus Sans ITC" panose="04020404030D07020202" pitchFamily="82" charset="0"/>
              </a:rPr>
            </a:br>
            <a:r>
              <a:rPr lang="en-GB" dirty="0">
                <a:latin typeface="Tempus Sans ITC" panose="04020404030D07020202" pitchFamily="82" charset="0"/>
              </a:rPr>
              <a:t>And washed his friends’ feet.</a:t>
            </a:r>
            <a:br>
              <a:rPr lang="en-GB" dirty="0">
                <a:latin typeface="Tempus Sans ITC" panose="04020404030D07020202" pitchFamily="82" charset="0"/>
              </a:rPr>
            </a:br>
            <a:r>
              <a:rPr lang="en-GB" dirty="0">
                <a:latin typeface="Tempus Sans ITC" panose="04020404030D07020202" pitchFamily="82" charset="0"/>
              </a:rPr>
              <a:t>He was their teacher and their </a:t>
            </a:r>
            <a:r>
              <a:rPr lang="en-GB" dirty="0" smtClean="0">
                <a:latin typeface="Tempus Sans ITC" panose="04020404030D07020202" pitchFamily="82" charset="0"/>
              </a:rPr>
              <a:t>Lord, yet </a:t>
            </a:r>
            <a:r>
              <a:rPr lang="en-GB" dirty="0">
                <a:latin typeface="Tempus Sans ITC" panose="04020404030D07020202" pitchFamily="82" charset="0"/>
              </a:rPr>
              <a:t>he </a:t>
            </a:r>
            <a:r>
              <a:rPr lang="en-GB" dirty="0" smtClean="0">
                <a:latin typeface="Tempus Sans ITC" panose="04020404030D07020202" pitchFamily="82" charset="0"/>
              </a:rPr>
              <a:t>became their servant.</a:t>
            </a:r>
            <a:r>
              <a:rPr lang="en-GB" dirty="0">
                <a:latin typeface="Tempus Sans ITC" panose="04020404030D07020202" pitchFamily="82" charset="0"/>
              </a:rPr>
              <a:t/>
            </a:r>
            <a:br>
              <a:rPr lang="en-GB" dirty="0">
                <a:latin typeface="Tempus Sans ITC" panose="04020404030D07020202" pitchFamily="82" charset="0"/>
              </a:rPr>
            </a:br>
            <a:r>
              <a:rPr lang="en-GB" dirty="0">
                <a:latin typeface="Tempus Sans ITC" panose="04020404030D07020202" pitchFamily="82" charset="0"/>
              </a:rPr>
              <a:t>Lord God, help us learn from his example;</a:t>
            </a:r>
            <a:br>
              <a:rPr lang="en-GB" dirty="0">
                <a:latin typeface="Tempus Sans ITC" panose="04020404030D07020202" pitchFamily="82" charset="0"/>
              </a:rPr>
            </a:br>
            <a:r>
              <a:rPr lang="en-GB" dirty="0">
                <a:latin typeface="Tempus Sans ITC" panose="04020404030D07020202" pitchFamily="82" charset="0"/>
              </a:rPr>
              <a:t>Help us to do as he has done for us.</a:t>
            </a:r>
            <a:br>
              <a:rPr lang="en-GB" dirty="0">
                <a:latin typeface="Tempus Sans ITC" panose="04020404030D07020202" pitchFamily="82" charset="0"/>
              </a:rPr>
            </a:br>
            <a:r>
              <a:rPr lang="en-GB" dirty="0">
                <a:latin typeface="Tempus Sans ITC" panose="04020404030D07020202" pitchFamily="82" charset="0"/>
              </a:rPr>
              <a:t>The world will know we are his </a:t>
            </a:r>
            <a:r>
              <a:rPr lang="en-GB" dirty="0" smtClean="0">
                <a:latin typeface="Tempus Sans ITC" panose="04020404030D07020202" pitchFamily="82" charset="0"/>
              </a:rPr>
              <a:t>disciples if </a:t>
            </a:r>
            <a:r>
              <a:rPr lang="en-GB" dirty="0">
                <a:latin typeface="Tempus Sans ITC" panose="04020404030D07020202" pitchFamily="82" charset="0"/>
              </a:rPr>
              <a:t>we love one another.</a:t>
            </a:r>
            <a:br>
              <a:rPr lang="en-GB" dirty="0">
                <a:latin typeface="Tempus Sans ITC" panose="04020404030D07020202" pitchFamily="82" charset="0"/>
              </a:rPr>
            </a:br>
            <a:r>
              <a:rPr lang="en-GB" dirty="0">
                <a:latin typeface="Tempus Sans ITC" panose="04020404030D07020202" pitchFamily="82" charset="0"/>
              </a:rPr>
              <a:t>Strengthen our hands and our wills for </a:t>
            </a:r>
            <a:r>
              <a:rPr lang="en-GB" dirty="0" smtClean="0">
                <a:latin typeface="Tempus Sans ITC" panose="04020404030D07020202" pitchFamily="82" charset="0"/>
              </a:rPr>
              <a:t>love and </a:t>
            </a:r>
            <a:r>
              <a:rPr lang="en-GB" dirty="0">
                <a:latin typeface="Tempus Sans ITC" panose="04020404030D07020202" pitchFamily="82" charset="0"/>
              </a:rPr>
              <a:t>for service.</a:t>
            </a:r>
            <a:br>
              <a:rPr lang="en-GB" dirty="0">
                <a:latin typeface="Tempus Sans ITC" panose="04020404030D07020202" pitchFamily="82" charset="0"/>
              </a:rPr>
            </a:br>
            <a:r>
              <a:rPr lang="en-GB" dirty="0">
                <a:latin typeface="Tempus Sans ITC" panose="04020404030D07020202" pitchFamily="82" charset="0"/>
              </a:rPr>
              <a:t>Keep before our eyes the image of your Son,</a:t>
            </a:r>
            <a:br>
              <a:rPr lang="en-GB" dirty="0">
                <a:latin typeface="Tempus Sans ITC" panose="04020404030D07020202" pitchFamily="82" charset="0"/>
              </a:rPr>
            </a:br>
            <a:r>
              <a:rPr lang="en-GB" dirty="0">
                <a:latin typeface="Tempus Sans ITC" panose="04020404030D07020202" pitchFamily="82" charset="0"/>
              </a:rPr>
              <a:t>Who, being God, became a Servant for our sake.</a:t>
            </a:r>
            <a:br>
              <a:rPr lang="en-GB" dirty="0">
                <a:latin typeface="Tempus Sans ITC" panose="04020404030D07020202" pitchFamily="82" charset="0"/>
              </a:rPr>
            </a:br>
            <a:r>
              <a:rPr lang="en-GB" dirty="0">
                <a:latin typeface="Tempus Sans ITC" panose="04020404030D07020202" pitchFamily="82" charset="0"/>
              </a:rPr>
              <a:t>All glory be to him who lives and reigns with you </a:t>
            </a:r>
            <a:endParaRPr lang="en-GB" dirty="0" smtClean="0">
              <a:latin typeface="Tempus Sans ITC" panose="04020404030D07020202" pitchFamily="82" charset="0"/>
            </a:endParaRPr>
          </a:p>
          <a:p>
            <a:r>
              <a:rPr lang="en-GB" dirty="0" smtClean="0">
                <a:latin typeface="Tempus Sans ITC" panose="04020404030D07020202" pitchFamily="82" charset="0"/>
              </a:rPr>
              <a:t>and </a:t>
            </a:r>
            <a:r>
              <a:rPr lang="en-GB" dirty="0">
                <a:latin typeface="Tempus Sans ITC" panose="04020404030D07020202" pitchFamily="82" charset="0"/>
              </a:rPr>
              <a:t>the Holy </a:t>
            </a:r>
            <a:r>
              <a:rPr lang="en-GB" dirty="0" smtClean="0">
                <a:latin typeface="Tempus Sans ITC" panose="04020404030D07020202" pitchFamily="82" charset="0"/>
              </a:rPr>
              <a:t>Spirit, one </a:t>
            </a:r>
            <a:r>
              <a:rPr lang="en-GB" dirty="0">
                <a:latin typeface="Tempus Sans ITC" panose="04020404030D07020202" pitchFamily="82" charset="0"/>
              </a:rPr>
              <a:t>God, now and forever.</a:t>
            </a:r>
            <a:br>
              <a:rPr lang="en-GB" dirty="0">
                <a:latin typeface="Tempus Sans ITC" panose="04020404030D07020202" pitchFamily="82" charset="0"/>
              </a:rPr>
            </a:br>
            <a:r>
              <a:rPr lang="en-GB" dirty="0">
                <a:latin typeface="Tempus Sans ITC" panose="04020404030D07020202" pitchFamily="82" charset="0"/>
              </a:rPr>
              <a:t>Amen.</a:t>
            </a:r>
          </a:p>
        </p:txBody>
      </p:sp>
      <p:pic>
        <p:nvPicPr>
          <p:cNvPr id="8"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172400" y="172028"/>
            <a:ext cx="797949" cy="16970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descr="Image result for easter week">
            <a:hlinkClick r:id="rId7"/>
          </p:cNvPr>
          <p:cNvPicPr>
            <a:picLocks noChangeAspect="1" noChangeArrowheads="1"/>
          </p:cNvPicPr>
          <p:nvPr/>
        </p:nvPicPr>
        <p:blipFill>
          <a:blip r:embed="rId8" cstate="print"/>
          <a:srcRect/>
          <a:stretch>
            <a:fillRect/>
          </a:stretch>
        </p:blipFill>
        <p:spPr bwMode="auto">
          <a:xfrm>
            <a:off x="251520" y="188640"/>
            <a:ext cx="2099018" cy="1080120"/>
          </a:xfrm>
          <a:prstGeom prst="rect">
            <a:avLst/>
          </a:prstGeom>
          <a:noFill/>
        </p:spPr>
      </p:pic>
      <p:pic>
        <p:nvPicPr>
          <p:cNvPr id="10" name="Picture 9" descr="File:The-Last-Supper-Restored-Da-Vinci 32x16.jpg">
            <a:hlinkClick r:id="rId9"/>
          </p:cNvPr>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79512" y="5157192"/>
            <a:ext cx="2376264" cy="1368152"/>
          </a:xfrm>
          <a:prstGeom prst="rect">
            <a:avLst/>
          </a:prstGeom>
          <a:noFill/>
          <a:ln>
            <a:noFill/>
          </a:ln>
        </p:spPr>
      </p:pic>
    </p:spTree>
    <p:extLst>
      <p:ext uri="{BB962C8B-B14F-4D97-AF65-F5344CB8AC3E}">
        <p14:creationId xmlns="" xmlns:p14="http://schemas.microsoft.com/office/powerpoint/2010/main" val="2249452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107976"/>
            <a:ext cx="8435280" cy="1143000"/>
          </a:xfrm>
        </p:spPr>
        <p:txBody>
          <a:bodyPr>
            <a:normAutofit/>
          </a:bodyPr>
          <a:lstStyle/>
          <a:p>
            <a:r>
              <a:rPr lang="en-GB" sz="3200" b="1" dirty="0" smtClean="0">
                <a:solidFill>
                  <a:schemeClr val="accent6">
                    <a:lumMod val="20000"/>
                    <a:lumOff val="80000"/>
                  </a:schemeClr>
                </a:solidFill>
                <a:latin typeface="Tempus Sans ITC" pitchFamily="82" charset="0"/>
              </a:rPr>
              <a:t>Afternoon Prayer and Reflection</a:t>
            </a:r>
            <a:endParaRPr lang="en-GB" sz="3200" b="1"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0" y="980728"/>
            <a:ext cx="9144000" cy="5877272"/>
          </a:xfrm>
        </p:spPr>
        <p:txBody>
          <a:bodyPr>
            <a:normAutofit fontScale="92500" lnSpcReduction="20000"/>
          </a:bodyPr>
          <a:lstStyle/>
          <a:p>
            <a:pPr>
              <a:buNone/>
            </a:pPr>
            <a:r>
              <a:rPr lang="en-GB" sz="2400" dirty="0" smtClean="0">
                <a:latin typeface="Tempus Sans ITC" pitchFamily="82" charset="0"/>
              </a:rPr>
              <a:t>	</a:t>
            </a:r>
            <a:r>
              <a:rPr lang="en-GB" sz="2000" dirty="0">
                <a:latin typeface="Tempus Sans ITC" pitchFamily="82" charset="0"/>
              </a:rPr>
              <a:t>Lord</a:t>
            </a:r>
          </a:p>
          <a:p>
            <a:pPr>
              <a:buNone/>
            </a:pPr>
            <a:r>
              <a:rPr lang="en-GB" sz="2000" dirty="0">
                <a:latin typeface="Tempus Sans ITC" pitchFamily="82" charset="0"/>
              </a:rPr>
              <a:t>	Thank you for the morning, for watching over me and walking with me.  May I find joy and understanding this afternoon, in all I do.  Grant me the zest and the strength I need to work for you until nightfall.  Amen</a:t>
            </a:r>
          </a:p>
          <a:p>
            <a:pPr>
              <a:buNone/>
            </a:pPr>
            <a:endParaRPr lang="en-GB" sz="2000" dirty="0">
              <a:latin typeface="Tempus Sans ITC" pitchFamily="82" charset="0"/>
            </a:endParaRPr>
          </a:p>
          <a:p>
            <a:pPr>
              <a:buNone/>
            </a:pPr>
            <a:r>
              <a:rPr lang="en-GB" sz="2000" dirty="0">
                <a:latin typeface="Tempus Sans ITC" pitchFamily="82" charset="0"/>
              </a:rPr>
              <a:t>	</a:t>
            </a:r>
            <a:r>
              <a:rPr lang="en-GB" sz="2000" i="1" dirty="0">
                <a:latin typeface="Tempus Sans ITC" pitchFamily="82" charset="0"/>
              </a:rPr>
              <a:t>Let us pause for a few moments in silence and remember those family members and friends who need our prayers and support today…………</a:t>
            </a:r>
          </a:p>
          <a:p>
            <a:pPr>
              <a:buNone/>
            </a:pPr>
            <a:r>
              <a:rPr lang="en-GB" sz="2000" i="1" dirty="0">
                <a:latin typeface="Tempus Sans ITC" pitchFamily="82" charset="0"/>
              </a:rPr>
              <a:t>	Let us say together </a:t>
            </a:r>
            <a:r>
              <a:rPr lang="en-GB" sz="2000" i="1" dirty="0" smtClean="0">
                <a:latin typeface="Tempus Sans ITC" pitchFamily="82" charset="0"/>
              </a:rPr>
              <a:t>the </a:t>
            </a:r>
            <a:r>
              <a:rPr lang="en-GB" sz="2000" i="1" dirty="0">
                <a:latin typeface="Tempus Sans ITC" pitchFamily="82" charset="0"/>
              </a:rPr>
              <a:t>prayer that Jesus taught his </a:t>
            </a:r>
            <a:r>
              <a:rPr lang="en-GB" sz="2000" i="1" dirty="0" smtClean="0">
                <a:latin typeface="Tempus Sans ITC" pitchFamily="82" charset="0"/>
              </a:rPr>
              <a:t>disciples and then a </a:t>
            </a:r>
            <a:r>
              <a:rPr lang="en-GB" sz="2000" i="1" dirty="0">
                <a:latin typeface="Tempus Sans ITC" pitchFamily="82" charset="0"/>
              </a:rPr>
              <a:t>prayer inspired by Marie </a:t>
            </a:r>
            <a:r>
              <a:rPr lang="en-GB" sz="2000" i="1" dirty="0" smtClean="0">
                <a:latin typeface="Tempus Sans ITC" pitchFamily="82" charset="0"/>
              </a:rPr>
              <a:t>Madeleine</a:t>
            </a:r>
            <a:r>
              <a:rPr lang="en-GB" sz="2000" i="1" dirty="0">
                <a:latin typeface="Tempus Sans ITC" pitchFamily="82" charset="0"/>
              </a:rPr>
              <a:t>:</a:t>
            </a:r>
          </a:p>
          <a:p>
            <a:pPr>
              <a:buNone/>
            </a:pPr>
            <a:endParaRPr lang="en-GB" sz="2000" dirty="0">
              <a:latin typeface="Tempus Sans ITC" pitchFamily="82" charset="0"/>
            </a:endParaRPr>
          </a:p>
          <a:p>
            <a:pPr>
              <a:buNone/>
            </a:pPr>
            <a:r>
              <a:rPr lang="en-GB" sz="2000" dirty="0">
                <a:latin typeface="Tempus Sans ITC" pitchFamily="82" charset="0"/>
              </a:rPr>
              <a:t>	Our Father who art in heaven, hallowed be thy name. Thy kingdom come. Thy will be done, on earth as it is in heaven. Give us this day our daily bread, and forgive us our trespasses, as we forgive those who trespass against us, and lead us not into temptation but deliver us from evil.  Amen</a:t>
            </a:r>
          </a:p>
          <a:p>
            <a:pPr>
              <a:buNone/>
            </a:pPr>
            <a:endParaRPr lang="en-GB" sz="2000" dirty="0">
              <a:latin typeface="Tempus Sans ITC" pitchFamily="82" charset="0"/>
            </a:endParaRPr>
          </a:p>
          <a:p>
            <a:pPr>
              <a:buNone/>
            </a:pPr>
            <a:r>
              <a:rPr lang="en-GB" sz="2000" dirty="0">
                <a:latin typeface="Tempus Sans ITC" pitchFamily="82" charset="0"/>
              </a:rPr>
              <a:t>	Loving Father, life-giving spirit – Marie Madeleine believed in your power, hoped in your promises and lived for your glory.  We ask her to pray for us and be with us as we carry the FCJ spirit into the 21</a:t>
            </a:r>
            <a:r>
              <a:rPr lang="en-GB" sz="2000" baseline="30000" dirty="0">
                <a:latin typeface="Tempus Sans ITC" pitchFamily="82" charset="0"/>
              </a:rPr>
              <a:t>st</a:t>
            </a:r>
            <a:r>
              <a:rPr lang="en-GB" sz="2000" dirty="0">
                <a:latin typeface="Tempus Sans ITC" pitchFamily="82" charset="0"/>
              </a:rPr>
              <a:t> century.  Protect and guide the pupils and staff at Upton and at all FCJ schools  in this country and around the world.  Amen</a:t>
            </a:r>
          </a:p>
          <a:p>
            <a:pPr>
              <a:buNone/>
            </a:pPr>
            <a:endParaRPr lang="en-GB" sz="2000" dirty="0">
              <a:latin typeface="Tempus Sans ITC" pitchFamily="82" charset="0"/>
            </a:endParaRPr>
          </a:p>
          <a:p>
            <a:pPr>
              <a:buNone/>
            </a:pPr>
            <a:r>
              <a:rPr lang="en-GB" sz="2000" dirty="0">
                <a:latin typeface="Tempus Sans ITC" pitchFamily="82" charset="0"/>
              </a:rPr>
              <a:t>	May the Lord bless us and keep us from all evil and bring us to everlasting life.  Amen</a:t>
            </a:r>
          </a:p>
          <a:p>
            <a:pPr>
              <a:buNone/>
            </a:pPr>
            <a:endParaRPr lang="en-GB" sz="2400" dirty="0" smtClean="0">
              <a:latin typeface="Tempus Sans ITC" pitchFamily="82" charset="0"/>
            </a:endParaRPr>
          </a:p>
          <a:p>
            <a:pPr>
              <a:buNone/>
            </a:pPr>
            <a:endParaRPr lang="en-GB" sz="2400" dirty="0" smtClean="0">
              <a:latin typeface="Tempus Sans ITC" pitchFamily="82" charset="0"/>
            </a:endParaRPr>
          </a:p>
          <a:p>
            <a:pPr>
              <a:buNone/>
            </a:pPr>
            <a:endParaRPr lang="en-GB" sz="2400" dirty="0">
              <a:latin typeface="Tempus Sans ITC" pitchFamily="82" charset="0"/>
            </a:endParaRPr>
          </a:p>
        </p:txBody>
      </p:sp>
      <p:pic>
        <p:nvPicPr>
          <p:cNvPr id="4" name="Picture 2" descr="Image result for easter week">
            <a:hlinkClick r:id="rId2"/>
          </p:cNvPr>
          <p:cNvPicPr>
            <a:picLocks noChangeAspect="1" noChangeArrowheads="1"/>
          </p:cNvPicPr>
          <p:nvPr/>
        </p:nvPicPr>
        <p:blipFill>
          <a:blip r:embed="rId3" cstate="print"/>
          <a:srcRect/>
          <a:stretch>
            <a:fillRect/>
          </a:stretch>
        </p:blipFill>
        <p:spPr bwMode="auto">
          <a:xfrm>
            <a:off x="7020272" y="188640"/>
            <a:ext cx="1907704" cy="98167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TotalTime>
  <Words>175</Words>
  <Application>Microsoft Office PowerPoint</Application>
  <PresentationFormat>On-screen Show (4:3)</PresentationFormat>
  <Paragraphs>44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Prayers for the week 26 - 29 March 2018</vt:lpstr>
      <vt:lpstr>Monday 26 March</vt:lpstr>
      <vt:lpstr> Tuesday 27 March </vt:lpstr>
      <vt:lpstr>Wednesday 28 March</vt:lpstr>
      <vt:lpstr>Thursday 29 March Maunday Thursday</vt:lpstr>
      <vt:lpstr>Afternoon Prayer and Reflection</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5th September 2016</dc:title>
  <dc:creator>Windows User</dc:creator>
  <cp:lastModifiedBy>mjquinn</cp:lastModifiedBy>
  <cp:revision>118</cp:revision>
  <dcterms:created xsi:type="dcterms:W3CDTF">2016-09-01T21:35:07Z</dcterms:created>
  <dcterms:modified xsi:type="dcterms:W3CDTF">2018-03-23T10:47:09Z</dcterms:modified>
</cp:coreProperties>
</file>