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4"/>
  </p:sldMasterIdLst>
  <p:sldIdLst>
    <p:sldId id="256" r:id="rId5"/>
    <p:sldId id="281" r:id="rId6"/>
    <p:sldId id="280" r:id="rId7"/>
    <p:sldId id="282" r:id="rId8"/>
    <p:sldId id="260" r:id="rId9"/>
    <p:sldId id="284" r:id="rId10"/>
    <p:sldId id="267" r:id="rId11"/>
    <p:sldId id="286" r:id="rId12"/>
    <p:sldId id="285" r:id="rId13"/>
    <p:sldId id="278" r:id="rId14"/>
    <p:sldId id="258" r:id="rId15"/>
    <p:sldId id="266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99FF"/>
    <a:srgbClr val="0099CC"/>
    <a:srgbClr val="9933FF"/>
    <a:srgbClr val="33CCFF"/>
    <a:srgbClr val="F10BC5"/>
    <a:srgbClr val="E0AD14"/>
    <a:srgbClr val="2BF0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BED176-0FA4-41F7-A275-CB5E2C2BD046}" v="72" dt="2021-04-23T12:00:30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662E-FAF4-44BC-88B5-85A7CBFB6D30}" type="datetime1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5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881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5580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258605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924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8214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416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28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7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9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0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6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5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2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6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4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1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81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DQgjzJINdk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GiXnbOORTA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051AB-C01B-4F28-9C22-C59627D2D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1424" y="277284"/>
            <a:ext cx="5545776" cy="2844466"/>
          </a:xfrm>
        </p:spPr>
        <p:txBody>
          <a:bodyPr vert="horz" lIns="91440" tIns="45720" rIns="91440" bIns="45720" rtlCol="0">
            <a:normAutofit/>
          </a:bodyPr>
          <a:lstStyle/>
          <a:p>
            <a:pPr algn="ctr" fontAlgn="base">
              <a:lnSpc>
                <a:spcPct val="90000"/>
              </a:lnSpc>
            </a:pPr>
            <a:r>
              <a:rPr lang="en-US" sz="2900" cap="small" dirty="0">
                <a:effectLst/>
              </a:rPr>
              <a:t>Daily Prayers </a:t>
            </a:r>
            <a:br>
              <a:rPr lang="en-US" sz="2900" cap="small" dirty="0">
                <a:effectLst/>
              </a:rPr>
            </a:br>
            <a:r>
              <a:rPr lang="en-US" sz="2900" dirty="0"/>
              <a:t>f</a:t>
            </a:r>
            <a:r>
              <a:rPr lang="en-US" sz="2900" dirty="0">
                <a:effectLst/>
              </a:rPr>
              <a:t>or FCJ Schools </a:t>
            </a:r>
            <a:br>
              <a:rPr lang="en-US" sz="2900" dirty="0">
                <a:effectLst/>
              </a:rPr>
            </a:br>
            <a:r>
              <a:rPr lang="en-US" sz="2900" dirty="0">
                <a:effectLst/>
              </a:rPr>
              <a:t/>
            </a:r>
            <a:br>
              <a:rPr lang="en-US" sz="2900" dirty="0">
                <a:effectLst/>
              </a:rPr>
            </a:br>
            <a:r>
              <a:rPr lang="en-US" sz="2400" u="sng" dirty="0">
                <a:effectLst/>
              </a:rPr>
              <a:t>Week beginning Monday </a:t>
            </a:r>
            <a:br>
              <a:rPr lang="en-US" sz="2400" u="sng" dirty="0">
                <a:effectLst/>
              </a:rPr>
            </a:br>
            <a:r>
              <a:rPr lang="en-US" sz="2400" u="sng" dirty="0"/>
              <a:t>April 26</a:t>
            </a:r>
            <a:r>
              <a:rPr lang="en-US" sz="2400" u="sng" baseline="30000" dirty="0"/>
              <a:t>th</a:t>
            </a:r>
            <a:r>
              <a:rPr lang="en-US" sz="2400" u="sng" dirty="0"/>
              <a:t> </a:t>
            </a:r>
            <a:r>
              <a:rPr lang="en-US" sz="2400" u="sng" dirty="0">
                <a:effectLst/>
              </a:rPr>
              <a:t>2021</a:t>
            </a:r>
            <a:r>
              <a:rPr lang="en-US" sz="2400" dirty="0">
                <a:effectLst/>
              </a:rPr>
              <a:t> </a:t>
            </a:r>
            <a:r>
              <a:rPr lang="en-US" sz="2900" dirty="0">
                <a:effectLst/>
              </a:rPr>
              <a:t/>
            </a:r>
            <a:br>
              <a:rPr lang="en-US" sz="2900" dirty="0">
                <a:effectLst/>
              </a:rPr>
            </a:br>
            <a:endParaRPr lang="en-US" sz="2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CB4817-3D65-4B0B-8840-BF120BF1C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0183" y="3258899"/>
            <a:ext cx="5237017" cy="2422900"/>
          </a:xfrm>
        </p:spPr>
        <p:txBody>
          <a:bodyPr vert="horz" lIns="91440" tIns="45720" rIns="91440" bIns="45720" rtlCol="0">
            <a:normAutofit/>
          </a:bodyPr>
          <a:lstStyle/>
          <a:p>
            <a:pPr algn="ctr" fontAlgn="base"/>
            <a:r>
              <a:rPr lang="en-GB" sz="3600" b="1" dirty="0" smtClean="0">
                <a:latin typeface="Maiandra GD" panose="020E0502030308020204" pitchFamily="34" charset="0"/>
              </a:rPr>
              <a:t>Vocation</a:t>
            </a:r>
            <a:r>
              <a:rPr lang="en-GB" sz="3600" b="1" dirty="0">
                <a:latin typeface="Maiandra GD" panose="020E0502030308020204" pitchFamily="34" charset="0"/>
              </a:rPr>
              <a:t>: what are you called to do, who are you called to be?</a:t>
            </a:r>
            <a:r>
              <a:rPr lang="en-GB" dirty="0">
                <a:latin typeface="Maiandra GD" panose="020E0502030308020204" pitchFamily="34" charset="0"/>
              </a:rPr>
              <a:t> </a:t>
            </a:r>
            <a:endParaRPr lang="en-US" sz="1800" dirty="0">
              <a:latin typeface="Maiandra GD" panose="020E0502030308020204" pitchFamily="34" charset="0"/>
            </a:endParaRPr>
          </a:p>
          <a:p>
            <a:pPr>
              <a:buFont typeface="Wingdings 3" charset="2"/>
              <a:buChar char=""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978632" y="6310587"/>
            <a:ext cx="62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Prayers prepared by </a:t>
            </a:r>
            <a:r>
              <a:rPr lang="en-GB" dirty="0" err="1" smtClean="0"/>
              <a:t>Gumley</a:t>
            </a:r>
            <a:r>
              <a:rPr lang="en-GB" dirty="0" smtClean="0"/>
              <a:t> FCJ and Upton Hall FCJ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3" y="277284"/>
            <a:ext cx="5296661" cy="52245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824" y="5681799"/>
            <a:ext cx="5434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4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Sunday of Easter is also known as Vocation Sunday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298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DEB9D5-E9A1-4A96-824F-6CBC682FDF03}"/>
              </a:ext>
            </a:extLst>
          </p:cNvPr>
          <p:cNvSpPr txBox="1"/>
          <p:nvPr/>
        </p:nvSpPr>
        <p:spPr>
          <a:xfrm>
            <a:off x="8660673" y="207280"/>
            <a:ext cx="33476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800" u="sng" dirty="0">
                <a:ea typeface="Times New Roman" panose="02020603050405020304" pitchFamily="18" charset="0"/>
              </a:rPr>
              <a:t>Thurs</a:t>
            </a:r>
            <a:r>
              <a:rPr lang="en-GB" sz="2800" u="sng" dirty="0">
                <a:effectLst/>
                <a:ea typeface="Times New Roman" panose="02020603050405020304" pitchFamily="18" charset="0"/>
              </a:rPr>
              <a:t>day </a:t>
            </a:r>
            <a:r>
              <a:rPr lang="en-GB" sz="2800" u="sng" dirty="0" smtClean="0">
                <a:effectLst/>
                <a:ea typeface="Times New Roman" panose="02020603050405020304" pitchFamily="18" charset="0"/>
              </a:rPr>
              <a:t>29</a:t>
            </a:r>
            <a:r>
              <a:rPr lang="en-GB" sz="2800" u="sng" baseline="30000" dirty="0" smtClean="0">
                <a:effectLst/>
                <a:ea typeface="Times New Roman" panose="02020603050405020304" pitchFamily="18" charset="0"/>
              </a:rPr>
              <a:t>th</a:t>
            </a:r>
            <a:r>
              <a:rPr lang="en-GB" sz="2800" u="sng" dirty="0" smtClean="0">
                <a:effectLst/>
                <a:ea typeface="Times New Roman" panose="02020603050405020304" pitchFamily="18" charset="0"/>
              </a:rPr>
              <a:t> April</a:t>
            </a:r>
            <a:endParaRPr lang="en-US" sz="2800" u="sng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0526" y="458093"/>
            <a:ext cx="414092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  <a:t>We have a call!</a:t>
            </a:r>
            <a:b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  <a:t>To be loved</a:t>
            </a:r>
            <a:b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  <a:t>and to love.</a:t>
            </a:r>
            <a:b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  <a:t>To be shown mercy</a:t>
            </a:r>
            <a:b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  <a:t>and to show mercy.</a:t>
            </a:r>
            <a:b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  <a:t>To be forgiven</a:t>
            </a:r>
            <a:b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  <a:t>and to forgive.</a:t>
            </a:r>
            <a:b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  <a:t>To receive hope</a:t>
            </a:r>
            <a:b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  <a:t>and to offer hope .</a:t>
            </a:r>
            <a:b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  <a:t>To know joy</a:t>
            </a:r>
            <a:b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  <a:t>and share joy.</a:t>
            </a:r>
            <a:b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  <a:t>To feel peace</a:t>
            </a:r>
            <a:b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  <a:t>and bring peace.</a:t>
            </a:r>
            <a:b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  <a:t>To be made whole</a:t>
            </a:r>
            <a:b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  <a:t>and offer wholeness.</a:t>
            </a:r>
            <a:b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  <a:t>We have a call</a:t>
            </a:r>
            <a:b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  <a:t>Listen...</a:t>
            </a:r>
            <a:b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  <a:t>Listen...</a:t>
            </a:r>
            <a:b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  <a:t>Do you hear</a:t>
            </a:r>
            <a:r>
              <a:rPr lang="en-GB" sz="2400" dirty="0">
                <a:solidFill>
                  <a:prstClr val="white"/>
                </a:solidFill>
                <a:ea typeface="+mj-ea"/>
                <a:cs typeface="+mj-cs"/>
              </a:rPr>
              <a:t>?</a:t>
            </a:r>
            <a:endParaRPr lang="en-US" sz="2400" dirty="0">
              <a:solidFill>
                <a:prstClr val="white"/>
              </a:solidFill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91" y="1423851"/>
            <a:ext cx="5894871" cy="51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9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250ECD-6941-45A3-9D45-1F6511766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33718" cy="68595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1150F0-682C-4D48-98EB-59082850A987}"/>
              </a:ext>
            </a:extLst>
          </p:cNvPr>
          <p:cNvSpPr txBox="1"/>
          <p:nvPr/>
        </p:nvSpPr>
        <p:spPr>
          <a:xfrm>
            <a:off x="5033914" y="4111498"/>
            <a:ext cx="730813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Segoe UI" panose="020B0502040204020203" pitchFamily="34" charset="0"/>
              </a:rPr>
              <a:t>Lord I place my prayers into your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Segoe UI" panose="020B0502040204020203" pitchFamily="34" charset="0"/>
              </a:rPr>
              <a:t>l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oving hands this day.   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Amen.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1595" y="0"/>
            <a:ext cx="13093639" cy="692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CBEB79-A158-46BD-B186-A4E0829A5F5A}"/>
              </a:ext>
            </a:extLst>
          </p:cNvPr>
          <p:cNvSpPr txBox="1"/>
          <p:nvPr/>
        </p:nvSpPr>
        <p:spPr>
          <a:xfrm>
            <a:off x="7080309" y="341099"/>
            <a:ext cx="4658686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Kristen ITC" panose="03050502040202030202" pitchFamily="66" charset="0"/>
              </a:rPr>
              <a:t> </a:t>
            </a:r>
            <a:endParaRPr lang="en-US" sz="2800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 does an ordinary life become extraordinary?  </a:t>
            </a:r>
          </a:p>
          <a:p>
            <a: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 does a mundane day</a:t>
            </a:r>
            <a:b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become revolutionary?  </a:t>
            </a:r>
          </a:p>
          <a:p>
            <a: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 does a moment in time change history?</a:t>
            </a:r>
          </a:p>
          <a:p>
            <a: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 God enters in, forgives sin and</a:t>
            </a:r>
            <a:b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allows us to begin again.</a:t>
            </a:r>
          </a:p>
          <a:p>
            <a:endParaRPr lang="en-GB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Lord, thanks for your love.</a:t>
            </a: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                                                      Amen</a:t>
            </a:r>
            <a:endParaRPr lang="en-US" sz="1800" b="1" dirty="0">
              <a:solidFill>
                <a:schemeClr val="bg1"/>
              </a:solidFill>
              <a:effectLst/>
              <a:latin typeface="Kristen ITC" panose="03050502040202030202" pitchFamily="66" charset="0"/>
              <a:ea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3852F4E-8357-4017-A947-A1F3EEA4F7E0}"/>
              </a:ext>
            </a:extLst>
          </p:cNvPr>
          <p:cNvSpPr txBox="1">
            <a:spLocks/>
          </p:cNvSpPr>
          <p:nvPr/>
        </p:nvSpPr>
        <p:spPr>
          <a:xfrm>
            <a:off x="893716" y="0"/>
            <a:ext cx="2992225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Friday </a:t>
            </a:r>
            <a:r>
              <a:rPr lang="en-GB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30</a:t>
            </a:r>
            <a:r>
              <a:rPr lang="en-GB" sz="2800" u="sng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th</a:t>
            </a:r>
            <a:r>
              <a:rPr lang="en-GB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April</a:t>
            </a:r>
            <a:endParaRPr lang="en-US" sz="2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407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Daily Examen - IgnatianSpirituality.com">
            <a:extLst>
              <a:ext uri="{FF2B5EF4-FFF2-40B4-BE49-F238E27FC236}">
                <a16:creationId xmlns:a16="http://schemas.microsoft.com/office/drawing/2014/main" id="{31D30A9B-623D-4982-A5D7-FAB031478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57" y="2005966"/>
            <a:ext cx="4406847" cy="187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645D45-EEF4-4295-83CD-327DAE17CEB3}"/>
              </a:ext>
            </a:extLst>
          </p:cNvPr>
          <p:cNvSpPr txBox="1"/>
          <p:nvPr/>
        </p:nvSpPr>
        <p:spPr>
          <a:xfrm>
            <a:off x="3048700" y="1489059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https://www.youtube.com/watch?v=pDQgjzJINdk</a:t>
            </a:r>
            <a:endParaRPr lang="en-US" dirty="0"/>
          </a:p>
          <a:p>
            <a:endParaRPr lang="en-US" dirty="0"/>
          </a:p>
        </p:txBody>
      </p:sp>
      <p:pic>
        <p:nvPicPr>
          <p:cNvPr id="6148" name="Picture 4" descr="Family teens silhouette Vector Images, Royalty-free Family teens silhouette  Vectors | Depositphotos®">
            <a:extLst>
              <a:ext uri="{FF2B5EF4-FFF2-40B4-BE49-F238E27FC236}">
                <a16:creationId xmlns:a16="http://schemas.microsoft.com/office/drawing/2014/main" id="{10D350C2-62E7-4AE6-A4B0-51BC46BA2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"/>
          <a:stretch/>
        </p:blipFill>
        <p:spPr bwMode="auto">
          <a:xfrm>
            <a:off x="322433" y="1942739"/>
            <a:ext cx="5656119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529690-F8D9-4A7D-813E-ED4C3E457DDE}"/>
              </a:ext>
            </a:extLst>
          </p:cNvPr>
          <p:cNvSpPr txBox="1"/>
          <p:nvPr/>
        </p:nvSpPr>
        <p:spPr>
          <a:xfrm>
            <a:off x="1325416" y="134842"/>
            <a:ext cx="930627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Try this EXAMEN this week. </a:t>
            </a:r>
          </a:p>
          <a:p>
            <a:pPr algn="ctr"/>
            <a:r>
              <a:rPr lang="en-US" sz="3200" dirty="0"/>
              <a:t>It is from The Jesuit Institute, South Africa</a:t>
            </a:r>
          </a:p>
          <a:p>
            <a:endParaRPr lang="en-US" dirty="0"/>
          </a:p>
        </p:txBody>
      </p:sp>
      <p:pic>
        <p:nvPicPr>
          <p:cNvPr id="15" name="Picture 2" descr="The Examen">
            <a:extLst>
              <a:ext uri="{FF2B5EF4-FFF2-40B4-BE49-F238E27FC236}">
                <a16:creationId xmlns:a16="http://schemas.microsoft.com/office/drawing/2014/main" id="{B6BABC4D-E6F8-4D55-AB8A-D6368F739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8" b="7217"/>
          <a:stretch/>
        </p:blipFill>
        <p:spPr bwMode="auto">
          <a:xfrm>
            <a:off x="6213449" y="4159433"/>
            <a:ext cx="5718563" cy="204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601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Sky This Week from October 23 to 30 | Astronomy.com">
            <a:extLst>
              <a:ext uri="{FF2B5EF4-FFF2-40B4-BE49-F238E27FC236}">
                <a16:creationId xmlns:a16="http://schemas.microsoft.com/office/drawing/2014/main" id="{F7EA93C6-35D2-4815-BF51-6A2AA29D2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0" y="-28124"/>
            <a:ext cx="12191980" cy="688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A4DF77-E138-4238-BEA9-7B9FA16ED2AF}"/>
              </a:ext>
            </a:extLst>
          </p:cNvPr>
          <p:cNvSpPr txBox="1"/>
          <p:nvPr/>
        </p:nvSpPr>
        <p:spPr>
          <a:xfrm>
            <a:off x="0" y="1292171"/>
            <a:ext cx="61281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3200" b="1" i="0" u="sng" dirty="0">
                <a:solidFill>
                  <a:srgbClr val="000000"/>
                </a:solidFill>
                <a:effectLst/>
                <a:latin typeface="Papyrus" panose="03070502060502030205" pitchFamily="66" charset="0"/>
              </a:rPr>
              <a:t>Thought for the Weekend: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Papyrus" panose="03070502060502030205" pitchFamily="66" charset="0"/>
              </a:rPr>
              <a:t> </a:t>
            </a:r>
            <a:endParaRPr lang="en-US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2BA35C-EB2F-4E57-AEF5-052095FF6C40}"/>
              </a:ext>
            </a:extLst>
          </p:cNvPr>
          <p:cNvSpPr txBox="1"/>
          <p:nvPr/>
        </p:nvSpPr>
        <p:spPr>
          <a:xfrm>
            <a:off x="7502555" y="3087213"/>
            <a:ext cx="408543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44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Berlin Sans FB Demi" panose="020E0802020502020306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Good  </a:t>
            </a:r>
            <a:endParaRPr lang="en-US" sz="44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44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Berlin Sans FB Demi" panose="020E0802020502020306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 </a:t>
            </a:r>
            <a:endParaRPr lang="en-US" sz="44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44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Berlin Sans FB Demi" panose="020E0802020502020306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Is!</a:t>
            </a:r>
            <a:endParaRPr lang="en-US" sz="44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60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6111" y="353951"/>
            <a:ext cx="6603775" cy="643696"/>
          </a:xfrm>
        </p:spPr>
        <p:txBody>
          <a:bodyPr/>
          <a:lstStyle/>
          <a:p>
            <a:r>
              <a:rPr lang="en-GB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Sunday’s </a:t>
            </a:r>
            <a:r>
              <a:rPr lang="en-GB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gospel (John 10: 11-18)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05442" y="2181497"/>
            <a:ext cx="3055483" cy="316012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00446" y="1152983"/>
            <a:ext cx="8190411" cy="49005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Jesus </a:t>
            </a:r>
            <a:r>
              <a:rPr lang="en-GB" dirty="0"/>
              <a:t>said: ‘I am the good shepherd: the good shepherd is one who lays down his life for his sheep.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The hired man, since he is not the shepherd and the sheep do not belong to him, abandons the sheep and runs away as soon as he sees a wolf coming, and then the wolf attacks and scatters the sheep; this is because he is only a hired man and has no concern for the sheep. ‘I am the good shepherd; I know my own and my own know me, just as the Father knows me and I know the Father; and I lay down my life for my sheep.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And there are other sheep I have that are not of this fold, and these I have to lead as well.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They too will listen to my voice, and there will be only one flock, and one shepherd.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‘The Father loves me, because I lay down my life in order to take it up again.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No one takes it from me; I lay it down of my own free will, and as it is in my power to lay it down, so it is in my power to take it up again; and this is the command I have been given by my Father.’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0446" y="5870275"/>
            <a:ext cx="117435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/>
              <a:t>Loving </a:t>
            </a:r>
            <a:r>
              <a:rPr lang="en-GB" sz="1900" dirty="0" smtClean="0"/>
              <a:t>God, At </a:t>
            </a:r>
            <a:r>
              <a:rPr lang="en-GB" sz="1900" dirty="0"/>
              <a:t>times there can be a lot of noise, distracting us from hearing your voice. </a:t>
            </a:r>
            <a:r>
              <a:rPr lang="en-GB" sz="1900" dirty="0" smtClean="0"/>
              <a:t>Help </a:t>
            </a:r>
            <a:r>
              <a:rPr lang="en-GB" sz="1900" dirty="0"/>
              <a:t>us to be still sometimes to listen and connect with you, who know what we need most of </a:t>
            </a:r>
            <a:r>
              <a:rPr lang="en-GB" sz="1900" dirty="0" smtClean="0"/>
              <a:t>all. Amen.</a:t>
            </a:r>
            <a:endParaRPr lang="en-US" sz="1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DEB9D5-E9A1-4A96-824F-6CBC682FDF03}"/>
              </a:ext>
            </a:extLst>
          </p:cNvPr>
          <p:cNvSpPr txBox="1"/>
          <p:nvPr/>
        </p:nvSpPr>
        <p:spPr>
          <a:xfrm>
            <a:off x="8921932" y="353951"/>
            <a:ext cx="3127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u="sng" dirty="0">
                <a:ea typeface="Times New Roman" panose="02020603050405020304" pitchFamily="18" charset="0"/>
              </a:rPr>
              <a:t>Mon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day </a:t>
            </a:r>
            <a:r>
              <a:rPr lang="en-GB" sz="2400" u="sng" dirty="0" smtClean="0">
                <a:effectLst/>
                <a:ea typeface="Times New Roman" panose="02020603050405020304" pitchFamily="18" charset="0"/>
              </a:rPr>
              <a:t>26</a:t>
            </a:r>
            <a:r>
              <a:rPr lang="en-GB" sz="2400" u="sng" baseline="30000" dirty="0" smtClean="0">
                <a:ea typeface="Times New Roman" panose="02020603050405020304" pitchFamily="18" charset="0"/>
              </a:rPr>
              <a:t>th</a:t>
            </a:r>
            <a:r>
              <a:rPr lang="en-GB" sz="2400" u="sng" dirty="0" smtClean="0">
                <a:ea typeface="Times New Roman" panose="02020603050405020304" pitchFamily="18" charset="0"/>
              </a:rPr>
              <a:t> April</a:t>
            </a:r>
            <a:r>
              <a:rPr lang="en-GB" sz="2400" u="sng" dirty="0" smtClean="0">
                <a:effectLst/>
                <a:ea typeface="Times New Roman" panose="02020603050405020304" pitchFamily="18" charset="0"/>
              </a:rPr>
              <a:t> </a:t>
            </a:r>
            <a:endParaRPr lang="en-US" sz="2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DEB9D5-E9A1-4A96-824F-6CBC682FDF03}"/>
              </a:ext>
            </a:extLst>
          </p:cNvPr>
          <p:cNvSpPr txBox="1"/>
          <p:nvPr/>
        </p:nvSpPr>
        <p:spPr>
          <a:xfrm>
            <a:off x="8804366" y="425617"/>
            <a:ext cx="2931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u="sng" dirty="0">
                <a:ea typeface="Times New Roman" panose="02020603050405020304" pitchFamily="18" charset="0"/>
              </a:rPr>
              <a:t>Mon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day </a:t>
            </a:r>
            <a:r>
              <a:rPr lang="en-GB" sz="2400" u="sng" dirty="0" smtClean="0">
                <a:effectLst/>
                <a:ea typeface="Times New Roman" panose="02020603050405020304" pitchFamily="18" charset="0"/>
              </a:rPr>
              <a:t>26</a:t>
            </a:r>
            <a:r>
              <a:rPr lang="en-GB" sz="2400" u="sng" baseline="30000" dirty="0" smtClean="0">
                <a:ea typeface="Times New Roman" panose="02020603050405020304" pitchFamily="18" charset="0"/>
              </a:rPr>
              <a:t>th</a:t>
            </a:r>
            <a:r>
              <a:rPr lang="en-GB" sz="2400" u="sng" dirty="0" smtClean="0">
                <a:ea typeface="Times New Roman" panose="02020603050405020304" pitchFamily="18" charset="0"/>
              </a:rPr>
              <a:t> April</a:t>
            </a:r>
            <a:r>
              <a:rPr lang="en-GB" sz="2400" u="sng" dirty="0" smtClean="0">
                <a:effectLst/>
                <a:ea typeface="Times New Roman" panose="02020603050405020304" pitchFamily="18" charset="0"/>
              </a:rPr>
              <a:t> </a:t>
            </a:r>
            <a:endParaRPr lang="en-US" sz="2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AC781-FDF9-4A3A-B5D4-E0C4664C915F}"/>
              </a:ext>
            </a:extLst>
          </p:cNvPr>
          <p:cNvSpPr txBox="1"/>
          <p:nvPr/>
        </p:nvSpPr>
        <p:spPr>
          <a:xfrm>
            <a:off x="929080" y="329278"/>
            <a:ext cx="6094602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u="sng" dirty="0">
                <a:latin typeface="Papyrus" panose="03070502060502030205" pitchFamily="66" charset="0"/>
              </a:rPr>
              <a:t>Our collective vocation</a:t>
            </a:r>
          </a:p>
          <a:p>
            <a:endParaRPr lang="en-GB" sz="2400" b="1" u="sng" dirty="0">
              <a:latin typeface="Papyrus" panose="03070502060502030205" pitchFamily="66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Who is the Christ we are called to reflect?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Papyrus" panose="03070502060502030205" pitchFamily="66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Christ who</a:t>
            </a:r>
            <a:endParaRPr lang="en-US" sz="2400" dirty="0">
              <a:effectLst/>
              <a:latin typeface="Papyrus" panose="03070502060502030205" pitchFamily="66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Lucida Handwriting" panose="03010101010101010101" pitchFamily="66" charset="0"/>
              <a:buChar char="-"/>
              <a:tabLst>
                <a:tab pos="457200" algn="l"/>
              </a:tabLst>
            </a:pPr>
            <a:r>
              <a:rPr lang="en-GB" sz="2400" dirty="0">
                <a:effectLst/>
                <a:latin typeface="Papyrus" panose="03070502060502030205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opened his heart to the unwanted</a:t>
            </a:r>
            <a:endParaRPr lang="en-US" sz="2400" dirty="0">
              <a:effectLst/>
              <a:latin typeface="Papyrus" panose="03070502060502030205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Lucida Handwriting" panose="03010101010101010101" pitchFamily="66" charset="0"/>
              <a:buChar char="-"/>
              <a:tabLst>
                <a:tab pos="457200" algn="l"/>
              </a:tabLst>
            </a:pPr>
            <a:r>
              <a:rPr lang="en-GB" sz="2400" dirty="0">
                <a:effectLst/>
                <a:latin typeface="Papyrus" panose="03070502060502030205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experienced solitude as a source of strength</a:t>
            </a:r>
            <a:endParaRPr lang="en-US" sz="2400" dirty="0">
              <a:effectLst/>
              <a:latin typeface="Papyrus" panose="03070502060502030205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Lucida Handwriting" panose="03010101010101010101" pitchFamily="66" charset="0"/>
              <a:buChar char="-"/>
              <a:tabLst>
                <a:tab pos="457200" algn="l"/>
              </a:tabLst>
            </a:pPr>
            <a:r>
              <a:rPr lang="en-GB" sz="2400" dirty="0">
                <a:effectLst/>
                <a:latin typeface="Papyrus" panose="03070502060502030205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allowed compassion to move through all his glances and actions</a:t>
            </a:r>
            <a:endParaRPr lang="en-US" sz="2400" dirty="0">
              <a:effectLst/>
              <a:latin typeface="Papyrus" panose="03070502060502030205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Lucida Handwriting" panose="03010101010101010101" pitchFamily="66" charset="0"/>
              <a:buChar char="-"/>
              <a:tabLst>
                <a:tab pos="457200" algn="l"/>
              </a:tabLst>
            </a:pPr>
            <a:r>
              <a:rPr lang="en-GB" sz="2400" dirty="0">
                <a:effectLst/>
                <a:latin typeface="Papyrus" panose="03070502060502030205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encouraged simplicity</a:t>
            </a:r>
            <a:endParaRPr lang="en-US" sz="2400" dirty="0">
              <a:effectLst/>
              <a:latin typeface="Papyrus" panose="03070502060502030205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Lucida Handwriting" panose="03010101010101010101" pitchFamily="66" charset="0"/>
              <a:buChar char="-"/>
              <a:tabLst>
                <a:tab pos="457200" algn="l"/>
              </a:tabLst>
            </a:pPr>
            <a:r>
              <a:rPr lang="en-GB" sz="2400" dirty="0">
                <a:effectLst/>
                <a:latin typeface="Papyrus" panose="03070502060502030205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acknowledged and praised the goodness of others</a:t>
            </a:r>
            <a:endParaRPr lang="en-US" sz="2400" dirty="0">
              <a:effectLst/>
              <a:latin typeface="Papyrus" panose="03070502060502030205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Lucida Handwriting" panose="03010101010101010101" pitchFamily="66" charset="0"/>
              <a:buChar char="-"/>
              <a:tabLst>
                <a:tab pos="457200" algn="l"/>
              </a:tabLst>
            </a:pPr>
            <a:r>
              <a:rPr lang="en-GB" sz="2400" dirty="0">
                <a:effectLst/>
                <a:latin typeface="Papyrus" panose="03070502060502030205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a presence that encouraged </a:t>
            </a:r>
            <a:endParaRPr lang="en-US" sz="2400" dirty="0">
              <a:effectLst/>
              <a:latin typeface="Papyrus" panose="03070502060502030205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Lucida Handwriting" panose="03010101010101010101" pitchFamily="66" charset="0"/>
              <a:buChar char="-"/>
              <a:tabLst>
                <a:tab pos="457200" algn="l"/>
              </a:tabLst>
            </a:pPr>
            <a:r>
              <a:rPr lang="en-GB" sz="2400" dirty="0">
                <a:effectLst/>
                <a:latin typeface="Papyrus" panose="03070502060502030205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extended forgiveness to all</a:t>
            </a:r>
            <a:endParaRPr lang="en-US" sz="2400" dirty="0">
              <a:effectLst/>
              <a:latin typeface="Papyrus" panose="03070502060502030205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Lucida Handwriting" panose="03010101010101010101" pitchFamily="66" charset="0"/>
              <a:buChar char="-"/>
              <a:tabLst>
                <a:tab pos="457200" algn="l"/>
              </a:tabLst>
            </a:pPr>
            <a:r>
              <a:rPr lang="en-GB" sz="2400" dirty="0">
                <a:effectLst/>
                <a:latin typeface="Papyrus" panose="03070502060502030205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struggled to do the Father’s will</a:t>
            </a:r>
            <a:endParaRPr lang="en-US" sz="2400" dirty="0">
              <a:effectLst/>
              <a:latin typeface="Papyrus" panose="03070502060502030205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b="1" u="sng" dirty="0">
              <a:latin typeface="Papyrus" panose="03070502060502030205" pitchFamily="66" charset="0"/>
            </a:endParaRPr>
          </a:p>
          <a:p>
            <a:endParaRPr lang="en-GB" u="sng" dirty="0"/>
          </a:p>
        </p:txBody>
      </p:sp>
      <p:pic>
        <p:nvPicPr>
          <p:cNvPr id="5122" name="Picture 2" descr="Christ Is at Work in You">
            <a:extLst>
              <a:ext uri="{FF2B5EF4-FFF2-40B4-BE49-F238E27FC236}">
                <a16:creationId xmlns:a16="http://schemas.microsoft.com/office/drawing/2014/main" id="{B182AA74-4E7B-4314-A643-B5582FA5E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26"/>
          <a:stretch/>
        </p:blipFill>
        <p:spPr bwMode="auto">
          <a:xfrm>
            <a:off x="7822560" y="4396577"/>
            <a:ext cx="3524250" cy="13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6D6EB6-9012-4873-98F3-DDD234B15A16}"/>
              </a:ext>
            </a:extLst>
          </p:cNvPr>
          <p:cNvSpPr txBox="1"/>
          <p:nvPr/>
        </p:nvSpPr>
        <p:spPr>
          <a:xfrm>
            <a:off x="7892633" y="1134571"/>
            <a:ext cx="267854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b="1" u="sng" dirty="0">
              <a:latin typeface="Berlin Sans FB" panose="020E0602020502020306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00B0F0"/>
                </a:solidFill>
                <a:effectLst/>
                <a:latin typeface="Berlin Sans FB" panose="020E0602020502020306" pitchFamily="34" charset="0"/>
                <a:ea typeface="Times New Roman" panose="02020603050405020304" pitchFamily="18" charset="0"/>
              </a:rPr>
              <a:t>Lord,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00B0F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may your will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00B0F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be done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00B0F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in me</a:t>
            </a:r>
            <a:r>
              <a:rPr lang="en-GB" sz="3200" dirty="0">
                <a:solidFill>
                  <a:srgbClr val="00B0F0"/>
                </a:solidFill>
                <a:effectLst/>
                <a:latin typeface="Berlin Sans FB" panose="020E0602020502020306" pitchFamily="34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latin typeface="Berlin Sans FB" panose="020E0602020502020306" pitchFamily="34" charset="0"/>
                <a:ea typeface="Times New Roman" panose="02020603050405020304" pitchFamily="18" charset="0"/>
              </a:rPr>
              <a:t>                        Amen.</a:t>
            </a:r>
            <a:endParaRPr lang="en-GB" sz="1600" dirty="0">
              <a:effectLst/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Papyrus" panose="03070502060502030205" pitchFamily="66" charset="0"/>
              <a:ea typeface="Times New Roman" panose="02020603050405020304" pitchFamily="18" charset="0"/>
            </a:endParaRPr>
          </a:p>
          <a:p>
            <a:endParaRPr lang="en-GB" sz="2400" b="1" u="sng" dirty="0">
              <a:latin typeface="Papyrus" panose="03070502060502030205" pitchFamily="66" charset="0"/>
            </a:endParaRPr>
          </a:p>
          <a:p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28888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085" y="1110343"/>
            <a:ext cx="11000715" cy="15806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>
                <a:latin typeface="Century Gothic" panose="020B0502020202020204" pitchFamily="34" charset="0"/>
              </a:rPr>
              <a:t>The Church today acknowledges the broadness of vocation. One can have a vocation to priesthood or religious life, but also to marriage or single life. </a:t>
            </a:r>
          </a:p>
          <a:p>
            <a:pPr marL="0" indent="0">
              <a:buNone/>
            </a:pPr>
            <a:r>
              <a:rPr lang="en-GB" sz="1800" dirty="0" smtClean="0">
                <a:latin typeface="Century Gothic" panose="020B0502020202020204" pitchFamily="34" charset="0"/>
              </a:rPr>
              <a:t>Each one of us has a vocation and it simply means that God loves us for who we are and that we are called to be the best version of ourselves.</a:t>
            </a:r>
          </a:p>
          <a:p>
            <a:pPr marL="0" indent="0">
              <a:buNone/>
            </a:pP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85" y="2966337"/>
            <a:ext cx="4851150" cy="334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DEB9D5-E9A1-4A96-824F-6CBC682FDF03}"/>
              </a:ext>
            </a:extLst>
          </p:cNvPr>
          <p:cNvSpPr txBox="1"/>
          <p:nvPr/>
        </p:nvSpPr>
        <p:spPr>
          <a:xfrm>
            <a:off x="8921932" y="353951"/>
            <a:ext cx="3127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u="sng" dirty="0" smtClean="0">
                <a:ea typeface="Times New Roman" panose="02020603050405020304" pitchFamily="18" charset="0"/>
              </a:rPr>
              <a:t>Tues</a:t>
            </a:r>
            <a:r>
              <a:rPr lang="en-GB" sz="2400" u="sng" dirty="0" smtClean="0">
                <a:effectLst/>
                <a:ea typeface="Times New Roman" panose="02020603050405020304" pitchFamily="18" charset="0"/>
              </a:rPr>
              <a:t>day 27</a:t>
            </a:r>
            <a:r>
              <a:rPr lang="en-GB" sz="2400" u="sng" baseline="30000" dirty="0" smtClean="0">
                <a:ea typeface="Times New Roman" panose="02020603050405020304" pitchFamily="18" charset="0"/>
              </a:rPr>
              <a:t>th</a:t>
            </a:r>
            <a:r>
              <a:rPr lang="en-GB" sz="2400" u="sng" dirty="0" smtClean="0">
                <a:ea typeface="Times New Roman" panose="02020603050405020304" pitchFamily="18" charset="0"/>
              </a:rPr>
              <a:t> April</a:t>
            </a:r>
            <a:r>
              <a:rPr lang="en-GB" sz="2400" u="sng" dirty="0" smtClean="0">
                <a:effectLst/>
                <a:ea typeface="Times New Roman" panose="02020603050405020304" pitchFamily="18" charset="0"/>
              </a:rPr>
              <a:t> </a:t>
            </a:r>
            <a:endParaRPr lang="en-US" sz="2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6027" y="2933069"/>
            <a:ext cx="6583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Loving Father,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you call us to help you build a better world.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 we journey through life listening to the voice of the Risen Lord,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make our hearts burn within us, as we hear your Word in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scripture, and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share in the Holy Eucharist.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Pour out on us your Holy Spirit,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that we might have wisdom and understanding.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Guide us in the footsteps of holy men and women of every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age so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that we may be transformed into the living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image of Jesus your Son, who lived at the service of all.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 ask this, through Christ our Lord, Amen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34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E13DD-54A5-49A1-B117-EDEF3499358B}"/>
              </a:ext>
            </a:extLst>
          </p:cNvPr>
          <p:cNvSpPr txBox="1"/>
          <p:nvPr/>
        </p:nvSpPr>
        <p:spPr>
          <a:xfrm>
            <a:off x="896258" y="775006"/>
            <a:ext cx="4903907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“Come to the edge,” he said.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We’re comfortable back here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they said.</a:t>
            </a:r>
          </a:p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“Come to the edge,” he said.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We’re too busy,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they said.</a:t>
            </a:r>
          </a:p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to the edge,” he said.</a:t>
            </a:r>
          </a:p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“It’s too high,”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said.</a:t>
            </a:r>
          </a:p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to the edge,” he said.</a:t>
            </a:r>
          </a:p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“We're afraid,”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said.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to the edge,” he said.</a:t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“We’ll fall,”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said.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“Come to the edge,” he said.</a:t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they did.</a:t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he pushed them. </a:t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they flew.</a:t>
            </a:r>
          </a:p>
          <a:p>
            <a:r>
              <a:rPr lang="en-GB" sz="1600" i="1" dirty="0"/>
              <a:t>                                     </a:t>
            </a:r>
            <a:r>
              <a:rPr lang="en-GB" sz="1600" i="1" u="sng" dirty="0"/>
              <a:t>Christopher Logue</a:t>
            </a:r>
          </a:p>
          <a:p>
            <a:r>
              <a:rPr lang="en-GB" dirty="0"/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46AC06-3EFD-465B-9084-236BB67CF22E}"/>
              </a:ext>
            </a:extLst>
          </p:cNvPr>
          <p:cNvSpPr txBox="1"/>
          <p:nvPr/>
        </p:nvSpPr>
        <p:spPr>
          <a:xfrm>
            <a:off x="8727141" y="313341"/>
            <a:ext cx="3106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u="sng" dirty="0">
                <a:ea typeface="Times New Roman" panose="02020603050405020304" pitchFamily="18" charset="0"/>
              </a:rPr>
              <a:t>Tues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day </a:t>
            </a:r>
            <a:r>
              <a:rPr lang="en-GB" sz="2400" u="sng" dirty="0" smtClean="0">
                <a:ea typeface="Times New Roman" panose="02020603050405020304" pitchFamily="18" charset="0"/>
              </a:rPr>
              <a:t>27</a:t>
            </a:r>
            <a:r>
              <a:rPr lang="en-GB" sz="2400" u="sng" baseline="30000" dirty="0" smtClean="0">
                <a:effectLst/>
                <a:ea typeface="Times New Roman" panose="02020603050405020304" pitchFamily="18" charset="0"/>
              </a:rPr>
              <a:t>th</a:t>
            </a:r>
            <a:r>
              <a:rPr lang="en-GB" sz="2400" u="sng" dirty="0" smtClean="0">
                <a:effectLst/>
                <a:ea typeface="Times New Roman" panose="02020603050405020304" pitchFamily="18" charset="0"/>
              </a:rPr>
              <a:t> April</a:t>
            </a:r>
            <a:endParaRPr lang="en-US" sz="2400" u="sng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5266932" y="4806544"/>
            <a:ext cx="6258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Lord, give us the courage we need to fly</a:t>
            </a:r>
            <a:r>
              <a:rPr lang="en-GB" sz="2000" dirty="0"/>
              <a:t>.</a:t>
            </a:r>
          </a:p>
          <a:p>
            <a:pPr algn="ctr"/>
            <a:r>
              <a:rPr lang="en-GB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</a:t>
            </a:r>
            <a:endParaRPr lang="en-US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1026" name="Picture 2" descr="The Fascination of Flying: 11 Quotes You Must K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255" y="1853629"/>
            <a:ext cx="5497080" cy="263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4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10" y="815615"/>
            <a:ext cx="7237208" cy="57817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sz="2300" dirty="0">
                <a:latin typeface="+mn-lt"/>
              </a:rPr>
              <a:t>LORD of the Harvest, </a:t>
            </a:r>
          </a:p>
          <a:p>
            <a:pPr marL="0" indent="0">
              <a:buNone/>
            </a:pPr>
            <a:r>
              <a:rPr lang="en-GB" sz="2300" dirty="0">
                <a:latin typeface="+mn-lt"/>
              </a:rPr>
              <a:t>BLESS young people with the gift of courage to respond to your call.</a:t>
            </a:r>
          </a:p>
          <a:p>
            <a:pPr marL="0" indent="0">
              <a:buNone/>
            </a:pPr>
            <a:r>
              <a:rPr lang="en-GB" sz="2300" dirty="0">
                <a:latin typeface="+mn-lt"/>
              </a:rPr>
              <a:t>Open their hearts to great ideals, to great things</a:t>
            </a:r>
            <a:r>
              <a:rPr lang="en-GB" sz="2300" dirty="0" smtClean="0">
                <a:latin typeface="+mn-lt"/>
              </a:rPr>
              <a:t>.</a:t>
            </a:r>
            <a:endParaRPr lang="en-GB" sz="2300" dirty="0">
              <a:latin typeface="+mn-lt"/>
            </a:endParaRPr>
          </a:p>
          <a:p>
            <a:pPr marL="0" indent="0">
              <a:buNone/>
            </a:pPr>
            <a:r>
              <a:rPr lang="en-GB" sz="2300" dirty="0">
                <a:latin typeface="+mn-lt"/>
              </a:rPr>
              <a:t>INSPIRE all of your disciples to mutual love and giving—</a:t>
            </a:r>
          </a:p>
          <a:p>
            <a:pPr marL="0" indent="0">
              <a:buNone/>
            </a:pPr>
            <a:r>
              <a:rPr lang="en-GB" sz="2300" dirty="0">
                <a:latin typeface="+mn-lt"/>
              </a:rPr>
              <a:t>for vocations blossom in the </a:t>
            </a:r>
          </a:p>
          <a:p>
            <a:pPr marL="0" indent="0">
              <a:buNone/>
            </a:pPr>
            <a:r>
              <a:rPr lang="en-GB" sz="2300" dirty="0">
                <a:latin typeface="+mn-lt"/>
              </a:rPr>
              <a:t>good soil of faithful people</a:t>
            </a:r>
            <a:r>
              <a:rPr lang="en-GB" sz="2300" dirty="0" smtClean="0">
                <a:latin typeface="+mn-lt"/>
              </a:rPr>
              <a:t>.</a:t>
            </a:r>
            <a:endParaRPr lang="en-GB" sz="2300" dirty="0">
              <a:latin typeface="+mn-lt"/>
            </a:endParaRPr>
          </a:p>
          <a:p>
            <a:pPr marL="0" indent="0">
              <a:buNone/>
            </a:pPr>
            <a:r>
              <a:rPr lang="en-GB" sz="2300" dirty="0">
                <a:latin typeface="+mn-lt"/>
              </a:rPr>
              <a:t>INSTILL those in religious life, parish </a:t>
            </a:r>
          </a:p>
          <a:p>
            <a:pPr marL="0" indent="0">
              <a:buNone/>
            </a:pPr>
            <a:r>
              <a:rPr lang="en-GB" sz="2300" dirty="0">
                <a:latin typeface="+mn-lt"/>
              </a:rPr>
              <a:t>ministries, and families with the confidence </a:t>
            </a:r>
          </a:p>
          <a:p>
            <a:pPr marL="0" indent="0">
              <a:buNone/>
            </a:pPr>
            <a:r>
              <a:rPr lang="en-GB" sz="2300" dirty="0">
                <a:latin typeface="+mn-lt"/>
              </a:rPr>
              <a:t>and grace to invite others to embrace </a:t>
            </a:r>
          </a:p>
          <a:p>
            <a:pPr marL="0" indent="0">
              <a:buNone/>
            </a:pPr>
            <a:r>
              <a:rPr lang="en-GB" sz="2300" dirty="0">
                <a:latin typeface="+mn-lt"/>
              </a:rPr>
              <a:t>the bold and noble path of a life </a:t>
            </a:r>
          </a:p>
          <a:p>
            <a:pPr marL="0" indent="0">
              <a:buNone/>
            </a:pPr>
            <a:r>
              <a:rPr lang="en-GB" sz="2300" dirty="0">
                <a:latin typeface="+mn-lt"/>
              </a:rPr>
              <a:t>consecrated to you</a:t>
            </a:r>
            <a:r>
              <a:rPr lang="en-GB" sz="2300" dirty="0" smtClean="0">
                <a:latin typeface="+mn-lt"/>
              </a:rPr>
              <a:t>.</a:t>
            </a:r>
            <a:endParaRPr lang="en-GB" sz="2300" dirty="0">
              <a:latin typeface="+mn-lt"/>
            </a:endParaRPr>
          </a:p>
          <a:p>
            <a:pPr marL="0" indent="0">
              <a:buNone/>
            </a:pPr>
            <a:r>
              <a:rPr lang="en-GB" sz="2300" dirty="0">
                <a:latin typeface="+mn-lt"/>
              </a:rPr>
              <a:t>UNITE us to Jesus through </a:t>
            </a:r>
            <a:r>
              <a:rPr lang="en-GB" sz="2300" dirty="0" smtClean="0">
                <a:latin typeface="+mn-lt"/>
              </a:rPr>
              <a:t>prayer,</a:t>
            </a:r>
            <a:endParaRPr lang="en-GB" sz="2300" dirty="0">
              <a:latin typeface="+mn-lt"/>
            </a:endParaRPr>
          </a:p>
          <a:p>
            <a:pPr marL="0" indent="0">
              <a:buNone/>
            </a:pPr>
            <a:r>
              <a:rPr lang="en-GB" sz="2300" dirty="0">
                <a:latin typeface="+mn-lt"/>
              </a:rPr>
              <a:t>so that we may cooperate </a:t>
            </a:r>
          </a:p>
          <a:p>
            <a:pPr marL="0" indent="0">
              <a:buNone/>
            </a:pPr>
            <a:r>
              <a:rPr lang="en-GB" sz="2300" dirty="0">
                <a:latin typeface="+mn-lt"/>
              </a:rPr>
              <a:t>with you in building your reign of mercy </a:t>
            </a:r>
          </a:p>
          <a:p>
            <a:pPr marL="0" indent="0">
              <a:buNone/>
            </a:pPr>
            <a:r>
              <a:rPr lang="en-GB" sz="2300" dirty="0">
                <a:latin typeface="+mn-lt"/>
              </a:rPr>
              <a:t>and truth, of justice and peace. Amen.</a:t>
            </a:r>
            <a:endParaRPr lang="en-US" sz="2300" dirty="0">
              <a:latin typeface="+mn-lt"/>
            </a:endParaRPr>
          </a:p>
          <a:p>
            <a:pPr marL="0" indent="0">
              <a:buNone/>
            </a:pPr>
            <a:endParaRPr lang="en-US" sz="2300" dirty="0" smtClean="0">
              <a:latin typeface="+mn-lt"/>
            </a:endParaRPr>
          </a:p>
          <a:p>
            <a:pPr marL="0" indent="0">
              <a:buNone/>
            </a:pPr>
            <a:r>
              <a:rPr lang="en-GB" sz="2300" dirty="0" smtClean="0">
                <a:latin typeface="+mn-lt"/>
              </a:rPr>
              <a:t>(adapted from pope Francis)</a:t>
            </a:r>
            <a:endParaRPr lang="en-US" sz="23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latin typeface="Tempus Sans ITC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230" y="3165753"/>
            <a:ext cx="5801404" cy="343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DEB9D5-E9A1-4A96-824F-6CBC682FDF03}"/>
              </a:ext>
            </a:extLst>
          </p:cNvPr>
          <p:cNvSpPr txBox="1"/>
          <p:nvPr/>
        </p:nvSpPr>
        <p:spPr>
          <a:xfrm>
            <a:off x="8619566" y="353951"/>
            <a:ext cx="3430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u="sng" dirty="0" smtClean="0">
                <a:ea typeface="Times New Roman" panose="02020603050405020304" pitchFamily="18" charset="0"/>
              </a:rPr>
              <a:t>Wednes</a:t>
            </a:r>
            <a:r>
              <a:rPr lang="en-GB" sz="2400" u="sng" dirty="0" smtClean="0">
                <a:effectLst/>
                <a:ea typeface="Times New Roman" panose="02020603050405020304" pitchFamily="18" charset="0"/>
              </a:rPr>
              <a:t>day 28</a:t>
            </a:r>
            <a:r>
              <a:rPr lang="en-GB" sz="2400" u="sng" baseline="30000" dirty="0" smtClean="0">
                <a:ea typeface="Times New Roman" panose="02020603050405020304" pitchFamily="18" charset="0"/>
              </a:rPr>
              <a:t>th</a:t>
            </a:r>
            <a:r>
              <a:rPr lang="en-GB" sz="2400" u="sng" dirty="0" smtClean="0">
                <a:ea typeface="Times New Roman" panose="02020603050405020304" pitchFamily="18" charset="0"/>
              </a:rPr>
              <a:t> April</a:t>
            </a:r>
            <a:r>
              <a:rPr lang="en-GB" sz="2400" u="sng" dirty="0" smtClean="0">
                <a:effectLst/>
                <a:ea typeface="Times New Roman" panose="02020603050405020304" pitchFamily="18" charset="0"/>
              </a:rPr>
              <a:t> </a:t>
            </a:r>
            <a:endParaRPr lang="en-US" sz="2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3" descr="ANd9GcRLxAlFNb8_GiHqczRGoX1Ot4NPHhlkduClcHQ6C9xK9sazh17ilw">
            <a:extLst>
              <a:ext uri="{FF2B5EF4-FFF2-40B4-BE49-F238E27FC236}">
                <a16:creationId xmlns:a16="http://schemas.microsoft.com/office/drawing/2014/main" id="{014FA5B2-747E-4DB7-A9C3-091505C23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5"/>
          <a:stretch/>
        </p:blipFill>
        <p:spPr bwMode="auto">
          <a:xfrm rot="896749">
            <a:off x="7341352" y="2443909"/>
            <a:ext cx="3635229" cy="285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AA849C-C4B1-44B9-9DC3-C3476852199C}"/>
              </a:ext>
            </a:extLst>
          </p:cNvPr>
          <p:cNvSpPr txBox="1"/>
          <p:nvPr/>
        </p:nvSpPr>
        <p:spPr>
          <a:xfrm>
            <a:off x="1160477" y="1030939"/>
            <a:ext cx="609600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  <a:tabLst>
                <a:tab pos="1535430" algn="ctr"/>
                <a:tab pos="3071495" algn="r"/>
              </a:tabLst>
            </a:pPr>
            <a:r>
              <a:rPr lang="en-GB" sz="3200" kern="0" dirty="0">
                <a:effectLst/>
                <a:latin typeface="Tempus Sans ITC" panose="04020404030D07020202" pitchFamily="82" charset="0"/>
              </a:rPr>
              <a:t>May we be aware of the needs of others;</a:t>
            </a:r>
            <a:endParaRPr lang="en-US" sz="3200" kern="0" dirty="0">
              <a:effectLst/>
              <a:latin typeface="Comic Sans MS" panose="030F0702030302020204" pitchFamily="66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spend some time in quiet prayer;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3200" dirty="0">
                <a:effectLst/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of service to those who need our help;</a:t>
            </a:r>
          </a:p>
          <a:p>
            <a:r>
              <a:rPr lang="en-GB" sz="3200" dirty="0">
                <a:latin typeface="Tempus Sans ITC" panose="04020404030D07020202" pitchFamily="82" charset="0"/>
                <a:cs typeface="Times New Roman" panose="02020603050405020304" pitchFamily="18" charset="0"/>
              </a:rPr>
              <a:t>And a guide to all</a:t>
            </a:r>
          </a:p>
          <a:p>
            <a:r>
              <a:rPr lang="en-GB" sz="3200" dirty="0">
                <a:latin typeface="Tempus Sans ITC" panose="04020404030D07020202" pitchFamily="82" charset="0"/>
                <a:cs typeface="Times New Roman" panose="02020603050405020304" pitchFamily="18" charset="0"/>
              </a:rPr>
              <a:t>who ask for our care.</a:t>
            </a:r>
          </a:p>
          <a:p>
            <a:endParaRPr lang="en-GB" sz="3200" dirty="0">
              <a:latin typeface="Tempus Sans ITC" panose="04020404030D07020202" pitchFamily="82" charset="0"/>
              <a:cs typeface="Times New Roman" panose="02020603050405020304" pitchFamily="18" charset="0"/>
            </a:endParaRPr>
          </a:p>
          <a:p>
            <a:r>
              <a:rPr lang="en-GB" sz="3200" dirty="0">
                <a:latin typeface="Tempus Sans ITC" panose="04020404030D07020202" pitchFamily="82" charset="0"/>
                <a:cs typeface="Times New Roman" panose="02020603050405020304" pitchFamily="18" charset="0"/>
              </a:rPr>
              <a:t>We make this prayer through Christ our Lord and guide. </a:t>
            </a:r>
          </a:p>
          <a:p>
            <a:r>
              <a:rPr lang="en-GB" dirty="0">
                <a:latin typeface="Tempus Sans ITC" panose="04020404030D07020202" pitchFamily="82" charset="0"/>
                <a:cs typeface="Times New Roman" panose="02020603050405020304" pitchFamily="18" charset="0"/>
              </a:rPr>
              <a:t>Amen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8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51" y="775834"/>
            <a:ext cx="9404723" cy="722939"/>
          </a:xfrm>
        </p:spPr>
        <p:txBody>
          <a:bodyPr/>
          <a:lstStyle/>
          <a:p>
            <a:r>
              <a:rPr lang="en-US" sz="2400" dirty="0" smtClean="0"/>
              <a:t>Listen to the song ‘The Summons’ (4 </a:t>
            </a:r>
            <a:r>
              <a:rPr lang="en-US" sz="2400" dirty="0" err="1" smtClean="0"/>
              <a:t>mins</a:t>
            </a:r>
            <a:r>
              <a:rPr lang="en-US" sz="2400" dirty="0" smtClean="0"/>
              <a:t>)</a:t>
            </a:r>
            <a:r>
              <a:rPr lang="en-US" sz="2000" dirty="0" smtClean="0">
                <a:hlinkClick r:id="rId2"/>
              </a:rPr>
              <a:t/>
            </a:r>
            <a:br>
              <a:rPr lang="en-US" sz="2000" dirty="0" smtClean="0">
                <a:hlinkClick r:id="rId2"/>
              </a:rPr>
            </a:b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www.youtube.com/watch?v=GiXnbOORTAU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8" y="1845959"/>
            <a:ext cx="12174412" cy="5012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640" y="129602"/>
            <a:ext cx="362133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04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673" y="535577"/>
            <a:ext cx="5467304" cy="59827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Dear God,</a:t>
            </a:r>
          </a:p>
          <a:p>
            <a:pPr marL="0" indent="0">
              <a:buNone/>
            </a:pPr>
            <a:r>
              <a:rPr lang="en-GB" dirty="0" smtClean="0"/>
              <a:t>As </a:t>
            </a:r>
            <a:r>
              <a:rPr lang="en-GB" dirty="0"/>
              <a:t>I adventure with you today</a:t>
            </a:r>
            <a:br>
              <a:rPr lang="en-GB" dirty="0"/>
            </a:br>
            <a:r>
              <a:rPr lang="en-GB" dirty="0"/>
              <a:t>be the compass that guides me,</a:t>
            </a:r>
            <a:br>
              <a:rPr lang="en-GB" dirty="0"/>
            </a:br>
            <a:r>
              <a:rPr lang="en-GB" dirty="0"/>
              <a:t>the light that shines on my path,</a:t>
            </a:r>
            <a:br>
              <a:rPr lang="en-GB" dirty="0"/>
            </a:br>
            <a:r>
              <a:rPr lang="en-GB" dirty="0"/>
              <a:t>the only one I </a:t>
            </a:r>
            <a:r>
              <a:rPr lang="en-GB" dirty="0" smtClean="0"/>
              <a:t>follow.</a:t>
            </a:r>
          </a:p>
          <a:p>
            <a:pPr marL="0" indent="0">
              <a:buNone/>
            </a:pPr>
            <a:r>
              <a:rPr lang="en-GB" dirty="0" smtClean="0"/>
              <a:t>As </a:t>
            </a:r>
            <a:r>
              <a:rPr lang="en-GB" dirty="0"/>
              <a:t>I adventure with you today</a:t>
            </a:r>
            <a:br>
              <a:rPr lang="en-GB" dirty="0"/>
            </a:br>
            <a:r>
              <a:rPr lang="en-GB" dirty="0"/>
              <a:t>be the word that encourages,</a:t>
            </a:r>
            <a:br>
              <a:rPr lang="en-GB" dirty="0"/>
            </a:br>
            <a:r>
              <a:rPr lang="en-GB" dirty="0"/>
              <a:t>the hand that reaches out,</a:t>
            </a:r>
            <a:br>
              <a:rPr lang="en-GB" dirty="0"/>
            </a:br>
            <a:r>
              <a:rPr lang="en-GB" dirty="0"/>
              <a:t>each time I </a:t>
            </a:r>
            <a:r>
              <a:rPr lang="en-GB" dirty="0" smtClean="0"/>
              <a:t>stumble</a:t>
            </a:r>
          </a:p>
          <a:p>
            <a:pPr marL="0" indent="0">
              <a:buNone/>
            </a:pPr>
            <a:r>
              <a:rPr lang="en-GB" dirty="0" smtClean="0"/>
              <a:t>As </a:t>
            </a:r>
            <a:r>
              <a:rPr lang="en-GB" dirty="0"/>
              <a:t>I adventure with you today</a:t>
            </a:r>
            <a:br>
              <a:rPr lang="en-GB" dirty="0"/>
            </a:br>
            <a:r>
              <a:rPr lang="en-GB" dirty="0"/>
              <a:t>let me glimpse our destination,</a:t>
            </a:r>
            <a:br>
              <a:rPr lang="en-GB" dirty="0"/>
            </a:br>
            <a:r>
              <a:rPr lang="en-GB" dirty="0"/>
              <a:t>and appreciate the places</a:t>
            </a:r>
            <a:br>
              <a:rPr lang="en-GB" dirty="0"/>
            </a:br>
            <a:r>
              <a:rPr lang="en-GB" dirty="0"/>
              <a:t>through which you lead me.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As </a:t>
            </a:r>
            <a:r>
              <a:rPr lang="en-GB" dirty="0"/>
              <a:t>I adventure with you today,</a:t>
            </a:r>
            <a:br>
              <a:rPr lang="en-GB" dirty="0"/>
            </a:br>
            <a:r>
              <a:rPr lang="en-GB" dirty="0"/>
              <a:t>be the strength I need to follow,</a:t>
            </a:r>
            <a:br>
              <a:rPr lang="en-GB" dirty="0"/>
            </a:br>
            <a:r>
              <a:rPr lang="en-GB" dirty="0"/>
              <a:t>and as the day draws to a close</a:t>
            </a:r>
            <a:br>
              <a:rPr lang="en-GB" dirty="0"/>
            </a:br>
            <a:r>
              <a:rPr lang="en-GB" dirty="0"/>
              <a:t>let me rest in your embrace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Amen.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889" y="2508068"/>
            <a:ext cx="5134256" cy="3897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DEB9D5-E9A1-4A96-824F-6CBC682FDF03}"/>
              </a:ext>
            </a:extLst>
          </p:cNvPr>
          <p:cNvSpPr txBox="1"/>
          <p:nvPr/>
        </p:nvSpPr>
        <p:spPr>
          <a:xfrm>
            <a:off x="8921932" y="353951"/>
            <a:ext cx="3127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u="sng" dirty="0" smtClean="0">
                <a:ea typeface="Times New Roman" panose="02020603050405020304" pitchFamily="18" charset="0"/>
              </a:rPr>
              <a:t>Thurs</a:t>
            </a:r>
            <a:r>
              <a:rPr lang="en-GB" sz="2400" u="sng" dirty="0" smtClean="0">
                <a:effectLst/>
                <a:ea typeface="Times New Roman" panose="02020603050405020304" pitchFamily="18" charset="0"/>
              </a:rPr>
              <a:t>day 29</a:t>
            </a:r>
            <a:r>
              <a:rPr lang="en-GB" sz="2400" u="sng" baseline="30000" dirty="0" smtClean="0">
                <a:ea typeface="Times New Roman" panose="02020603050405020304" pitchFamily="18" charset="0"/>
              </a:rPr>
              <a:t>th</a:t>
            </a:r>
            <a:r>
              <a:rPr lang="en-GB" sz="2400" u="sng" dirty="0" smtClean="0">
                <a:ea typeface="Times New Roman" panose="02020603050405020304" pitchFamily="18" charset="0"/>
              </a:rPr>
              <a:t> April</a:t>
            </a:r>
            <a:r>
              <a:rPr lang="en-GB" sz="2400" u="sng" dirty="0" smtClean="0">
                <a:effectLst/>
                <a:ea typeface="Times New Roman" panose="02020603050405020304" pitchFamily="18" charset="0"/>
              </a:rPr>
              <a:t> </a:t>
            </a:r>
            <a:endParaRPr lang="en-US" sz="2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64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1AA31045B02B46ABAE9BB2980C16A8" ma:contentTypeVersion="13" ma:contentTypeDescription="Create a new document." ma:contentTypeScope="" ma:versionID="c3ed64370fda90e024515e4ec3c7f1f4">
  <xsd:schema xmlns:xsd="http://www.w3.org/2001/XMLSchema" xmlns:xs="http://www.w3.org/2001/XMLSchema" xmlns:p="http://schemas.microsoft.com/office/2006/metadata/properties" xmlns:ns3="ba70f48b-31d2-4892-b0ff-ffb512cb5b9a" xmlns:ns4="107299f8-4495-4b12-adc5-13179a06a964" targetNamespace="http://schemas.microsoft.com/office/2006/metadata/properties" ma:root="true" ma:fieldsID="7c91c6b9a650316ffe750d25977e905a" ns3:_="" ns4:_="">
    <xsd:import namespace="ba70f48b-31d2-4892-b0ff-ffb512cb5b9a"/>
    <xsd:import namespace="107299f8-4495-4b12-adc5-13179a06a9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0f48b-31d2-4892-b0ff-ffb512cb5b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7299f8-4495-4b12-adc5-13179a06a96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1A1E1D-DD05-4C21-A0CB-CD0753EF8890}">
  <ds:schemaRefs>
    <ds:schemaRef ds:uri="107299f8-4495-4b12-adc5-13179a06a96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70f48b-31d2-4892-b0ff-ffb512cb5b9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2F76547-72CC-45A5-B45A-EA3F2F9E8D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318320-5FB5-4E42-A9DA-B054BC6338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70f48b-31d2-4892-b0ff-ffb512cb5b9a"/>
    <ds:schemaRef ds:uri="107299f8-4495-4b12-adc5-13179a06a9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2795</TotalTime>
  <Words>705</Words>
  <Application>Microsoft Office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Berlin Sans FB</vt:lpstr>
      <vt:lpstr>Berlin Sans FB Demi</vt:lpstr>
      <vt:lpstr>Century Gothic</vt:lpstr>
      <vt:lpstr>Comic Sans MS</vt:lpstr>
      <vt:lpstr>Kristen ITC</vt:lpstr>
      <vt:lpstr>Lucida Handwriting</vt:lpstr>
      <vt:lpstr>Maiandra GD</vt:lpstr>
      <vt:lpstr>Papyrus</vt:lpstr>
      <vt:lpstr>Segoe UI</vt:lpstr>
      <vt:lpstr>Tempus Sans ITC</vt:lpstr>
      <vt:lpstr>Times New Roman</vt:lpstr>
      <vt:lpstr>Wingdings 3</vt:lpstr>
      <vt:lpstr>Ion</vt:lpstr>
      <vt:lpstr>Daily Prayers  for FCJ Schools   Week beginning Monday  April 26th 2021  </vt:lpstr>
      <vt:lpstr>Sunday’s gospel (John 10: 11-18)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to the song ‘The Summons’ (4 mins) https://www.youtube.com/watch?v=GiXnbOORTAU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Prayers  for FCJ Schools   Week beginning Monday March 15th 2021</dc:title>
  <dc:creator>celia hayes</dc:creator>
  <cp:lastModifiedBy>Els Claessens</cp:lastModifiedBy>
  <cp:revision>231</cp:revision>
  <dcterms:created xsi:type="dcterms:W3CDTF">2021-03-06T17:07:05Z</dcterms:created>
  <dcterms:modified xsi:type="dcterms:W3CDTF">2021-04-24T20:05:24Z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0x010100C11AA31045B02B46ABAE9BB2980C16A8</vt:lpwstr>
  </property>
</Properties>
</file>