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0" r:id="rId4"/>
    <p:sldId id="265" r:id="rId5"/>
    <p:sldId id="266" r:id="rId6"/>
    <p:sldId id="267" r:id="rId7"/>
    <p:sldId id="268" r:id="rId8"/>
    <p:sldId id="271" r:id="rId9"/>
    <p:sldId id="274" r:id="rId10"/>
    <p:sldId id="272" r:id="rId11"/>
    <p:sldId id="273"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ED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24/04/2019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24/04/2019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24/04/2019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24/04/2019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F728D-1399-4B9E-B105-C85FB8C09543}" type="datetimeFigureOut">
              <a:rPr lang="en-GB" smtClean="0"/>
              <a:pPr/>
              <a:t>24/04/2019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BF728D-1399-4B9E-B105-C85FB8C09543}" type="datetimeFigureOut">
              <a:rPr lang="en-GB" smtClean="0"/>
              <a:pPr/>
              <a:t>24/04/2019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BF728D-1399-4B9E-B105-C85FB8C09543}" type="datetimeFigureOut">
              <a:rPr lang="en-GB" smtClean="0"/>
              <a:pPr/>
              <a:t>24/04/2019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BF728D-1399-4B9E-B105-C85FB8C09543}" type="datetimeFigureOut">
              <a:rPr lang="en-GB" smtClean="0"/>
              <a:pPr/>
              <a:t>24/04/2019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F728D-1399-4B9E-B105-C85FB8C09543}" type="datetimeFigureOut">
              <a:rPr lang="en-GB" smtClean="0"/>
              <a:pPr/>
              <a:t>24/04/2019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728D-1399-4B9E-B105-C85FB8C09543}" type="datetimeFigureOut">
              <a:rPr lang="en-GB" smtClean="0"/>
              <a:pPr/>
              <a:t>24/04/2019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728D-1399-4B9E-B105-C85FB8C09543}" type="datetimeFigureOut">
              <a:rPr lang="en-GB" smtClean="0"/>
              <a:pPr/>
              <a:t>24/04/2019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7EDBC">
                <a:alpha val="98824"/>
              </a:srgbClr>
            </a:gs>
            <a:gs pos="0">
              <a:schemeClr val="bg2">
                <a:tint val="40000"/>
                <a:satMod val="350000"/>
                <a:alpha val="99000"/>
              </a:schemeClr>
            </a:gs>
            <a:gs pos="0">
              <a:schemeClr val="bg2">
                <a:tint val="40000"/>
                <a:satMod val="350000"/>
                <a:alpha val="99000"/>
              </a:schemeClr>
            </a:gs>
            <a:gs pos="0">
              <a:schemeClr val="bg2">
                <a:tint val="40000"/>
                <a:satMod val="350000"/>
                <a:alpha val="99000"/>
              </a:schemeClr>
            </a:gs>
            <a:gs pos="0">
              <a:srgbClr val="00B050">
                <a:alpha val="0"/>
              </a:srgbClr>
            </a:gs>
            <a:gs pos="0">
              <a:schemeClr val="bg2">
                <a:tint val="40000"/>
                <a:satMod val="350000"/>
              </a:schemeClr>
            </a:gs>
            <a:gs pos="0">
              <a:schemeClr val="bg2">
                <a:tint val="40000"/>
                <a:satMod val="350000"/>
              </a:schemeClr>
            </a:gs>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F728D-1399-4B9E-B105-C85FB8C09543}" type="datetimeFigureOut">
              <a:rPr lang="en-GB" smtClean="0"/>
              <a:pPr/>
              <a:t>24/04/2019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23487-5698-474A-9CCC-469F4B5DC35E}"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_47gKnCMVNQ"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6">
                    <a:lumMod val="20000"/>
                    <a:lumOff val="80000"/>
                  </a:schemeClr>
                </a:solidFill>
                <a:latin typeface="Tempus Sans ITC" pitchFamily="82" charset="0"/>
              </a:rPr>
              <a:t>Prayers for the week</a:t>
            </a:r>
            <a:br>
              <a:rPr lang="en-GB" b="1" dirty="0" smtClean="0">
                <a:solidFill>
                  <a:schemeClr val="accent6">
                    <a:lumMod val="20000"/>
                    <a:lumOff val="80000"/>
                  </a:schemeClr>
                </a:solidFill>
                <a:latin typeface="Tempus Sans ITC" pitchFamily="82" charset="0"/>
              </a:rPr>
            </a:br>
            <a:r>
              <a:rPr lang="en-GB" b="1" dirty="0" smtClean="0">
                <a:solidFill>
                  <a:schemeClr val="accent6">
                    <a:lumMod val="20000"/>
                    <a:lumOff val="80000"/>
                  </a:schemeClr>
                </a:solidFill>
                <a:latin typeface="Tempus Sans ITC" pitchFamily="82" charset="0"/>
              </a:rPr>
              <a:t>29 April – 3 May</a:t>
            </a:r>
            <a:br>
              <a:rPr lang="en-GB" b="1" dirty="0" smtClean="0">
                <a:solidFill>
                  <a:schemeClr val="accent6">
                    <a:lumMod val="20000"/>
                    <a:lumOff val="80000"/>
                  </a:schemeClr>
                </a:solidFill>
                <a:latin typeface="Tempus Sans ITC" pitchFamily="82" charset="0"/>
              </a:rPr>
            </a:br>
            <a:endParaRPr lang="en-GB" b="1"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107504" y="1600200"/>
            <a:ext cx="8579296" cy="5069160"/>
          </a:xfrm>
        </p:spPr>
        <p:txBody>
          <a:bodyPr>
            <a:normAutofit fontScale="92500" lnSpcReduction="20000"/>
          </a:bodyPr>
          <a:lstStyle/>
          <a:p>
            <a:pPr marL="0" indent="0">
              <a:buNone/>
            </a:pPr>
            <a:r>
              <a:rPr lang="en-GB" b="1" dirty="0" smtClean="0">
                <a:latin typeface="Tempus Sans ITC" panose="04020404030D07020202" pitchFamily="82" charset="0"/>
              </a:rPr>
              <a:t>Prayer theme</a:t>
            </a:r>
            <a:r>
              <a:rPr lang="en-GB" b="1" dirty="0" smtClean="0">
                <a:latin typeface="Tempus Sans ITC" panose="04020404030D07020202" pitchFamily="82" charset="0"/>
              </a:rPr>
              <a:t>: </a:t>
            </a:r>
            <a:r>
              <a:rPr lang="en-GB" b="1" dirty="0" smtClean="0">
                <a:latin typeface="Tempus Sans ITC" panose="04020404030D07020202" pitchFamily="82" charset="0"/>
              </a:rPr>
              <a:t>Hope and New Life</a:t>
            </a:r>
          </a:p>
          <a:p>
            <a:pPr marL="0" indent="0">
              <a:buNone/>
            </a:pPr>
            <a:r>
              <a:rPr lang="en-GB" sz="2600" dirty="0" smtClean="0">
                <a:latin typeface="Tempus Sans ITC" panose="04020404030D07020202" pitchFamily="82" charset="0"/>
              </a:rPr>
              <a:t>On Easter God does what people thought to be the impossible: he raises Jesus fro the death. This is the basis for our Christian hope and the reason why it is one of the FCJ values.</a:t>
            </a:r>
          </a:p>
          <a:p>
            <a:pPr marL="0" indent="0">
              <a:buNone/>
            </a:pPr>
            <a:r>
              <a:rPr lang="en-GB" sz="2600" dirty="0" smtClean="0">
                <a:latin typeface="Tempus Sans ITC" panose="04020404030D07020202" pitchFamily="82" charset="0"/>
              </a:rPr>
              <a:t>Our </a:t>
            </a:r>
            <a:r>
              <a:rPr lang="en-GB" sz="2600" dirty="0">
                <a:latin typeface="Tempus Sans ITC" panose="04020404030D07020202" pitchFamily="82" charset="0"/>
              </a:rPr>
              <a:t>hope and expectation is that</a:t>
            </a:r>
            <a:r>
              <a:rPr lang="en-GB" sz="2600" dirty="0" smtClean="0">
                <a:latin typeface="Tempus Sans ITC" panose="04020404030D07020202" pitchFamily="82" charset="0"/>
              </a:rPr>
              <a:t>, </a:t>
            </a:r>
          </a:p>
          <a:p>
            <a:pPr marL="0" indent="0">
              <a:buNone/>
            </a:pPr>
            <a:r>
              <a:rPr lang="en-GB" sz="2600" dirty="0" smtClean="0">
                <a:latin typeface="Tempus Sans ITC" panose="04020404030D07020202" pitchFamily="82" charset="0"/>
              </a:rPr>
              <a:t>through </a:t>
            </a:r>
            <a:r>
              <a:rPr lang="en-GB" sz="2600" dirty="0">
                <a:latin typeface="Tempus Sans ITC" panose="04020404030D07020202" pitchFamily="82" charset="0"/>
              </a:rPr>
              <a:t>God’s grace working in us </a:t>
            </a:r>
            <a:r>
              <a:rPr lang="en-GB" sz="2600" dirty="0" smtClean="0">
                <a:latin typeface="Tempus Sans ITC" panose="04020404030D07020202" pitchFamily="82" charset="0"/>
              </a:rPr>
              <a:t>all, </a:t>
            </a:r>
          </a:p>
          <a:p>
            <a:pPr marL="0" indent="0">
              <a:buNone/>
            </a:pPr>
            <a:r>
              <a:rPr lang="en-GB" sz="2600" dirty="0" smtClean="0">
                <a:latin typeface="Tempus Sans ITC" panose="04020404030D07020202" pitchFamily="82" charset="0"/>
              </a:rPr>
              <a:t>each </a:t>
            </a:r>
            <a:r>
              <a:rPr lang="en-GB" sz="2600" dirty="0">
                <a:latin typeface="Tempus Sans ITC" panose="04020404030D07020202" pitchFamily="82" charset="0"/>
              </a:rPr>
              <a:t>young person grows into their best </a:t>
            </a:r>
            <a:r>
              <a:rPr lang="en-GB" sz="2600" dirty="0" smtClean="0">
                <a:latin typeface="Tempus Sans ITC" panose="04020404030D07020202" pitchFamily="82" charset="0"/>
              </a:rPr>
              <a:t>self, </a:t>
            </a:r>
          </a:p>
          <a:p>
            <a:pPr marL="0" indent="0">
              <a:buNone/>
            </a:pPr>
            <a:r>
              <a:rPr lang="en-GB" sz="2600" dirty="0" smtClean="0">
                <a:latin typeface="Tempus Sans ITC" panose="04020404030D07020202" pitchFamily="82" charset="0"/>
              </a:rPr>
              <a:t>with zest </a:t>
            </a:r>
            <a:r>
              <a:rPr lang="en-GB" sz="2600" dirty="0">
                <a:latin typeface="Tempus Sans ITC" panose="04020404030D07020202" pitchFamily="82" charset="0"/>
              </a:rPr>
              <a:t>for </a:t>
            </a:r>
            <a:r>
              <a:rPr lang="en-GB" sz="2600" dirty="0" smtClean="0">
                <a:latin typeface="Tempus Sans ITC" panose="04020404030D07020202" pitchFamily="82" charset="0"/>
              </a:rPr>
              <a:t>life and </a:t>
            </a:r>
            <a:r>
              <a:rPr lang="en-GB" sz="2600" dirty="0">
                <a:latin typeface="Tempus Sans ITC" panose="04020404030D07020202" pitchFamily="82" charset="0"/>
              </a:rPr>
              <a:t>the generosity </a:t>
            </a:r>
            <a:endParaRPr lang="en-GB" sz="2600" dirty="0" smtClean="0">
              <a:latin typeface="Tempus Sans ITC" panose="04020404030D07020202" pitchFamily="82" charset="0"/>
            </a:endParaRPr>
          </a:p>
          <a:p>
            <a:pPr marL="0" indent="0">
              <a:buNone/>
            </a:pPr>
            <a:r>
              <a:rPr lang="en-GB" sz="2600" dirty="0" smtClean="0">
                <a:latin typeface="Tempus Sans ITC" panose="04020404030D07020202" pitchFamily="82" charset="0"/>
              </a:rPr>
              <a:t>and </a:t>
            </a:r>
            <a:r>
              <a:rPr lang="en-GB" sz="2600" dirty="0">
                <a:latin typeface="Tempus Sans ITC" panose="04020404030D07020202" pitchFamily="82" charset="0"/>
              </a:rPr>
              <a:t>confidence to </a:t>
            </a:r>
            <a:r>
              <a:rPr lang="en-GB" sz="2600" dirty="0" smtClean="0">
                <a:latin typeface="Tempus Sans ITC" panose="04020404030D07020202" pitchFamily="82" charset="0"/>
              </a:rPr>
              <a:t>use their </a:t>
            </a:r>
            <a:r>
              <a:rPr lang="en-GB" sz="2600" dirty="0">
                <a:latin typeface="Tempus Sans ITC" panose="04020404030D07020202" pitchFamily="82" charset="0"/>
              </a:rPr>
              <a:t>talents and gifts </a:t>
            </a:r>
            <a:endParaRPr lang="en-GB" sz="2600" dirty="0" smtClean="0">
              <a:latin typeface="Tempus Sans ITC" panose="04020404030D07020202" pitchFamily="82" charset="0"/>
            </a:endParaRPr>
          </a:p>
          <a:p>
            <a:pPr marL="0" indent="0">
              <a:buNone/>
            </a:pPr>
            <a:r>
              <a:rPr lang="en-GB" sz="2600" dirty="0" smtClean="0">
                <a:latin typeface="Tempus Sans ITC" panose="04020404030D07020202" pitchFamily="82" charset="0"/>
              </a:rPr>
              <a:t>in </a:t>
            </a:r>
            <a:r>
              <a:rPr lang="en-GB" sz="2600" dirty="0">
                <a:latin typeface="Tempus Sans ITC" panose="04020404030D07020202" pitchFamily="82" charset="0"/>
              </a:rPr>
              <a:t>the service of </a:t>
            </a:r>
            <a:r>
              <a:rPr lang="en-GB" sz="2600" dirty="0" smtClean="0">
                <a:latin typeface="Tempus Sans ITC" panose="04020404030D07020202" pitchFamily="82" charset="0"/>
              </a:rPr>
              <a:t>others.</a:t>
            </a:r>
          </a:p>
          <a:p>
            <a:pPr marL="0" indent="0">
              <a:buNone/>
            </a:pPr>
            <a:r>
              <a:rPr lang="en-GB" sz="2600" dirty="0" smtClean="0">
                <a:latin typeface="Tempus Sans ITC" panose="04020404030D07020202" pitchFamily="82" charset="0"/>
              </a:rPr>
              <a:t>Hope inspires </a:t>
            </a:r>
            <a:r>
              <a:rPr lang="en-GB" sz="2600" dirty="0">
                <a:latin typeface="Tempus Sans ITC" panose="04020404030D07020202" pitchFamily="82" charset="0"/>
              </a:rPr>
              <a:t>and enables us to persevere </a:t>
            </a:r>
            <a:endParaRPr lang="en-GB" sz="2600" dirty="0" smtClean="0">
              <a:latin typeface="Tempus Sans ITC" panose="04020404030D07020202" pitchFamily="82" charset="0"/>
            </a:endParaRPr>
          </a:p>
          <a:p>
            <a:pPr marL="0" indent="0">
              <a:buNone/>
            </a:pPr>
            <a:r>
              <a:rPr lang="en-GB" sz="2600" dirty="0" smtClean="0">
                <a:latin typeface="Tempus Sans ITC" panose="04020404030D07020202" pitchFamily="82" charset="0"/>
              </a:rPr>
              <a:t>in the </a:t>
            </a:r>
            <a:r>
              <a:rPr lang="en-GB" sz="2600" dirty="0">
                <a:latin typeface="Tempus Sans ITC" panose="04020404030D07020202" pitchFamily="82" charset="0"/>
              </a:rPr>
              <a:t>face of difficulties </a:t>
            </a:r>
            <a:r>
              <a:rPr lang="en-GB" sz="2600" dirty="0" smtClean="0">
                <a:latin typeface="Tempus Sans ITC" panose="04020404030D07020202" pitchFamily="82" charset="0"/>
              </a:rPr>
              <a:t>and empowers </a:t>
            </a:r>
            <a:r>
              <a:rPr lang="en-GB" sz="2600" dirty="0">
                <a:latin typeface="Tempus Sans ITC" panose="04020404030D07020202" pitchFamily="82" charset="0"/>
              </a:rPr>
              <a:t>us </a:t>
            </a:r>
            <a:endParaRPr lang="en-GB" sz="2600" dirty="0" smtClean="0">
              <a:latin typeface="Tempus Sans ITC" panose="04020404030D07020202" pitchFamily="82" charset="0"/>
            </a:endParaRPr>
          </a:p>
          <a:p>
            <a:pPr marL="0" indent="0">
              <a:buNone/>
            </a:pPr>
            <a:r>
              <a:rPr lang="en-GB" sz="2600" dirty="0" smtClean="0">
                <a:latin typeface="Tempus Sans ITC" panose="04020404030D07020202" pitchFamily="82" charset="0"/>
              </a:rPr>
              <a:t>to </a:t>
            </a:r>
            <a:r>
              <a:rPr lang="en-GB" sz="2600" dirty="0">
                <a:latin typeface="Tempus Sans ITC" panose="04020404030D07020202" pitchFamily="82" charset="0"/>
              </a:rPr>
              <a:t>fulfil our </a:t>
            </a:r>
            <a:r>
              <a:rPr lang="en-GB" sz="2600" dirty="0" smtClean="0">
                <a:latin typeface="Tempus Sans ITC" panose="04020404030D07020202" pitchFamily="82" charset="0"/>
              </a:rPr>
              <a:t>aspirations.</a:t>
            </a:r>
            <a:endParaRPr lang="en-US" sz="2600" dirty="0">
              <a:latin typeface="Tempus Sans ITC" panose="04020404030D07020202" pitchFamily="82" charset="0"/>
            </a:endParaRPr>
          </a:p>
        </p:txBody>
      </p:sp>
      <p:pic>
        <p:nvPicPr>
          <p:cNvPr id="4" name="Picture 3"/>
          <p:cNvPicPr>
            <a:picLocks noChangeAspect="1"/>
          </p:cNvPicPr>
          <p:nvPr/>
        </p:nvPicPr>
        <p:blipFill>
          <a:blip r:embed="rId2"/>
          <a:stretch>
            <a:fillRect/>
          </a:stretch>
        </p:blipFill>
        <p:spPr>
          <a:xfrm>
            <a:off x="757" y="0"/>
            <a:ext cx="682811" cy="1450974"/>
          </a:xfrm>
          <a:prstGeom prst="rect">
            <a:avLst/>
          </a:prstGeom>
        </p:spPr>
      </p:pic>
      <p:pic>
        <p:nvPicPr>
          <p:cNvPr id="6" name="Picture 5"/>
          <p:cNvPicPr>
            <a:picLocks noChangeAspect="1"/>
          </p:cNvPicPr>
          <p:nvPr/>
        </p:nvPicPr>
        <p:blipFill>
          <a:blip r:embed="rId3"/>
          <a:stretch>
            <a:fillRect/>
          </a:stretch>
        </p:blipFill>
        <p:spPr>
          <a:xfrm>
            <a:off x="7523199" y="-23727"/>
            <a:ext cx="1615580" cy="1438781"/>
          </a:xfrm>
          <a:prstGeom prst="rect">
            <a:avLst/>
          </a:prstGeom>
        </p:spPr>
      </p:pic>
      <p:pic>
        <p:nvPicPr>
          <p:cNvPr id="5" name="Picture 4"/>
          <p:cNvPicPr>
            <a:picLocks noChangeAspect="1"/>
          </p:cNvPicPr>
          <p:nvPr/>
        </p:nvPicPr>
        <p:blipFill>
          <a:blip r:embed="rId4"/>
          <a:stretch>
            <a:fillRect/>
          </a:stretch>
        </p:blipFill>
        <p:spPr>
          <a:xfrm>
            <a:off x="6045163" y="3880164"/>
            <a:ext cx="2956071" cy="27891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normAutofit fontScale="90000"/>
          </a:bodyPr>
          <a:lstStyle/>
          <a:p>
            <a:r>
              <a:rPr lang="en-GB" dirty="0" smtClean="0">
                <a:latin typeface="Tempus Sans ITC" pitchFamily="82" charset="0"/>
              </a:rPr>
              <a:t/>
            </a:r>
            <a:br>
              <a:rPr lang="en-GB" dirty="0" smtClean="0">
                <a:latin typeface="Tempus Sans ITC" pitchFamily="82" charset="0"/>
              </a:rPr>
            </a:br>
            <a:r>
              <a:rPr lang="en-GB" dirty="0" smtClean="0">
                <a:latin typeface="Tempus Sans ITC" pitchFamily="82" charset="0"/>
              </a:rPr>
              <a:t>Friday 3 May</a:t>
            </a:r>
            <a:r>
              <a:rPr lang="en-GB" dirty="0" smtClean="0">
                <a:latin typeface="+mn-lt"/>
              </a:rPr>
              <a:t/>
            </a:r>
            <a:br>
              <a:rPr lang="en-GB" dirty="0" smtClean="0">
                <a:latin typeface="+mn-lt"/>
              </a:rPr>
            </a:br>
            <a:endParaRPr lang="en-GB" dirty="0">
              <a:latin typeface="+mn-lt"/>
            </a:endParaRPr>
          </a:p>
        </p:txBody>
      </p:sp>
      <p:sp>
        <p:nvSpPr>
          <p:cNvPr id="5" name="Content Placeholder 2"/>
          <p:cNvSpPr>
            <a:spLocks noGrp="1"/>
          </p:cNvSpPr>
          <p:nvPr>
            <p:ph idx="1"/>
          </p:nvPr>
        </p:nvSpPr>
        <p:spPr>
          <a:xfrm>
            <a:off x="179388" y="1340768"/>
            <a:ext cx="8786192" cy="5328592"/>
          </a:xfrm>
        </p:spPr>
        <p:txBody>
          <a:bodyPr>
            <a:normAutofit/>
          </a:bodyPr>
          <a:lstStyle/>
          <a:p>
            <a:pPr>
              <a:buNone/>
            </a:pPr>
            <a:r>
              <a:rPr lang="en-GB" sz="2400" dirty="0" smtClean="0">
                <a:latin typeface="Tempus Sans ITC" pitchFamily="82" charset="0"/>
              </a:rPr>
              <a:t>A Latin song from the community in </a:t>
            </a:r>
            <a:r>
              <a:rPr lang="en-GB" sz="2400" dirty="0" err="1" smtClean="0">
                <a:latin typeface="Tempus Sans ITC" pitchFamily="82" charset="0"/>
              </a:rPr>
              <a:t>Taize</a:t>
            </a:r>
            <a:r>
              <a:rPr lang="en-GB" sz="2400" dirty="0" smtClean="0">
                <a:latin typeface="Tempus Sans ITC" pitchFamily="82" charset="0"/>
              </a:rPr>
              <a:t> (in France)    </a:t>
            </a:r>
            <a:r>
              <a:rPr lang="en-GB" sz="2400" dirty="0">
                <a:latin typeface="Tempus Sans ITC" pitchFamily="82" charset="0"/>
                <a:hlinkClick r:id="rId2"/>
              </a:rPr>
              <a:t>https://www.youtube.com/watch?v=_</a:t>
            </a:r>
            <a:r>
              <a:rPr lang="en-GB" sz="2400" dirty="0" smtClean="0">
                <a:latin typeface="Tempus Sans ITC" pitchFamily="82" charset="0"/>
                <a:hlinkClick r:id="rId2"/>
              </a:rPr>
              <a:t>47gKnCMVNQ</a:t>
            </a:r>
            <a:endParaRPr lang="en-GB" sz="2400" dirty="0" smtClean="0">
              <a:latin typeface="Tempus Sans ITC" pitchFamily="82" charset="0"/>
            </a:endParaRPr>
          </a:p>
          <a:p>
            <a:pPr>
              <a:buNone/>
            </a:pPr>
            <a:endParaRPr lang="en-GB" sz="2400" dirty="0" smtClean="0">
              <a:latin typeface="Tempus Sans ITC" pitchFamily="82" charset="0"/>
            </a:endParaRPr>
          </a:p>
          <a:p>
            <a:pPr>
              <a:buNone/>
            </a:pPr>
            <a:endParaRPr lang="en-GB" dirty="0">
              <a:latin typeface="Tempus Sans ITC" pitchFamily="82" charset="0"/>
            </a:endParaRPr>
          </a:p>
          <a:p>
            <a:pPr>
              <a:buNone/>
            </a:pPr>
            <a:endParaRPr lang="en-GB" sz="2600" dirty="0" smtClean="0">
              <a:latin typeface="Tempus Sans ITC" pitchFamily="82" charset="0"/>
            </a:endParaRPr>
          </a:p>
          <a:p>
            <a:pPr>
              <a:buNone/>
            </a:pPr>
            <a:endParaRPr lang="en-GB" sz="2600" dirty="0" smtClean="0">
              <a:latin typeface="Tempus Sans ITC" pitchFamily="82" charset="0"/>
            </a:endParaRPr>
          </a:p>
          <a:p>
            <a:pPr>
              <a:buNone/>
            </a:pPr>
            <a:endParaRPr lang="en-GB" sz="2600" dirty="0">
              <a:latin typeface="Tempus Sans ITC" pitchFamily="82" charset="0"/>
            </a:endParaRPr>
          </a:p>
          <a:p>
            <a:pPr>
              <a:buNone/>
            </a:pPr>
            <a:endParaRPr lang="en-GB" sz="2600" dirty="0" smtClean="0">
              <a:latin typeface="Tempus Sans ITC" pitchFamily="82" charset="0"/>
            </a:endParaRPr>
          </a:p>
          <a:p>
            <a:pPr>
              <a:buNone/>
            </a:pPr>
            <a:endParaRPr lang="en-GB" sz="2600" dirty="0">
              <a:latin typeface="Tempus Sans ITC" pitchFamily="82" charset="0"/>
            </a:endParaRPr>
          </a:p>
          <a:p>
            <a:pPr>
              <a:buNone/>
            </a:pPr>
            <a:r>
              <a:rPr lang="en-GB" sz="2600" dirty="0" smtClean="0">
                <a:latin typeface="Tempus Sans ITC" pitchFamily="82" charset="0"/>
              </a:rPr>
              <a:t>In </a:t>
            </a:r>
            <a:r>
              <a:rPr lang="en-GB" sz="2600" dirty="0" err="1">
                <a:latin typeface="Tempus Sans ITC" pitchFamily="82" charset="0"/>
              </a:rPr>
              <a:t>resurrectione</a:t>
            </a:r>
            <a:r>
              <a:rPr lang="en-GB" sz="2600" dirty="0">
                <a:latin typeface="Tempus Sans ITC" pitchFamily="82" charset="0"/>
              </a:rPr>
              <a:t> </a:t>
            </a:r>
            <a:r>
              <a:rPr lang="en-GB" sz="2600" dirty="0" err="1">
                <a:latin typeface="Tempus Sans ITC" pitchFamily="82" charset="0"/>
              </a:rPr>
              <a:t>tua</a:t>
            </a:r>
            <a:r>
              <a:rPr lang="en-GB" sz="2600" dirty="0">
                <a:latin typeface="Tempus Sans ITC" pitchFamily="82" charset="0"/>
              </a:rPr>
              <a:t>, </a:t>
            </a:r>
            <a:r>
              <a:rPr lang="en-GB" sz="2600" dirty="0" err="1">
                <a:latin typeface="Tempus Sans ITC" pitchFamily="82" charset="0"/>
              </a:rPr>
              <a:t>Christe</a:t>
            </a:r>
            <a:r>
              <a:rPr lang="en-GB" sz="2600" dirty="0">
                <a:latin typeface="Tempus Sans ITC" pitchFamily="82" charset="0"/>
              </a:rPr>
              <a:t>, </a:t>
            </a:r>
            <a:r>
              <a:rPr lang="en-GB" sz="2600" dirty="0" err="1">
                <a:latin typeface="Tempus Sans ITC" pitchFamily="82" charset="0"/>
              </a:rPr>
              <a:t>coeli</a:t>
            </a:r>
            <a:r>
              <a:rPr lang="en-GB" sz="2600" dirty="0">
                <a:latin typeface="Tempus Sans ITC" pitchFamily="82" charset="0"/>
              </a:rPr>
              <a:t> et terra </a:t>
            </a:r>
            <a:r>
              <a:rPr lang="en-GB" sz="2600" dirty="0" err="1" smtClean="0">
                <a:latin typeface="Tempus Sans ITC" pitchFamily="82" charset="0"/>
              </a:rPr>
              <a:t>laetentur</a:t>
            </a:r>
            <a:endParaRPr lang="en-GB" sz="2600" dirty="0">
              <a:latin typeface="Tempus Sans ITC" pitchFamily="82" charset="0"/>
            </a:endParaRPr>
          </a:p>
          <a:p>
            <a:pPr>
              <a:buNone/>
            </a:pPr>
            <a:r>
              <a:rPr lang="en-GB" sz="2600" dirty="0" smtClean="0">
                <a:latin typeface="Tempus Sans ITC" pitchFamily="82" charset="0"/>
              </a:rPr>
              <a:t>In </a:t>
            </a:r>
            <a:r>
              <a:rPr lang="en-GB" sz="2600" dirty="0">
                <a:latin typeface="Tempus Sans ITC" pitchFamily="82" charset="0"/>
              </a:rPr>
              <a:t>your resurrection, O Christ, let heaven and earth rejoice!”﻿</a:t>
            </a:r>
            <a:endParaRPr lang="en-GB" sz="2600" dirty="0">
              <a:latin typeface="Tempus Sans ITC" pitchFamily="82" charset="0"/>
            </a:endParaRPr>
          </a:p>
        </p:txBody>
      </p:sp>
      <p:pic>
        <p:nvPicPr>
          <p:cNvPr id="4" name="Picture 3"/>
          <p:cNvPicPr>
            <a:picLocks noChangeAspect="1"/>
          </p:cNvPicPr>
          <p:nvPr/>
        </p:nvPicPr>
        <p:blipFill>
          <a:blip r:embed="rId3"/>
          <a:stretch>
            <a:fillRect/>
          </a:stretch>
        </p:blipFill>
        <p:spPr>
          <a:xfrm>
            <a:off x="8360827" y="0"/>
            <a:ext cx="682811" cy="1450974"/>
          </a:xfrm>
          <a:prstGeom prst="rect">
            <a:avLst/>
          </a:prstGeom>
        </p:spPr>
      </p:pic>
      <p:pic>
        <p:nvPicPr>
          <p:cNvPr id="3" name="Picture 2"/>
          <p:cNvPicPr>
            <a:picLocks noChangeAspect="1"/>
          </p:cNvPicPr>
          <p:nvPr/>
        </p:nvPicPr>
        <p:blipFill>
          <a:blip r:embed="rId4"/>
          <a:stretch>
            <a:fillRect/>
          </a:stretch>
        </p:blipFill>
        <p:spPr>
          <a:xfrm>
            <a:off x="845652" y="2204864"/>
            <a:ext cx="7515175" cy="3291318"/>
          </a:xfrm>
          <a:prstGeom prst="rect">
            <a:avLst/>
          </a:prstGeom>
        </p:spPr>
      </p:pic>
    </p:spTree>
    <p:extLst>
      <p:ext uri="{BB962C8B-B14F-4D97-AF65-F5344CB8AC3E}">
        <p14:creationId xmlns:p14="http://schemas.microsoft.com/office/powerpoint/2010/main" val="8149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normAutofit fontScale="90000"/>
          </a:bodyPr>
          <a:lstStyle/>
          <a:p>
            <a:r>
              <a:rPr lang="en-GB" dirty="0" smtClean="0">
                <a:latin typeface="Tempus Sans ITC" pitchFamily="82" charset="0"/>
              </a:rPr>
              <a:t/>
            </a:r>
            <a:br>
              <a:rPr lang="en-GB" dirty="0" smtClean="0">
                <a:latin typeface="Tempus Sans ITC" pitchFamily="82" charset="0"/>
              </a:rPr>
            </a:br>
            <a:r>
              <a:rPr lang="en-GB" dirty="0" smtClean="0">
                <a:latin typeface="Tempus Sans ITC" pitchFamily="82" charset="0"/>
              </a:rPr>
              <a:t>Friday 3 May</a:t>
            </a:r>
            <a:r>
              <a:rPr lang="en-GB" dirty="0" smtClean="0">
                <a:latin typeface="+mn-lt"/>
              </a:rPr>
              <a:t/>
            </a:r>
            <a:br>
              <a:rPr lang="en-GB" dirty="0" smtClean="0">
                <a:latin typeface="+mn-lt"/>
              </a:rPr>
            </a:br>
            <a:endParaRPr lang="en-GB" dirty="0">
              <a:latin typeface="+mn-lt"/>
            </a:endParaRPr>
          </a:p>
        </p:txBody>
      </p:sp>
      <p:sp>
        <p:nvSpPr>
          <p:cNvPr id="5" name="Content Placeholder 2"/>
          <p:cNvSpPr>
            <a:spLocks noGrp="1"/>
          </p:cNvSpPr>
          <p:nvPr>
            <p:ph idx="1"/>
          </p:nvPr>
        </p:nvSpPr>
        <p:spPr>
          <a:xfrm>
            <a:off x="179388" y="1340768"/>
            <a:ext cx="8786192" cy="5112568"/>
          </a:xfrm>
        </p:spPr>
        <p:txBody>
          <a:bodyPr>
            <a:normAutofit fontScale="70000" lnSpcReduction="20000"/>
          </a:bodyPr>
          <a:lstStyle/>
          <a:p>
            <a:pPr>
              <a:buNone/>
            </a:pPr>
            <a:r>
              <a:rPr lang="en-GB" dirty="0" smtClean="0">
                <a:latin typeface="Tempus Sans ITC" pitchFamily="82" charset="0"/>
              </a:rPr>
              <a:t>    </a:t>
            </a:r>
            <a:r>
              <a:rPr lang="en-GB" dirty="0" err="1" smtClean="0">
                <a:latin typeface="Tempus Sans ITC" pitchFamily="82" charset="0"/>
              </a:rPr>
              <a:t>Examen</a:t>
            </a:r>
            <a:endParaRPr lang="en-GB" dirty="0">
              <a:latin typeface="Tempus Sans ITC" pitchFamily="82" charset="0"/>
            </a:endParaRPr>
          </a:p>
          <a:p>
            <a:pPr>
              <a:buNone/>
            </a:pPr>
            <a:endParaRPr lang="en-GB" dirty="0">
              <a:latin typeface="Tempus Sans ITC" pitchFamily="82" charset="0"/>
            </a:endParaRPr>
          </a:p>
          <a:p>
            <a:pPr>
              <a:buNone/>
            </a:pPr>
            <a:r>
              <a:rPr lang="en-GB" dirty="0" smtClean="0">
                <a:latin typeface="Tempus Sans ITC" pitchFamily="82" charset="0"/>
              </a:rPr>
              <a:t>     Be </a:t>
            </a:r>
            <a:r>
              <a:rPr lang="en-GB" dirty="0">
                <a:latin typeface="Tempus Sans ITC" pitchFamily="82" charset="0"/>
              </a:rPr>
              <a:t>silent and place yourself in God’s loving presence. Think about the good things that have happened this week and give thanks.​</a:t>
            </a:r>
          </a:p>
          <a:p>
            <a:pPr>
              <a:buNone/>
            </a:pPr>
            <a:endParaRPr lang="en-GB" dirty="0">
              <a:latin typeface="Tempus Sans ITC" pitchFamily="82" charset="0"/>
            </a:endParaRPr>
          </a:p>
          <a:p>
            <a:pPr>
              <a:buNone/>
            </a:pPr>
            <a:r>
              <a:rPr lang="en-GB" dirty="0" smtClean="0">
                <a:latin typeface="Tempus Sans ITC" pitchFamily="82" charset="0"/>
              </a:rPr>
              <a:t>     Who </a:t>
            </a:r>
            <a:r>
              <a:rPr lang="en-GB" dirty="0">
                <a:latin typeface="Tempus Sans ITC" pitchFamily="82" charset="0"/>
              </a:rPr>
              <a:t>have you left a good memory with this week?</a:t>
            </a:r>
          </a:p>
          <a:p>
            <a:pPr>
              <a:buNone/>
            </a:pPr>
            <a:endParaRPr lang="en-GB" dirty="0">
              <a:latin typeface="Tempus Sans ITC" pitchFamily="82" charset="0"/>
            </a:endParaRPr>
          </a:p>
          <a:p>
            <a:pPr>
              <a:buNone/>
            </a:pPr>
            <a:r>
              <a:rPr lang="en-GB" dirty="0" smtClean="0">
                <a:latin typeface="Tempus Sans ITC" pitchFamily="82" charset="0"/>
              </a:rPr>
              <a:t>     Look </a:t>
            </a:r>
            <a:r>
              <a:rPr lang="en-GB" dirty="0">
                <a:latin typeface="Tempus Sans ITC" pitchFamily="82" charset="0"/>
              </a:rPr>
              <a:t>back over your week. Where have you felt joy and what has been difficult and challenged you? In the quiet of your heart, tell God about your experiences.​ Give thanks for who you are.</a:t>
            </a:r>
          </a:p>
          <a:p>
            <a:pPr>
              <a:buNone/>
            </a:pPr>
            <a:endParaRPr lang="en-GB" dirty="0">
              <a:latin typeface="Tempus Sans ITC" pitchFamily="82" charset="0"/>
            </a:endParaRPr>
          </a:p>
          <a:p>
            <a:pPr>
              <a:buNone/>
            </a:pPr>
            <a:r>
              <a:rPr lang="en-GB" dirty="0" smtClean="0">
                <a:latin typeface="Tempus Sans ITC" pitchFamily="82" charset="0"/>
              </a:rPr>
              <a:t>    As </a:t>
            </a:r>
            <a:r>
              <a:rPr lang="en-GB" dirty="0">
                <a:latin typeface="Tempus Sans ITC" pitchFamily="82" charset="0"/>
              </a:rPr>
              <a:t>you look ahead, with what spirit will you enter next week? </a:t>
            </a:r>
          </a:p>
          <a:p>
            <a:pPr>
              <a:buNone/>
            </a:pPr>
            <a:r>
              <a:rPr lang="en-GB" dirty="0" smtClean="0">
                <a:latin typeface="Tempus Sans ITC" pitchFamily="82" charset="0"/>
              </a:rPr>
              <a:t>    Ask </a:t>
            </a:r>
            <a:r>
              <a:rPr lang="en-GB" dirty="0">
                <a:latin typeface="Tempus Sans ITC" pitchFamily="82" charset="0"/>
              </a:rPr>
              <a:t>God to help you.</a:t>
            </a:r>
          </a:p>
          <a:p>
            <a:pPr>
              <a:buNone/>
            </a:pPr>
            <a:endParaRPr lang="en-GB" dirty="0">
              <a:latin typeface="Tempus Sans ITC" pitchFamily="82" charset="0"/>
            </a:endParaRPr>
          </a:p>
        </p:txBody>
      </p:sp>
      <p:pic>
        <p:nvPicPr>
          <p:cNvPr id="4" name="Picture 3"/>
          <p:cNvPicPr>
            <a:picLocks noChangeAspect="1"/>
          </p:cNvPicPr>
          <p:nvPr/>
        </p:nvPicPr>
        <p:blipFill>
          <a:blip r:embed="rId2"/>
          <a:stretch>
            <a:fillRect/>
          </a:stretch>
        </p:blipFill>
        <p:spPr>
          <a:xfrm>
            <a:off x="8360827" y="0"/>
            <a:ext cx="682811" cy="1450974"/>
          </a:xfrm>
          <a:prstGeom prst="rect">
            <a:avLst/>
          </a:prstGeom>
        </p:spPr>
      </p:pic>
    </p:spTree>
    <p:extLst>
      <p:ext uri="{BB962C8B-B14F-4D97-AF65-F5344CB8AC3E}">
        <p14:creationId xmlns:p14="http://schemas.microsoft.com/office/powerpoint/2010/main" val="3537543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435280" cy="1143000"/>
          </a:xfrm>
        </p:spPr>
        <p:txBody>
          <a:bodyPr/>
          <a:lstStyle/>
          <a:p>
            <a:r>
              <a:rPr lang="en-GB" dirty="0" smtClean="0">
                <a:latin typeface="Tempus Sans ITC" pitchFamily="82" charset="0"/>
              </a:rPr>
              <a:t>Afternoon Prayer and Reflection</a:t>
            </a:r>
            <a:endParaRPr lang="en-GB" dirty="0">
              <a:latin typeface="Tempus Sans ITC" pitchFamily="82" charset="0"/>
            </a:endParaRPr>
          </a:p>
        </p:txBody>
      </p:sp>
      <p:sp>
        <p:nvSpPr>
          <p:cNvPr id="3" name="Content Placeholder 2"/>
          <p:cNvSpPr>
            <a:spLocks noGrp="1"/>
          </p:cNvSpPr>
          <p:nvPr>
            <p:ph idx="1"/>
          </p:nvPr>
        </p:nvSpPr>
        <p:spPr>
          <a:xfrm>
            <a:off x="0" y="980728"/>
            <a:ext cx="9144000" cy="5877272"/>
          </a:xfrm>
        </p:spPr>
        <p:txBody>
          <a:bodyPr>
            <a:normAutofit lnSpcReduction="10000"/>
          </a:bodyPr>
          <a:lstStyle/>
          <a:p>
            <a:pPr>
              <a:buNone/>
            </a:pPr>
            <a:r>
              <a:rPr lang="en-GB" sz="2400" dirty="0" smtClean="0">
                <a:latin typeface="Tempus Sans ITC" pitchFamily="82" charset="0"/>
              </a:rPr>
              <a:t>	</a:t>
            </a:r>
            <a:r>
              <a:rPr lang="en-GB" sz="2200" dirty="0" smtClean="0">
                <a:latin typeface="Tempus Sans ITC" pitchFamily="82" charset="0"/>
              </a:rPr>
              <a:t>Lord</a:t>
            </a:r>
          </a:p>
          <a:p>
            <a:pPr>
              <a:buNone/>
            </a:pPr>
            <a:r>
              <a:rPr lang="en-GB" sz="2200" dirty="0" smtClean="0">
                <a:latin typeface="Tempus Sans ITC" pitchFamily="82" charset="0"/>
              </a:rPr>
              <a:t>	Thank you for the morning, for watching over me and walking with me.  May I find joy and understanding this afternoon, in all I do.  Grant me the zest and the strength I need to work for you until nightfall.  Amen</a:t>
            </a:r>
          </a:p>
          <a:p>
            <a:pPr>
              <a:buNone/>
            </a:pPr>
            <a:endParaRPr lang="en-GB" sz="2200" dirty="0" smtClean="0">
              <a:latin typeface="Tempus Sans ITC" pitchFamily="82" charset="0"/>
            </a:endParaRPr>
          </a:p>
          <a:p>
            <a:pPr>
              <a:buNone/>
            </a:pPr>
            <a:r>
              <a:rPr lang="en-GB" sz="2200" dirty="0" smtClean="0">
                <a:latin typeface="Tempus Sans ITC" pitchFamily="82" charset="0"/>
              </a:rPr>
              <a:t>	</a:t>
            </a:r>
            <a:r>
              <a:rPr lang="en-GB" sz="2200" i="1" dirty="0" smtClean="0">
                <a:latin typeface="Tempus Sans ITC" pitchFamily="82" charset="0"/>
              </a:rPr>
              <a:t>Let us pause for a few moments in silence and remember those family members and friends who need our prayers and support today…………</a:t>
            </a:r>
          </a:p>
          <a:p>
            <a:pPr>
              <a:buNone/>
            </a:pPr>
            <a:r>
              <a:rPr lang="en-GB" sz="2200" i="1" dirty="0" smtClean="0">
                <a:latin typeface="Tempus Sans ITC" pitchFamily="82" charset="0"/>
              </a:rPr>
              <a:t>	Let us say together the prayer that Jesus taught his disciples:</a:t>
            </a:r>
          </a:p>
          <a:p>
            <a:pPr>
              <a:buNone/>
            </a:pPr>
            <a:endParaRPr lang="en-GB" sz="2200" dirty="0" smtClean="0">
              <a:latin typeface="Tempus Sans ITC" pitchFamily="82" charset="0"/>
            </a:endParaRPr>
          </a:p>
          <a:p>
            <a:pPr>
              <a:buNone/>
            </a:pPr>
            <a:r>
              <a:rPr lang="en-GB" sz="2200" dirty="0" smtClean="0">
                <a:latin typeface="Tempus Sans ITC" pitchFamily="82" charset="0"/>
              </a:rPr>
              <a:t>	Our Father who art in heaven, hallowed be thy name. Thy kingdom come. Thy will be done, on earth as it is in heaven. Give us this day our daily bread, and forgive us our trespasses, as we forgive those who trespass against us, and lead us not into temptation but deliver us from evil.  Amen</a:t>
            </a:r>
          </a:p>
          <a:p>
            <a:pPr>
              <a:buNone/>
            </a:pPr>
            <a:endParaRPr lang="en-GB" sz="2200" dirty="0" smtClean="0">
              <a:latin typeface="Tempus Sans ITC" pitchFamily="82" charset="0"/>
            </a:endParaRPr>
          </a:p>
          <a:p>
            <a:pPr>
              <a:buNone/>
            </a:pPr>
            <a:r>
              <a:rPr lang="en-GB" sz="2200" dirty="0" smtClean="0">
                <a:latin typeface="Tempus Sans ITC" pitchFamily="82" charset="0"/>
              </a:rPr>
              <a:t>	May the Lord bless us and keep us from all evil and bring us to everlasting life.  Amen</a:t>
            </a:r>
          </a:p>
          <a:p>
            <a:pPr>
              <a:buNone/>
            </a:pPr>
            <a:endParaRPr lang="en-GB" sz="2400" dirty="0" smtClean="0">
              <a:latin typeface="Tempus Sans ITC" pitchFamily="82" charset="0"/>
            </a:endParaRPr>
          </a:p>
          <a:p>
            <a:pPr>
              <a:buNone/>
            </a:pPr>
            <a:endParaRPr lang="en-GB" sz="2400" dirty="0" smtClean="0">
              <a:latin typeface="Tempus Sans ITC" pitchFamily="82" charset="0"/>
            </a:endParaRPr>
          </a:p>
          <a:p>
            <a:pPr>
              <a:buNone/>
            </a:pPr>
            <a:endParaRPr lang="en-GB" sz="2400" dirty="0">
              <a:latin typeface="Tempus Sans ITC"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209"/>
            <a:ext cx="8229600" cy="898511"/>
          </a:xfrm>
        </p:spPr>
        <p:txBody>
          <a:bodyPr>
            <a:normAutofit/>
          </a:bodyPr>
          <a:lstStyle/>
          <a:p>
            <a:r>
              <a:rPr lang="en-US" sz="4000" b="1" dirty="0" smtClean="0">
                <a:latin typeface="Tempus Sans ITC" pitchFamily="82" charset="0"/>
              </a:rPr>
              <a:t>Monday 29 April</a:t>
            </a:r>
            <a:endParaRPr lang="en-US" sz="4000" b="1" dirty="0">
              <a:latin typeface="Tempus Sans ITC" pitchFamily="82" charset="0"/>
            </a:endParaRPr>
          </a:p>
        </p:txBody>
      </p:sp>
      <p:sp>
        <p:nvSpPr>
          <p:cNvPr id="3" name="Content Placeholder 2"/>
          <p:cNvSpPr>
            <a:spLocks noGrp="1"/>
          </p:cNvSpPr>
          <p:nvPr>
            <p:ph idx="1"/>
          </p:nvPr>
        </p:nvSpPr>
        <p:spPr>
          <a:xfrm>
            <a:off x="0" y="1052736"/>
            <a:ext cx="9144000" cy="5805264"/>
          </a:xfrm>
        </p:spPr>
        <p:txBody>
          <a:bodyPr>
            <a:normAutofit fontScale="92500" lnSpcReduction="10000"/>
          </a:bodyPr>
          <a:lstStyle/>
          <a:p>
            <a:pPr marL="0" indent="0">
              <a:buNone/>
            </a:pPr>
            <a:endParaRPr lang="en-US" dirty="0" smtClean="0"/>
          </a:p>
          <a:p>
            <a:pPr marL="0" indent="0">
              <a:buNone/>
            </a:pPr>
            <a:r>
              <a:rPr lang="en-GB" dirty="0" smtClean="0">
                <a:latin typeface="Tempus Sans ITC" panose="04020404030D07020202" pitchFamily="82" charset="0"/>
              </a:rPr>
              <a:t>The Gift of Easter</a:t>
            </a:r>
          </a:p>
          <a:p>
            <a:pPr marL="0" indent="0">
              <a:buNone/>
            </a:pPr>
            <a:endParaRPr lang="en-US" dirty="0" smtClean="0">
              <a:latin typeface="Tempus Sans ITC" panose="04020404030D07020202" pitchFamily="82" charset="0"/>
            </a:endParaRPr>
          </a:p>
          <a:p>
            <a:pPr marL="0" indent="0">
              <a:buNone/>
            </a:pPr>
            <a:r>
              <a:rPr lang="en-US" dirty="0" smtClean="0">
                <a:latin typeface="Tempus Sans ITC" panose="04020404030D07020202" pitchFamily="82" charset="0"/>
              </a:rPr>
              <a:t>https</a:t>
            </a:r>
            <a:r>
              <a:rPr lang="en-US" dirty="0">
                <a:latin typeface="Tempus Sans ITC" panose="04020404030D07020202" pitchFamily="82" charset="0"/>
              </a:rPr>
              <a:t>://www.youtube.com/watch?v=mr1WD7NwbrQ</a:t>
            </a:r>
            <a:endParaRPr lang="en-US" dirty="0" smtClean="0">
              <a:latin typeface="Tempus Sans ITC" panose="04020404030D07020202" pitchFamily="82" charset="0"/>
            </a:endParaRP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a:buNone/>
            </a:pPr>
            <a:r>
              <a:rPr lang="en-GB" dirty="0" smtClean="0"/>
              <a:t>	</a:t>
            </a:r>
            <a:endParaRPr lang="en-US" dirty="0" smtClean="0">
              <a:latin typeface="Tempus Sans ITC" pitchFamily="82" charset="0"/>
            </a:endParaRPr>
          </a:p>
        </p:txBody>
      </p:sp>
      <p:pic>
        <p:nvPicPr>
          <p:cNvPr id="5" name="Picture 4"/>
          <p:cNvPicPr>
            <a:picLocks noChangeAspect="1"/>
          </p:cNvPicPr>
          <p:nvPr/>
        </p:nvPicPr>
        <p:blipFill>
          <a:blip r:embed="rId2"/>
          <a:stretch>
            <a:fillRect/>
          </a:stretch>
        </p:blipFill>
        <p:spPr>
          <a:xfrm>
            <a:off x="8461189" y="4721"/>
            <a:ext cx="682811" cy="1450974"/>
          </a:xfrm>
          <a:prstGeom prst="rect">
            <a:avLst/>
          </a:prstGeom>
        </p:spPr>
      </p:pic>
      <p:pic>
        <p:nvPicPr>
          <p:cNvPr id="6" name="Picture 5"/>
          <p:cNvPicPr>
            <a:picLocks noChangeAspect="1"/>
          </p:cNvPicPr>
          <p:nvPr/>
        </p:nvPicPr>
        <p:blipFill>
          <a:blip r:embed="rId3"/>
          <a:stretch>
            <a:fillRect/>
          </a:stretch>
        </p:blipFill>
        <p:spPr>
          <a:xfrm>
            <a:off x="2942704" y="3356992"/>
            <a:ext cx="3279279" cy="3096344"/>
          </a:xfrm>
          <a:prstGeom prst="rect">
            <a:avLst/>
          </a:prstGeom>
        </p:spPr>
      </p:pic>
    </p:spTree>
    <p:extLst>
      <p:ext uri="{BB962C8B-B14F-4D97-AF65-F5344CB8AC3E}">
        <p14:creationId xmlns:p14="http://schemas.microsoft.com/office/powerpoint/2010/main" val="4274829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209"/>
            <a:ext cx="8229600" cy="898511"/>
          </a:xfrm>
        </p:spPr>
        <p:txBody>
          <a:bodyPr>
            <a:normAutofit/>
          </a:bodyPr>
          <a:lstStyle/>
          <a:p>
            <a:r>
              <a:rPr lang="en-US" sz="4000" b="1" dirty="0" smtClean="0">
                <a:latin typeface="Tempus Sans ITC" pitchFamily="82" charset="0"/>
              </a:rPr>
              <a:t>Monday 29 April</a:t>
            </a:r>
            <a:endParaRPr lang="en-US" sz="4000" b="1" dirty="0">
              <a:latin typeface="Tempus Sans ITC" pitchFamily="82" charset="0"/>
            </a:endParaRPr>
          </a:p>
        </p:txBody>
      </p:sp>
      <p:sp>
        <p:nvSpPr>
          <p:cNvPr id="3" name="Content Placeholder 2"/>
          <p:cNvSpPr>
            <a:spLocks noGrp="1"/>
          </p:cNvSpPr>
          <p:nvPr>
            <p:ph idx="1"/>
          </p:nvPr>
        </p:nvSpPr>
        <p:spPr>
          <a:xfrm>
            <a:off x="0" y="1052736"/>
            <a:ext cx="9144000" cy="5805264"/>
          </a:xfrm>
        </p:spPr>
        <p:txBody>
          <a:bodyPr>
            <a:normAutofit fontScale="62500" lnSpcReduction="20000"/>
          </a:bodyPr>
          <a:lstStyle/>
          <a:p>
            <a:pPr marL="0" indent="0">
              <a:buNone/>
            </a:pPr>
            <a:endParaRPr lang="en-US" dirty="0" smtClean="0">
              <a:latin typeface="Tempus Sans ITC" panose="04020404030D07020202" pitchFamily="82" charset="0"/>
            </a:endParaRPr>
          </a:p>
          <a:p>
            <a:pPr marL="0" indent="0">
              <a:buNone/>
            </a:pPr>
            <a:r>
              <a:rPr lang="en-GB" dirty="0" smtClean="0">
                <a:latin typeface="Tempus Sans ITC" panose="04020404030D07020202" pitchFamily="82" charset="0"/>
              </a:rPr>
              <a:t>Loving God</a:t>
            </a:r>
            <a:r>
              <a:rPr lang="en-GB" dirty="0">
                <a:latin typeface="Tempus Sans ITC" panose="04020404030D07020202" pitchFamily="82" charset="0"/>
              </a:rPr>
              <a:t>,</a:t>
            </a:r>
          </a:p>
          <a:p>
            <a:pPr marL="0" indent="0">
              <a:buNone/>
            </a:pPr>
            <a:r>
              <a:rPr lang="en-GB" dirty="0" smtClean="0">
                <a:latin typeface="Tempus Sans ITC" panose="04020404030D07020202" pitchFamily="82" charset="0"/>
              </a:rPr>
              <a:t>After Easter the </a:t>
            </a:r>
            <a:r>
              <a:rPr lang="en-GB" dirty="0">
                <a:latin typeface="Tempus Sans ITC" panose="04020404030D07020202" pitchFamily="82" charset="0"/>
              </a:rPr>
              <a:t>news spread quickly, Jesus is alive, he is risen!  At first the disciples doubted. But their doubts turned to joy and to praise as they met the risen saviour. </a:t>
            </a:r>
          </a:p>
          <a:p>
            <a:pPr marL="0" indent="0">
              <a:buNone/>
            </a:pPr>
            <a:r>
              <a:rPr lang="en-GB" dirty="0" smtClean="0">
                <a:latin typeface="Tempus Sans ITC" panose="04020404030D07020202" pitchFamily="82" charset="0"/>
              </a:rPr>
              <a:t>We </a:t>
            </a:r>
            <a:r>
              <a:rPr lang="en-GB" dirty="0">
                <a:latin typeface="Tempus Sans ITC" panose="04020404030D07020202" pitchFamily="82" charset="0"/>
              </a:rPr>
              <a:t>can still hear the words of the first Easter Jesus is alive, he is risen! And we give thanks Father, You hold out to us an eternal hope, If you can do this, then you can do anything. We ask that you guide all of us in the months  </a:t>
            </a:r>
            <a:r>
              <a:rPr lang="en-GB" dirty="0" smtClean="0">
                <a:latin typeface="Tempus Sans ITC" panose="04020404030D07020202" pitchFamily="82" charset="0"/>
              </a:rPr>
              <a:t>ahead </a:t>
            </a:r>
            <a:r>
              <a:rPr lang="en-GB" dirty="0">
                <a:latin typeface="Tempus Sans ITC" panose="04020404030D07020202" pitchFamily="82" charset="0"/>
              </a:rPr>
              <a:t>with what we have to face.</a:t>
            </a:r>
          </a:p>
          <a:p>
            <a:pPr marL="0" indent="0">
              <a:buNone/>
            </a:pPr>
            <a:r>
              <a:rPr lang="en-GB" dirty="0">
                <a:latin typeface="Tempus Sans ITC" panose="04020404030D07020202" pitchFamily="82" charset="0"/>
              </a:rPr>
              <a:t>Thank you for the hope we have in our lives, A hope we can scarcely put into words: Jesus is alive, he is risen, And we are saved! Thank you </a:t>
            </a:r>
            <a:r>
              <a:rPr lang="en-GB" dirty="0" smtClean="0">
                <a:latin typeface="Tempus Sans ITC" panose="04020404030D07020202" pitchFamily="82" charset="0"/>
              </a:rPr>
              <a:t>God. Amen</a:t>
            </a:r>
            <a:endParaRPr lang="en-GB" dirty="0">
              <a:latin typeface="Tempus Sans ITC" panose="04020404030D07020202" pitchFamily="82" charset="0"/>
            </a:endParaRP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a:buNone/>
            </a:pPr>
            <a:r>
              <a:rPr lang="en-GB" dirty="0" smtClean="0"/>
              <a:t>	</a:t>
            </a:r>
            <a:endParaRPr lang="en-US" dirty="0" smtClean="0">
              <a:latin typeface="Tempus Sans ITC" pitchFamily="82" charset="0"/>
            </a:endParaRPr>
          </a:p>
        </p:txBody>
      </p:sp>
      <p:pic>
        <p:nvPicPr>
          <p:cNvPr id="5" name="Picture 4"/>
          <p:cNvPicPr>
            <a:picLocks noChangeAspect="1"/>
          </p:cNvPicPr>
          <p:nvPr/>
        </p:nvPicPr>
        <p:blipFill>
          <a:blip r:embed="rId2"/>
          <a:stretch>
            <a:fillRect/>
          </a:stretch>
        </p:blipFill>
        <p:spPr>
          <a:xfrm>
            <a:off x="8461189" y="4721"/>
            <a:ext cx="682811" cy="1450974"/>
          </a:xfrm>
          <a:prstGeom prst="rect">
            <a:avLst/>
          </a:prstGeom>
        </p:spPr>
      </p:pic>
    </p:spTree>
    <p:extLst>
      <p:ext uri="{BB962C8B-B14F-4D97-AF65-F5344CB8AC3E}">
        <p14:creationId xmlns:p14="http://schemas.microsoft.com/office/powerpoint/2010/main" val="454224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209"/>
            <a:ext cx="8229600" cy="898511"/>
          </a:xfrm>
        </p:spPr>
        <p:txBody>
          <a:bodyPr>
            <a:normAutofit/>
          </a:bodyPr>
          <a:lstStyle/>
          <a:p>
            <a:r>
              <a:rPr lang="en-US" sz="4000" b="1" dirty="0" smtClean="0">
                <a:latin typeface="Tempus Sans ITC" pitchFamily="82" charset="0"/>
              </a:rPr>
              <a:t>Tuesday 30 April</a:t>
            </a:r>
            <a:endParaRPr lang="en-US" sz="4000" b="1" dirty="0">
              <a:latin typeface="Tempus Sans ITC" pitchFamily="82" charset="0"/>
            </a:endParaRPr>
          </a:p>
        </p:txBody>
      </p:sp>
      <p:sp>
        <p:nvSpPr>
          <p:cNvPr id="3" name="Content Placeholder 2"/>
          <p:cNvSpPr>
            <a:spLocks noGrp="1"/>
          </p:cNvSpPr>
          <p:nvPr>
            <p:ph idx="1"/>
          </p:nvPr>
        </p:nvSpPr>
        <p:spPr>
          <a:xfrm>
            <a:off x="0" y="1052736"/>
            <a:ext cx="9144000" cy="5805264"/>
          </a:xfrm>
        </p:spPr>
        <p:txBody>
          <a:bodyPr>
            <a:normAutofit fontScale="62500" lnSpcReduction="20000"/>
          </a:bodyPr>
          <a:lstStyle/>
          <a:p>
            <a:pPr marL="0" indent="0">
              <a:buNone/>
            </a:pPr>
            <a:r>
              <a:rPr lang="en-GB" dirty="0">
                <a:latin typeface="Tempus Sans ITC" panose="04020404030D07020202" pitchFamily="82" charset="0"/>
              </a:rPr>
              <a:t>God, thank you for Spring and the hope of warmer, longer, brighter days.</a:t>
            </a:r>
          </a:p>
          <a:p>
            <a:pPr marL="0" indent="0">
              <a:buNone/>
            </a:pPr>
            <a:r>
              <a:rPr lang="en-GB" dirty="0">
                <a:latin typeface="Tempus Sans ITC" panose="04020404030D07020202" pitchFamily="82" charset="0"/>
              </a:rPr>
              <a:t>Thank you for the coming of growth and life and birth.</a:t>
            </a:r>
          </a:p>
          <a:p>
            <a:pPr marL="0" indent="0">
              <a:buNone/>
            </a:pPr>
            <a:r>
              <a:rPr lang="en-GB" dirty="0">
                <a:latin typeface="Tempus Sans ITC" panose="04020404030D07020202" pitchFamily="82" charset="0"/>
              </a:rPr>
              <a:t>Thank you that things are coming awake in the world.</a:t>
            </a:r>
          </a:p>
          <a:p>
            <a:pPr marL="0" indent="0">
              <a:buNone/>
            </a:pPr>
            <a:r>
              <a:rPr lang="en-GB" dirty="0">
                <a:latin typeface="Tempus Sans ITC" panose="04020404030D07020202" pitchFamily="82" charset="0"/>
              </a:rPr>
              <a:t>This is what our calendar says, and we do see some signs that it is real.</a:t>
            </a:r>
          </a:p>
          <a:p>
            <a:pPr marL="0" indent="0">
              <a:buNone/>
            </a:pPr>
            <a:r>
              <a:rPr lang="en-GB" dirty="0" smtClean="0">
                <a:latin typeface="Tempus Sans ITC" panose="04020404030D07020202" pitchFamily="82" charset="0"/>
              </a:rPr>
              <a:t>Now </a:t>
            </a:r>
            <a:r>
              <a:rPr lang="en-GB" dirty="0">
                <a:latin typeface="Tempus Sans ITC" panose="04020404030D07020202" pitchFamily="82" charset="0"/>
              </a:rPr>
              <a:t>we ask that you bring into reality all that belongs in this season</a:t>
            </a:r>
            <a:r>
              <a:rPr lang="en-GB" dirty="0" smtClean="0">
                <a:latin typeface="Tempus Sans ITC" panose="04020404030D07020202" pitchFamily="82" charset="0"/>
              </a:rPr>
              <a:t>. Your </a:t>
            </a:r>
            <a:r>
              <a:rPr lang="en-GB" dirty="0">
                <a:latin typeface="Tempus Sans ITC" panose="04020404030D07020202" pitchFamily="82" charset="0"/>
              </a:rPr>
              <a:t>word says that we will have provision, and hope, and joy, and health and loving relationships here and now in this life.</a:t>
            </a:r>
          </a:p>
          <a:p>
            <a:pPr marL="0" indent="0">
              <a:buNone/>
            </a:pPr>
            <a:r>
              <a:rPr lang="en-GB" dirty="0">
                <a:latin typeface="Tempus Sans ITC" panose="04020404030D07020202" pitchFamily="82" charset="0"/>
              </a:rPr>
              <a:t>We ask that what belongs in this season would become actual in our practical lives.</a:t>
            </a:r>
          </a:p>
          <a:p>
            <a:pPr marL="0" indent="0">
              <a:buNone/>
            </a:pPr>
            <a:r>
              <a:rPr lang="en-GB" dirty="0">
                <a:latin typeface="Tempus Sans ITC" panose="04020404030D07020202" pitchFamily="82" charset="0"/>
              </a:rPr>
              <a:t>We hope in you and in your promises. We hope in your gift of Spring.</a:t>
            </a:r>
            <a:endParaRPr lang="en-US" dirty="0" smtClean="0">
              <a:latin typeface="Tempus Sans ITC" panose="04020404030D07020202" pitchFamily="82" charset="0"/>
            </a:endParaRP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a:buNone/>
            </a:pPr>
            <a:r>
              <a:rPr lang="en-GB" dirty="0" smtClean="0"/>
              <a:t>	</a:t>
            </a:r>
            <a:endParaRPr lang="en-US" dirty="0" smtClean="0">
              <a:latin typeface="Tempus Sans ITC" pitchFamily="82" charset="0"/>
            </a:endParaRPr>
          </a:p>
        </p:txBody>
      </p:sp>
      <p:pic>
        <p:nvPicPr>
          <p:cNvPr id="5" name="Picture 4"/>
          <p:cNvPicPr>
            <a:picLocks noChangeAspect="1"/>
          </p:cNvPicPr>
          <p:nvPr/>
        </p:nvPicPr>
        <p:blipFill>
          <a:blip r:embed="rId2"/>
          <a:stretch>
            <a:fillRect/>
          </a:stretch>
        </p:blipFill>
        <p:spPr>
          <a:xfrm>
            <a:off x="8461189" y="4721"/>
            <a:ext cx="682811" cy="1450974"/>
          </a:xfrm>
          <a:prstGeom prst="rect">
            <a:avLst/>
          </a:prstGeom>
        </p:spPr>
      </p:pic>
      <p:pic>
        <p:nvPicPr>
          <p:cNvPr id="4" name="Picture 3"/>
          <p:cNvPicPr>
            <a:picLocks noChangeAspect="1"/>
          </p:cNvPicPr>
          <p:nvPr/>
        </p:nvPicPr>
        <p:blipFill>
          <a:blip r:embed="rId3"/>
          <a:stretch>
            <a:fillRect/>
          </a:stretch>
        </p:blipFill>
        <p:spPr>
          <a:xfrm>
            <a:off x="1954052" y="3861048"/>
            <a:ext cx="5256584" cy="2622928"/>
          </a:xfrm>
          <a:prstGeom prst="rect">
            <a:avLst/>
          </a:prstGeom>
        </p:spPr>
      </p:pic>
    </p:spTree>
    <p:extLst>
      <p:ext uri="{BB962C8B-B14F-4D97-AF65-F5344CB8AC3E}">
        <p14:creationId xmlns:p14="http://schemas.microsoft.com/office/powerpoint/2010/main" val="3036611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empus Sans ITC" pitchFamily="82" charset="0"/>
              </a:rPr>
              <a:t>Tuesday 30 April</a:t>
            </a:r>
            <a:endParaRPr lang="en-US" sz="4000" b="1" dirty="0">
              <a:latin typeface="Tempus Sans ITC" pitchFamily="82" charset="0"/>
            </a:endParaRPr>
          </a:p>
        </p:txBody>
      </p:sp>
      <p:pic>
        <p:nvPicPr>
          <p:cNvPr id="5" name="Picture 4"/>
          <p:cNvPicPr>
            <a:picLocks noChangeAspect="1"/>
          </p:cNvPicPr>
          <p:nvPr/>
        </p:nvPicPr>
        <p:blipFill>
          <a:blip r:embed="rId2"/>
          <a:stretch>
            <a:fillRect/>
          </a:stretch>
        </p:blipFill>
        <p:spPr>
          <a:xfrm>
            <a:off x="8461189" y="4721"/>
            <a:ext cx="682811" cy="1450974"/>
          </a:xfrm>
          <a:prstGeom prst="rect">
            <a:avLst/>
          </a:prstGeom>
        </p:spPr>
      </p:pic>
      <p:pic>
        <p:nvPicPr>
          <p:cNvPr id="6" name="Picture 5"/>
          <p:cNvPicPr>
            <a:picLocks noChangeAspect="1"/>
          </p:cNvPicPr>
          <p:nvPr/>
        </p:nvPicPr>
        <p:blipFill>
          <a:blip r:embed="rId3"/>
          <a:stretch>
            <a:fillRect/>
          </a:stretch>
        </p:blipFill>
        <p:spPr>
          <a:xfrm>
            <a:off x="5508104" y="4077072"/>
            <a:ext cx="3394537" cy="2484512"/>
          </a:xfrm>
          <a:prstGeom prst="rect">
            <a:avLst/>
          </a:prstGeom>
        </p:spPr>
      </p:pic>
      <p:pic>
        <p:nvPicPr>
          <p:cNvPr id="8" name="Picture 7"/>
          <p:cNvPicPr>
            <a:picLocks noChangeAspect="1"/>
          </p:cNvPicPr>
          <p:nvPr/>
        </p:nvPicPr>
        <p:blipFill>
          <a:blip r:embed="rId4"/>
          <a:stretch>
            <a:fillRect/>
          </a:stretch>
        </p:blipFill>
        <p:spPr>
          <a:xfrm>
            <a:off x="216024" y="798927"/>
            <a:ext cx="2386608" cy="2995690"/>
          </a:xfrm>
          <a:prstGeom prst="rect">
            <a:avLst/>
          </a:prstGeom>
        </p:spPr>
      </p:pic>
      <p:sp>
        <p:nvSpPr>
          <p:cNvPr id="13" name="TextBox 12"/>
          <p:cNvSpPr txBox="1"/>
          <p:nvPr/>
        </p:nvSpPr>
        <p:spPr>
          <a:xfrm>
            <a:off x="3059832" y="1600200"/>
            <a:ext cx="5472608" cy="2246769"/>
          </a:xfrm>
          <a:prstGeom prst="rect">
            <a:avLst/>
          </a:prstGeom>
          <a:noFill/>
        </p:spPr>
        <p:txBody>
          <a:bodyPr wrap="square" rtlCol="0">
            <a:spAutoFit/>
          </a:bodyPr>
          <a:lstStyle/>
          <a:p>
            <a:r>
              <a:rPr lang="en-GB" sz="2000" dirty="0" smtClean="0">
                <a:latin typeface="Tempus Sans ITC" panose="04020404030D07020202" pitchFamily="82" charset="0"/>
              </a:rPr>
              <a:t>Loving God, </a:t>
            </a:r>
          </a:p>
          <a:p>
            <a:r>
              <a:rPr lang="en-GB" sz="2000" dirty="0" smtClean="0">
                <a:latin typeface="Tempus Sans ITC" panose="04020404030D07020202" pitchFamily="82" charset="0"/>
              </a:rPr>
              <a:t>Thank </a:t>
            </a:r>
            <a:r>
              <a:rPr lang="en-GB" sz="2000" dirty="0">
                <a:latin typeface="Tempus Sans ITC" panose="04020404030D07020202" pitchFamily="82" charset="0"/>
              </a:rPr>
              <a:t>you for New Life , </a:t>
            </a:r>
            <a:r>
              <a:rPr lang="en-GB" sz="2000" dirty="0" smtClean="0">
                <a:latin typeface="Tempus Sans ITC" panose="04020404030D07020202" pitchFamily="82" charset="0"/>
              </a:rPr>
              <a:t>for </a:t>
            </a:r>
            <a:r>
              <a:rPr lang="en-GB" sz="2000" dirty="0">
                <a:latin typeface="Tempus Sans ITC" panose="04020404030D07020202" pitchFamily="82" charset="0"/>
              </a:rPr>
              <a:t>Spring flowers, baby chicks, new born lambs </a:t>
            </a:r>
            <a:r>
              <a:rPr lang="en-GB" sz="2000" dirty="0" smtClean="0">
                <a:latin typeface="Tempus Sans ITC" panose="04020404030D07020202" pitchFamily="82" charset="0"/>
              </a:rPr>
              <a:t>for </a:t>
            </a:r>
            <a:r>
              <a:rPr lang="en-GB" sz="2000" dirty="0">
                <a:latin typeface="Tempus Sans ITC" panose="04020404030D07020202" pitchFamily="82" charset="0"/>
              </a:rPr>
              <a:t>Spring sunshine and rain showers, Which helps the plants to grow. Thank you for the dried bulbs and seeds which look so dead  They are springing into new life, soon they will be beautiful.  </a:t>
            </a:r>
          </a:p>
        </p:txBody>
      </p:sp>
      <p:sp>
        <p:nvSpPr>
          <p:cNvPr id="14" name="TextBox 13"/>
          <p:cNvSpPr txBox="1"/>
          <p:nvPr/>
        </p:nvSpPr>
        <p:spPr>
          <a:xfrm>
            <a:off x="755576" y="4437112"/>
            <a:ext cx="4176464" cy="1938992"/>
          </a:xfrm>
          <a:prstGeom prst="rect">
            <a:avLst/>
          </a:prstGeom>
          <a:noFill/>
        </p:spPr>
        <p:txBody>
          <a:bodyPr wrap="square" rtlCol="0">
            <a:spAutoFit/>
          </a:bodyPr>
          <a:lstStyle/>
          <a:p>
            <a:r>
              <a:rPr lang="en-GB" sz="2000" dirty="0">
                <a:latin typeface="Tempus Sans ITC" panose="04020404030D07020202" pitchFamily="82" charset="0"/>
              </a:rPr>
              <a:t>Most of all Lord, We thank you for your Son, Jesus, Who suffered and died for us, on the cross. Now we celebrate, that He rose from the dead.  HE IS RISEN! ALLELUIA </a:t>
            </a:r>
            <a:r>
              <a:rPr lang="en-GB" sz="2000" dirty="0" smtClean="0">
                <a:latin typeface="Tempus Sans ITC" panose="04020404030D07020202" pitchFamily="82" charset="0"/>
              </a:rPr>
              <a:t>Amen.</a:t>
            </a:r>
            <a:endParaRPr lang="en-GB" sz="2000" dirty="0">
              <a:latin typeface="Tempus Sans ITC" panose="04020404030D07020202" pitchFamily="82" charset="0"/>
            </a:endParaRPr>
          </a:p>
        </p:txBody>
      </p:sp>
    </p:spTree>
    <p:extLst>
      <p:ext uri="{BB962C8B-B14F-4D97-AF65-F5344CB8AC3E}">
        <p14:creationId xmlns:p14="http://schemas.microsoft.com/office/powerpoint/2010/main" val="2014685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209"/>
            <a:ext cx="8229600" cy="898511"/>
          </a:xfrm>
        </p:spPr>
        <p:txBody>
          <a:bodyPr>
            <a:normAutofit/>
          </a:bodyPr>
          <a:lstStyle/>
          <a:p>
            <a:r>
              <a:rPr lang="en-GB" sz="4000" b="1" dirty="0" smtClean="0">
                <a:latin typeface="Tempus Sans ITC" pitchFamily="82" charset="0"/>
              </a:rPr>
              <a:t>Wednesday 1 May</a:t>
            </a:r>
            <a:endParaRPr lang="en-US" sz="4000" b="1" dirty="0">
              <a:latin typeface="Tempus Sans ITC" pitchFamily="82" charset="0"/>
            </a:endParaRPr>
          </a:p>
        </p:txBody>
      </p:sp>
      <p:sp>
        <p:nvSpPr>
          <p:cNvPr id="3" name="Content Placeholder 2"/>
          <p:cNvSpPr>
            <a:spLocks noGrp="1"/>
          </p:cNvSpPr>
          <p:nvPr>
            <p:ph idx="1"/>
          </p:nvPr>
        </p:nvSpPr>
        <p:spPr>
          <a:xfrm>
            <a:off x="0" y="1052736"/>
            <a:ext cx="9144000" cy="5805264"/>
          </a:xfrm>
        </p:spPr>
        <p:txBody>
          <a:bodyPr>
            <a:normAutofit fontScale="25000" lnSpcReduction="20000"/>
          </a:bodyPr>
          <a:lstStyle/>
          <a:p>
            <a:pPr marL="0" indent="0">
              <a:buNone/>
            </a:pPr>
            <a:r>
              <a:rPr lang="en-GB" sz="11200" b="1" dirty="0" smtClean="0">
                <a:latin typeface="Tempus Sans ITC" panose="04020404030D07020202" pitchFamily="82" charset="0"/>
              </a:rPr>
              <a:t>Feast of St. Joseph </a:t>
            </a:r>
            <a:r>
              <a:rPr lang="en-GB" sz="11200" b="1" dirty="0" smtClean="0">
                <a:latin typeface="Tempus Sans ITC" panose="04020404030D07020202" pitchFamily="82" charset="0"/>
              </a:rPr>
              <a:t>the Worker</a:t>
            </a:r>
          </a:p>
          <a:p>
            <a:pPr marL="0" indent="0">
              <a:buNone/>
            </a:pPr>
            <a:endParaRPr lang="en-GB" sz="9600" dirty="0" smtClean="0">
              <a:latin typeface="Tempus Sans ITC" panose="04020404030D07020202" pitchFamily="82" charset="0"/>
            </a:endParaRPr>
          </a:p>
          <a:p>
            <a:pPr marL="0" indent="0">
              <a:buNone/>
            </a:pPr>
            <a:r>
              <a:rPr lang="en-GB" sz="9600" dirty="0" smtClean="0">
                <a:latin typeface="Tempus Sans ITC" panose="04020404030D07020202" pitchFamily="82" charset="0"/>
              </a:rPr>
              <a:t>Worker </a:t>
            </a:r>
            <a:r>
              <a:rPr lang="en-GB" sz="9600" dirty="0" smtClean="0">
                <a:latin typeface="Tempus Sans ITC" panose="04020404030D07020202" pitchFamily="82" charset="0"/>
              </a:rPr>
              <a:t>in wood and stone, skilled with hammer and chisel,</a:t>
            </a:r>
          </a:p>
          <a:p>
            <a:pPr marL="0" indent="0">
              <a:buNone/>
            </a:pPr>
            <a:r>
              <a:rPr lang="en-GB" sz="9600" dirty="0" smtClean="0">
                <a:latin typeface="Tempus Sans ITC" panose="04020404030D07020202" pitchFamily="82" charset="0"/>
              </a:rPr>
              <a:t>Man of courage who protected Mary fro the demands of the law that someone in her position should be stoned. You made a home for her and her unborn Son of God</a:t>
            </a:r>
            <a:r>
              <a:rPr lang="en-GB" sz="9600" dirty="0" smtClean="0">
                <a:latin typeface="Tempus Sans ITC" panose="04020404030D07020202" pitchFamily="82" charset="0"/>
              </a:rPr>
              <a:t>.</a:t>
            </a:r>
            <a:endParaRPr lang="en-GB" sz="5900" dirty="0" smtClean="0">
              <a:latin typeface="Tempus Sans ITC" panose="04020404030D07020202" pitchFamily="82" charset="0"/>
            </a:endParaRPr>
          </a:p>
          <a:p>
            <a:pPr marL="0" indent="0">
              <a:buNone/>
            </a:pPr>
            <a:endParaRPr lang="en-GB" sz="9600" dirty="0" smtClean="0">
              <a:latin typeface="Tempus Sans ITC" panose="04020404030D07020202" pitchFamily="82" charset="0"/>
            </a:endParaRPr>
          </a:p>
          <a:p>
            <a:pPr marL="0" indent="0">
              <a:buNone/>
            </a:pPr>
            <a:r>
              <a:rPr lang="en-GB" sz="9600" dirty="0" smtClean="0">
                <a:latin typeface="Tempus Sans ITC" panose="04020404030D07020202" pitchFamily="82" charset="0"/>
              </a:rPr>
              <a:t>Joseph the worker, husband, father –</a:t>
            </a:r>
          </a:p>
          <a:p>
            <a:pPr marL="0" indent="0">
              <a:buNone/>
            </a:pPr>
            <a:r>
              <a:rPr lang="en-GB" sz="9600" dirty="0" smtClean="0">
                <a:latin typeface="Tempus Sans ITC" panose="04020404030D07020202" pitchFamily="82" charset="0"/>
              </a:rPr>
              <a:t>Pray for the workers, </a:t>
            </a:r>
            <a:endParaRPr lang="en-GB" sz="9600" dirty="0" smtClean="0">
              <a:latin typeface="Tempus Sans ITC" panose="04020404030D07020202" pitchFamily="82" charset="0"/>
            </a:endParaRPr>
          </a:p>
          <a:p>
            <a:pPr marL="0" indent="0">
              <a:buNone/>
            </a:pPr>
            <a:r>
              <a:rPr lang="en-GB" sz="9600" dirty="0" smtClean="0">
                <a:latin typeface="Tempus Sans ITC" panose="04020404030D07020202" pitchFamily="82" charset="0"/>
              </a:rPr>
              <a:t>that </a:t>
            </a:r>
            <a:r>
              <a:rPr lang="en-GB" sz="9600" dirty="0" smtClean="0">
                <a:latin typeface="Tempus Sans ITC" panose="04020404030D07020202" pitchFamily="82" charset="0"/>
              </a:rPr>
              <a:t>they may have dignity,</a:t>
            </a:r>
          </a:p>
          <a:p>
            <a:pPr marL="0" indent="0">
              <a:buNone/>
            </a:pPr>
            <a:r>
              <a:rPr lang="en-GB" sz="9600" dirty="0" smtClean="0">
                <a:latin typeface="Tempus Sans ITC" panose="04020404030D07020202" pitchFamily="82" charset="0"/>
              </a:rPr>
              <a:t>Pray for the husbands, </a:t>
            </a:r>
            <a:endParaRPr lang="en-GB" sz="9600" dirty="0" smtClean="0">
              <a:latin typeface="Tempus Sans ITC" panose="04020404030D07020202" pitchFamily="82" charset="0"/>
            </a:endParaRPr>
          </a:p>
          <a:p>
            <a:pPr marL="0" indent="0">
              <a:buNone/>
            </a:pPr>
            <a:r>
              <a:rPr lang="en-GB" sz="9600" dirty="0" smtClean="0">
                <a:latin typeface="Tempus Sans ITC" panose="04020404030D07020202" pitchFamily="82" charset="0"/>
              </a:rPr>
              <a:t>that </a:t>
            </a:r>
            <a:r>
              <a:rPr lang="en-GB" sz="9600" dirty="0" smtClean="0">
                <a:latin typeface="Tempus Sans ITC" panose="04020404030D07020202" pitchFamily="82" charset="0"/>
              </a:rPr>
              <a:t>they ay be loving,</a:t>
            </a:r>
          </a:p>
          <a:p>
            <a:pPr marL="0" indent="0">
              <a:buNone/>
            </a:pPr>
            <a:r>
              <a:rPr lang="en-GB" sz="9600" dirty="0" smtClean="0">
                <a:latin typeface="Tempus Sans ITC" panose="04020404030D07020202" pitchFamily="82" charset="0"/>
              </a:rPr>
              <a:t>Pray for the fathers, </a:t>
            </a:r>
            <a:endParaRPr lang="en-GB" sz="9600" dirty="0" smtClean="0">
              <a:latin typeface="Tempus Sans ITC" panose="04020404030D07020202" pitchFamily="82" charset="0"/>
            </a:endParaRPr>
          </a:p>
          <a:p>
            <a:pPr marL="0" indent="0">
              <a:buNone/>
            </a:pPr>
            <a:r>
              <a:rPr lang="en-GB" sz="9600" dirty="0" smtClean="0">
                <a:latin typeface="Tempus Sans ITC" panose="04020404030D07020202" pitchFamily="82" charset="0"/>
              </a:rPr>
              <a:t>that </a:t>
            </a:r>
            <a:r>
              <a:rPr lang="en-GB" sz="9600" dirty="0" smtClean="0">
                <a:latin typeface="Tempus Sans ITC" panose="04020404030D07020202" pitchFamily="82" charset="0"/>
              </a:rPr>
              <a:t>they may be patient and wise.</a:t>
            </a:r>
          </a:p>
          <a:p>
            <a:pPr marL="0" indent="0">
              <a:buNone/>
            </a:pPr>
            <a:endParaRPr lang="en-GB" sz="9600" dirty="0">
              <a:latin typeface="Tempus Sans ITC" panose="04020404030D07020202" pitchFamily="82" charset="0"/>
            </a:endParaRPr>
          </a:p>
          <a:p>
            <a:pPr marL="0" indent="0">
              <a:buNone/>
            </a:pPr>
            <a:r>
              <a:rPr lang="en-GB" sz="9600" dirty="0" smtClean="0">
                <a:latin typeface="Tempus Sans ITC" panose="04020404030D07020202" pitchFamily="82" charset="0"/>
              </a:rPr>
              <a:t>Amen.</a:t>
            </a:r>
            <a:endParaRPr lang="en-US" sz="9600" dirty="0" smtClean="0">
              <a:latin typeface="Tempus Sans ITC" panose="04020404030D07020202" pitchFamily="82" charset="0"/>
            </a:endParaRP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a:buNone/>
            </a:pPr>
            <a:r>
              <a:rPr lang="en-GB" dirty="0" smtClean="0"/>
              <a:t>	</a:t>
            </a:r>
            <a:endParaRPr lang="en-US" dirty="0" smtClean="0">
              <a:latin typeface="Tempus Sans ITC" pitchFamily="82" charset="0"/>
            </a:endParaRPr>
          </a:p>
        </p:txBody>
      </p:sp>
      <p:pic>
        <p:nvPicPr>
          <p:cNvPr id="5" name="Picture 4"/>
          <p:cNvPicPr>
            <a:picLocks noChangeAspect="1"/>
          </p:cNvPicPr>
          <p:nvPr/>
        </p:nvPicPr>
        <p:blipFill>
          <a:blip r:embed="rId2"/>
          <a:stretch>
            <a:fillRect/>
          </a:stretch>
        </p:blipFill>
        <p:spPr>
          <a:xfrm>
            <a:off x="8461189" y="4721"/>
            <a:ext cx="682811" cy="1450974"/>
          </a:xfrm>
          <a:prstGeom prst="rect">
            <a:avLst/>
          </a:prstGeom>
        </p:spPr>
      </p:pic>
      <p:pic>
        <p:nvPicPr>
          <p:cNvPr id="4" name="Picture 3"/>
          <p:cNvPicPr>
            <a:picLocks noChangeAspect="1"/>
          </p:cNvPicPr>
          <p:nvPr/>
        </p:nvPicPr>
        <p:blipFill>
          <a:blip r:embed="rId3"/>
          <a:stretch>
            <a:fillRect/>
          </a:stretch>
        </p:blipFill>
        <p:spPr>
          <a:xfrm>
            <a:off x="5580112" y="3284984"/>
            <a:ext cx="2973016" cy="3149901"/>
          </a:xfrm>
          <a:prstGeom prst="rect">
            <a:avLst/>
          </a:prstGeom>
        </p:spPr>
      </p:pic>
    </p:spTree>
    <p:extLst>
      <p:ext uri="{BB962C8B-B14F-4D97-AF65-F5344CB8AC3E}">
        <p14:creationId xmlns:p14="http://schemas.microsoft.com/office/powerpoint/2010/main" val="1231059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209"/>
            <a:ext cx="8229600" cy="898511"/>
          </a:xfrm>
        </p:spPr>
        <p:txBody>
          <a:bodyPr>
            <a:normAutofit/>
          </a:bodyPr>
          <a:lstStyle/>
          <a:p>
            <a:r>
              <a:rPr lang="en-US" sz="4000" b="1" dirty="0" smtClean="0">
                <a:latin typeface="Tempus Sans ITC" pitchFamily="82" charset="0"/>
              </a:rPr>
              <a:t>Wednesday 1 May</a:t>
            </a:r>
            <a:endParaRPr lang="en-US" sz="4000" b="1" dirty="0">
              <a:latin typeface="Tempus Sans ITC" pitchFamily="82" charset="0"/>
            </a:endParaRPr>
          </a:p>
        </p:txBody>
      </p:sp>
      <p:sp>
        <p:nvSpPr>
          <p:cNvPr id="3" name="Content Placeholder 2"/>
          <p:cNvSpPr>
            <a:spLocks noGrp="1"/>
          </p:cNvSpPr>
          <p:nvPr>
            <p:ph idx="1"/>
          </p:nvPr>
        </p:nvSpPr>
        <p:spPr>
          <a:xfrm>
            <a:off x="0" y="1052736"/>
            <a:ext cx="9144000" cy="5805264"/>
          </a:xfrm>
        </p:spPr>
        <p:txBody>
          <a:bodyPr>
            <a:normAutofit fontScale="55000" lnSpcReduction="20000"/>
          </a:bodyPr>
          <a:lstStyle/>
          <a:p>
            <a:pPr marL="0" indent="0">
              <a:buNone/>
            </a:pPr>
            <a:r>
              <a:rPr lang="en-GB" sz="3500" b="1" dirty="0" smtClean="0">
                <a:latin typeface="Tempus Sans ITC" panose="04020404030D07020202" pitchFamily="82" charset="0"/>
              </a:rPr>
              <a:t>Bless the hands</a:t>
            </a:r>
          </a:p>
          <a:p>
            <a:pPr marL="0" indent="0">
              <a:buNone/>
            </a:pPr>
            <a:r>
              <a:rPr lang="en-GB" sz="3500" dirty="0" smtClean="0">
                <a:latin typeface="Tempus Sans ITC" panose="04020404030D07020202" pitchFamily="82" charset="0"/>
              </a:rPr>
              <a:t>God </a:t>
            </a:r>
            <a:r>
              <a:rPr lang="en-GB" sz="3500" dirty="0" smtClean="0">
                <a:latin typeface="Tempus Sans ITC" panose="04020404030D07020202" pitchFamily="82" charset="0"/>
              </a:rPr>
              <a:t>of created things, your Son worked with his hands, apprenticed to his human father Joseph-</a:t>
            </a:r>
          </a:p>
          <a:p>
            <a:pPr marL="0" indent="0">
              <a:buNone/>
            </a:pPr>
            <a:r>
              <a:rPr lang="en-GB" sz="3500" dirty="0" smtClean="0">
                <a:latin typeface="Tempus Sans ITC" panose="04020404030D07020202" pitchFamily="82" charset="0"/>
              </a:rPr>
              <a:t>He learned to work in wood and stone, </a:t>
            </a:r>
            <a:r>
              <a:rPr lang="en-GB" sz="3500" dirty="0">
                <a:latin typeface="Tempus Sans ITC" panose="04020404030D07020202" pitchFamily="82" charset="0"/>
              </a:rPr>
              <a:t>s</a:t>
            </a:r>
            <a:r>
              <a:rPr lang="en-GB" sz="3500" dirty="0" smtClean="0">
                <a:latin typeface="Tempus Sans ITC" panose="04020404030D07020202" pitchFamily="82" charset="0"/>
              </a:rPr>
              <a:t>haping and measuring, sawing and chiselling, getting the line just right, the fit snug.</a:t>
            </a:r>
          </a:p>
          <a:p>
            <a:pPr marL="0" indent="0">
              <a:buNone/>
            </a:pPr>
            <a:r>
              <a:rPr lang="en-GB" sz="3500" dirty="0" smtClean="0">
                <a:latin typeface="Tempus Sans ITC" panose="04020404030D07020202" pitchFamily="82" charset="0"/>
              </a:rPr>
              <a:t>Bless the hands we take for granted, the hands that help us on our way, that provide for us, that pick us up when we stumble.</a:t>
            </a:r>
          </a:p>
          <a:p>
            <a:pPr marL="0" indent="0">
              <a:buNone/>
            </a:pPr>
            <a:r>
              <a:rPr lang="en-GB" sz="3500" dirty="0" smtClean="0">
                <a:latin typeface="Tempus Sans ITC" panose="04020404030D07020202" pitchFamily="82" charset="0"/>
              </a:rPr>
              <a:t>Bless the hands that combed and brushed our hair when we were younger, the hands that held ours when we could not be trusted on the road.</a:t>
            </a:r>
          </a:p>
          <a:p>
            <a:pPr marL="0" indent="0">
              <a:buNone/>
            </a:pPr>
            <a:r>
              <a:rPr lang="en-GB" sz="3500" dirty="0" smtClean="0">
                <a:latin typeface="Tempus Sans ITC" panose="04020404030D07020202" pitchFamily="82" charset="0"/>
              </a:rPr>
              <a:t>Bless the hands that serve our food, the hands that planted and raised the crops that made it al the way to our plate. Bless the hands that stitched and sewed our clothes, that pinned and packed our shirts and tops, sometimes for less than we call a living wage.</a:t>
            </a:r>
          </a:p>
          <a:p>
            <a:pPr marL="0" indent="0">
              <a:buNone/>
            </a:pPr>
            <a:r>
              <a:rPr lang="en-GB" sz="3500" dirty="0" smtClean="0">
                <a:latin typeface="Tempus Sans ITC" panose="04020404030D07020202" pitchFamily="82" charset="0"/>
              </a:rPr>
              <a:t>Bless the hands that fix our bodies when they’re broken, sew up wounds, take our temperature, tell us when to slow down.</a:t>
            </a:r>
          </a:p>
          <a:p>
            <a:pPr marL="0" indent="0">
              <a:buNone/>
            </a:pPr>
            <a:r>
              <a:rPr lang="en-GB" sz="3500" dirty="0" smtClean="0">
                <a:latin typeface="Tempus Sans ITC" panose="04020404030D07020202" pitchFamily="82" charset="0"/>
              </a:rPr>
              <a:t>Bless the hands that </a:t>
            </a:r>
            <a:r>
              <a:rPr lang="en-GB" sz="3500" dirty="0" smtClean="0">
                <a:latin typeface="Tempus Sans ITC" panose="04020404030D07020202" pitchFamily="82" charset="0"/>
              </a:rPr>
              <a:t>mark </a:t>
            </a:r>
            <a:r>
              <a:rPr lang="en-GB" sz="3500" dirty="0" smtClean="0">
                <a:latin typeface="Tempus Sans ITC" panose="04020404030D07020202" pitchFamily="82" charset="0"/>
              </a:rPr>
              <a:t>our </a:t>
            </a:r>
            <a:r>
              <a:rPr lang="en-GB" sz="3500" dirty="0" smtClean="0">
                <a:latin typeface="Tempus Sans ITC" panose="04020404030D07020202" pitchFamily="82" charset="0"/>
              </a:rPr>
              <a:t>books</a:t>
            </a:r>
            <a:r>
              <a:rPr lang="en-GB" sz="3500" dirty="0" smtClean="0">
                <a:latin typeface="Tempus Sans ITC" panose="04020404030D07020202" pitchFamily="82" charset="0"/>
              </a:rPr>
              <a:t>, that help us grow in skill and understanding, that point us on the way to truth.</a:t>
            </a:r>
          </a:p>
          <a:p>
            <a:pPr marL="0" indent="0">
              <a:buNone/>
            </a:pPr>
            <a:r>
              <a:rPr lang="en-GB" sz="3500" dirty="0" smtClean="0">
                <a:latin typeface="Tempus Sans ITC" panose="04020404030D07020202" pitchFamily="82" charset="0"/>
              </a:rPr>
              <a:t>Bless the hands that bless us, no matter what we’ve done, the hands that bless us anyway.</a:t>
            </a:r>
          </a:p>
          <a:p>
            <a:pPr marL="0" indent="0">
              <a:buNone/>
            </a:pPr>
            <a:endParaRPr lang="en-GB" sz="3500" dirty="0">
              <a:latin typeface="Tempus Sans ITC" panose="04020404030D07020202" pitchFamily="82" charset="0"/>
            </a:endParaRPr>
          </a:p>
          <a:p>
            <a:pPr marL="0" indent="0">
              <a:buNone/>
            </a:pPr>
            <a:r>
              <a:rPr lang="en-GB" sz="3500" dirty="0" smtClean="0">
                <a:latin typeface="Tempus Sans ITC" panose="04020404030D07020202" pitchFamily="82" charset="0"/>
              </a:rPr>
              <a:t>Amen.</a:t>
            </a:r>
            <a:endParaRPr lang="en-US" sz="3500" dirty="0" smtClean="0">
              <a:latin typeface="Tempus Sans ITC" panose="04020404030D07020202" pitchFamily="82" charset="0"/>
            </a:endParaRP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pic>
        <p:nvPicPr>
          <p:cNvPr id="5" name="Picture 4"/>
          <p:cNvPicPr>
            <a:picLocks noChangeAspect="1"/>
          </p:cNvPicPr>
          <p:nvPr/>
        </p:nvPicPr>
        <p:blipFill>
          <a:blip r:embed="rId2"/>
          <a:stretch>
            <a:fillRect/>
          </a:stretch>
        </p:blipFill>
        <p:spPr>
          <a:xfrm>
            <a:off x="8461189" y="4721"/>
            <a:ext cx="682811" cy="1450974"/>
          </a:xfrm>
          <a:prstGeom prst="rect">
            <a:avLst/>
          </a:prstGeom>
        </p:spPr>
      </p:pic>
      <p:pic>
        <p:nvPicPr>
          <p:cNvPr id="4" name="Picture 3"/>
          <p:cNvPicPr>
            <a:picLocks noChangeAspect="1"/>
          </p:cNvPicPr>
          <p:nvPr/>
        </p:nvPicPr>
        <p:blipFill>
          <a:blip r:embed="rId3"/>
          <a:stretch>
            <a:fillRect/>
          </a:stretch>
        </p:blipFill>
        <p:spPr>
          <a:xfrm>
            <a:off x="3466220" y="5517232"/>
            <a:ext cx="2232248" cy="1221862"/>
          </a:xfrm>
          <a:prstGeom prst="rect">
            <a:avLst/>
          </a:prstGeom>
        </p:spPr>
      </p:pic>
    </p:spTree>
    <p:extLst>
      <p:ext uri="{BB962C8B-B14F-4D97-AF65-F5344CB8AC3E}">
        <p14:creationId xmlns:p14="http://schemas.microsoft.com/office/powerpoint/2010/main" val="892469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normAutofit fontScale="90000"/>
          </a:bodyPr>
          <a:lstStyle/>
          <a:p>
            <a:r>
              <a:rPr lang="en-GB" dirty="0" smtClean="0">
                <a:latin typeface="Tempus Sans ITC" pitchFamily="82" charset="0"/>
              </a:rPr>
              <a:t/>
            </a:r>
            <a:br>
              <a:rPr lang="en-GB" dirty="0" smtClean="0">
                <a:latin typeface="Tempus Sans ITC" pitchFamily="82" charset="0"/>
              </a:rPr>
            </a:br>
            <a:r>
              <a:rPr lang="en-GB" dirty="0" smtClean="0">
                <a:latin typeface="Tempus Sans ITC" pitchFamily="82" charset="0"/>
              </a:rPr>
              <a:t>Thursday 2 May</a:t>
            </a:r>
            <a:r>
              <a:rPr lang="en-GB" dirty="0" smtClean="0">
                <a:latin typeface="+mn-lt"/>
              </a:rPr>
              <a:t/>
            </a:r>
            <a:br>
              <a:rPr lang="en-GB" dirty="0" smtClean="0">
                <a:latin typeface="+mn-lt"/>
              </a:rPr>
            </a:br>
            <a:endParaRPr lang="en-GB" dirty="0">
              <a:latin typeface="+mn-lt"/>
            </a:endParaRPr>
          </a:p>
        </p:txBody>
      </p:sp>
      <p:sp>
        <p:nvSpPr>
          <p:cNvPr id="5" name="Content Placeholder 2"/>
          <p:cNvSpPr>
            <a:spLocks noGrp="1"/>
          </p:cNvSpPr>
          <p:nvPr>
            <p:ph idx="1"/>
          </p:nvPr>
        </p:nvSpPr>
        <p:spPr>
          <a:xfrm>
            <a:off x="179388" y="1340768"/>
            <a:ext cx="8786192" cy="5112568"/>
          </a:xfrm>
        </p:spPr>
        <p:txBody>
          <a:bodyPr>
            <a:normAutofit/>
          </a:bodyPr>
          <a:lstStyle/>
          <a:p>
            <a:pPr>
              <a:buNone/>
            </a:pPr>
            <a:r>
              <a:rPr lang="en-GB" sz="2400" dirty="0" smtClean="0">
                <a:latin typeface="Tempus Sans ITC" pitchFamily="82" charset="0"/>
              </a:rPr>
              <a:t>We pray for all those who have recently died and for those who are mourning. Help us to see death and dying in the light of the resurrection.</a:t>
            </a:r>
          </a:p>
          <a:p>
            <a:pPr>
              <a:buNone/>
            </a:pPr>
            <a:r>
              <a:rPr lang="en-GB" sz="2400" dirty="0" smtClean="0">
                <a:latin typeface="Tempus Sans ITC" pitchFamily="82" charset="0"/>
              </a:rPr>
              <a:t>In </a:t>
            </a:r>
            <a:r>
              <a:rPr lang="en-GB" sz="2400" dirty="0">
                <a:latin typeface="Tempus Sans ITC" pitchFamily="82" charset="0"/>
              </a:rPr>
              <a:t>your hands, O </a:t>
            </a:r>
            <a:r>
              <a:rPr lang="en-GB" sz="2400" dirty="0" smtClean="0">
                <a:latin typeface="Tempus Sans ITC" pitchFamily="82" charset="0"/>
              </a:rPr>
              <a:t>Lord, we </a:t>
            </a:r>
            <a:r>
              <a:rPr lang="en-GB" sz="2400" dirty="0">
                <a:latin typeface="Tempus Sans ITC" pitchFamily="82" charset="0"/>
              </a:rPr>
              <a:t>humbly entrust our </a:t>
            </a:r>
            <a:r>
              <a:rPr lang="en-GB" sz="2400" dirty="0" smtClean="0">
                <a:latin typeface="Tempus Sans ITC" pitchFamily="82" charset="0"/>
              </a:rPr>
              <a:t>loved brothers </a:t>
            </a:r>
            <a:r>
              <a:rPr lang="en-GB" sz="2400" dirty="0">
                <a:latin typeface="Tempus Sans ITC" pitchFamily="82" charset="0"/>
              </a:rPr>
              <a:t>and sisters.</a:t>
            </a:r>
          </a:p>
          <a:p>
            <a:pPr>
              <a:buNone/>
            </a:pPr>
            <a:r>
              <a:rPr lang="en-GB" sz="2400" dirty="0">
                <a:latin typeface="Tempus Sans ITC" pitchFamily="82" charset="0"/>
              </a:rPr>
              <a:t>W</a:t>
            </a:r>
            <a:r>
              <a:rPr lang="en-GB" sz="2400" dirty="0" smtClean="0">
                <a:latin typeface="Tempus Sans ITC" pitchFamily="82" charset="0"/>
              </a:rPr>
              <a:t>elcome </a:t>
            </a:r>
            <a:r>
              <a:rPr lang="en-GB" sz="2400" dirty="0">
                <a:latin typeface="Tempus Sans ITC" pitchFamily="82" charset="0"/>
              </a:rPr>
              <a:t>them into paradise,</a:t>
            </a:r>
          </a:p>
          <a:p>
            <a:pPr>
              <a:buNone/>
            </a:pPr>
            <a:r>
              <a:rPr lang="en-GB" sz="2400" dirty="0">
                <a:latin typeface="Tempus Sans ITC" pitchFamily="82" charset="0"/>
              </a:rPr>
              <a:t>where there will be no sorrow, </a:t>
            </a:r>
            <a:endParaRPr lang="en-GB" sz="2400" dirty="0" smtClean="0">
              <a:latin typeface="Tempus Sans ITC" pitchFamily="82" charset="0"/>
            </a:endParaRPr>
          </a:p>
          <a:p>
            <a:pPr>
              <a:buNone/>
            </a:pPr>
            <a:r>
              <a:rPr lang="en-GB" sz="2400" dirty="0" smtClean="0">
                <a:latin typeface="Tempus Sans ITC" pitchFamily="82" charset="0"/>
              </a:rPr>
              <a:t>no </a:t>
            </a:r>
            <a:r>
              <a:rPr lang="en-GB" sz="2400" dirty="0">
                <a:latin typeface="Tempus Sans ITC" pitchFamily="82" charset="0"/>
              </a:rPr>
              <a:t>weeping or pain,</a:t>
            </a:r>
          </a:p>
          <a:p>
            <a:pPr>
              <a:buNone/>
            </a:pPr>
            <a:r>
              <a:rPr lang="en-GB" sz="2400" dirty="0">
                <a:latin typeface="Tempus Sans ITC" pitchFamily="82" charset="0"/>
              </a:rPr>
              <a:t>but fullness of peace and joy</a:t>
            </a:r>
          </a:p>
          <a:p>
            <a:pPr>
              <a:buNone/>
            </a:pPr>
            <a:r>
              <a:rPr lang="en-GB" sz="2400" dirty="0">
                <a:latin typeface="Tempus Sans ITC" pitchFamily="82" charset="0"/>
              </a:rPr>
              <a:t>with your Son and the Holy Spirit</a:t>
            </a:r>
          </a:p>
          <a:p>
            <a:pPr>
              <a:buNone/>
            </a:pPr>
            <a:r>
              <a:rPr lang="en-GB" sz="2400" dirty="0">
                <a:latin typeface="Tempus Sans ITC" pitchFamily="82" charset="0"/>
              </a:rPr>
              <a:t>forever and </a:t>
            </a:r>
            <a:r>
              <a:rPr lang="en-GB" sz="2400" dirty="0" smtClean="0">
                <a:latin typeface="Tempus Sans ITC" pitchFamily="82" charset="0"/>
              </a:rPr>
              <a:t>ever. Amen</a:t>
            </a:r>
            <a:r>
              <a:rPr lang="en-GB" sz="2400" dirty="0">
                <a:latin typeface="Tempus Sans ITC" pitchFamily="82" charset="0"/>
              </a:rPr>
              <a:t>.</a:t>
            </a:r>
            <a:endParaRPr lang="en-GB" sz="2400" dirty="0">
              <a:latin typeface="Tempus Sans ITC" pitchFamily="82" charset="0"/>
            </a:endParaRPr>
          </a:p>
        </p:txBody>
      </p:sp>
      <p:pic>
        <p:nvPicPr>
          <p:cNvPr id="4" name="Picture 3"/>
          <p:cNvPicPr>
            <a:picLocks noChangeAspect="1"/>
          </p:cNvPicPr>
          <p:nvPr/>
        </p:nvPicPr>
        <p:blipFill>
          <a:blip r:embed="rId2"/>
          <a:stretch>
            <a:fillRect/>
          </a:stretch>
        </p:blipFill>
        <p:spPr>
          <a:xfrm>
            <a:off x="8360827" y="0"/>
            <a:ext cx="682811" cy="1450974"/>
          </a:xfrm>
          <a:prstGeom prst="rect">
            <a:avLst/>
          </a:prstGeom>
        </p:spPr>
      </p:pic>
      <p:pic>
        <p:nvPicPr>
          <p:cNvPr id="6" name="Picture 5"/>
          <p:cNvPicPr>
            <a:picLocks noChangeAspect="1"/>
          </p:cNvPicPr>
          <p:nvPr/>
        </p:nvPicPr>
        <p:blipFill>
          <a:blip r:embed="rId3"/>
          <a:stretch>
            <a:fillRect/>
          </a:stretch>
        </p:blipFill>
        <p:spPr>
          <a:xfrm>
            <a:off x="5004048" y="3897052"/>
            <a:ext cx="3803118" cy="2523728"/>
          </a:xfrm>
          <a:prstGeom prst="rect">
            <a:avLst/>
          </a:prstGeom>
        </p:spPr>
      </p:pic>
    </p:spTree>
    <p:extLst>
      <p:ext uri="{BB962C8B-B14F-4D97-AF65-F5344CB8AC3E}">
        <p14:creationId xmlns:p14="http://schemas.microsoft.com/office/powerpoint/2010/main" val="1873704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normAutofit fontScale="90000"/>
          </a:bodyPr>
          <a:lstStyle/>
          <a:p>
            <a:r>
              <a:rPr lang="en-GB" dirty="0" smtClean="0">
                <a:latin typeface="Tempus Sans ITC" pitchFamily="82" charset="0"/>
              </a:rPr>
              <a:t/>
            </a:r>
            <a:br>
              <a:rPr lang="en-GB" dirty="0" smtClean="0">
                <a:latin typeface="Tempus Sans ITC" pitchFamily="82" charset="0"/>
              </a:rPr>
            </a:br>
            <a:r>
              <a:rPr lang="en-GB" dirty="0" smtClean="0">
                <a:latin typeface="Tempus Sans ITC" pitchFamily="82" charset="0"/>
              </a:rPr>
              <a:t>Thursday 2 May</a:t>
            </a:r>
            <a:r>
              <a:rPr lang="en-GB" dirty="0" smtClean="0">
                <a:latin typeface="+mn-lt"/>
              </a:rPr>
              <a:t/>
            </a:r>
            <a:br>
              <a:rPr lang="en-GB" dirty="0" smtClean="0">
                <a:latin typeface="+mn-lt"/>
              </a:rPr>
            </a:br>
            <a:endParaRPr lang="en-GB" dirty="0">
              <a:latin typeface="+mn-lt"/>
            </a:endParaRPr>
          </a:p>
        </p:txBody>
      </p:sp>
      <p:pic>
        <p:nvPicPr>
          <p:cNvPr id="3" name="Content Placeholder 2"/>
          <p:cNvPicPr>
            <a:picLocks noGrp="1" noChangeAspect="1"/>
          </p:cNvPicPr>
          <p:nvPr>
            <p:ph idx="1"/>
          </p:nvPr>
        </p:nvPicPr>
        <p:blipFill>
          <a:blip r:embed="rId2"/>
          <a:stretch>
            <a:fillRect/>
          </a:stretch>
        </p:blipFill>
        <p:spPr>
          <a:xfrm>
            <a:off x="2596730" y="1124744"/>
            <a:ext cx="3919485" cy="5499339"/>
          </a:xfrm>
          <a:prstGeom prst="rect">
            <a:avLst/>
          </a:prstGeom>
        </p:spPr>
      </p:pic>
      <p:pic>
        <p:nvPicPr>
          <p:cNvPr id="4" name="Picture 3"/>
          <p:cNvPicPr>
            <a:picLocks noChangeAspect="1"/>
          </p:cNvPicPr>
          <p:nvPr/>
        </p:nvPicPr>
        <p:blipFill>
          <a:blip r:embed="rId3"/>
          <a:stretch>
            <a:fillRect/>
          </a:stretch>
        </p:blipFill>
        <p:spPr>
          <a:xfrm>
            <a:off x="8360827" y="0"/>
            <a:ext cx="682811" cy="1450974"/>
          </a:xfrm>
          <a:prstGeom prst="rect">
            <a:avLst/>
          </a:prstGeom>
        </p:spPr>
      </p:pic>
    </p:spTree>
    <p:extLst>
      <p:ext uri="{BB962C8B-B14F-4D97-AF65-F5344CB8AC3E}">
        <p14:creationId xmlns:p14="http://schemas.microsoft.com/office/powerpoint/2010/main" val="1525194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1657</TotalTime>
  <Words>1080</Words>
  <Application>Microsoft Office PowerPoint</Application>
  <PresentationFormat>On-screen Show (4:3)</PresentationFormat>
  <Paragraphs>139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Tempus Sans ITC</vt:lpstr>
      <vt:lpstr>Office Theme</vt:lpstr>
      <vt:lpstr>Prayers for the week 29 April – 3 May </vt:lpstr>
      <vt:lpstr>Monday 29 April</vt:lpstr>
      <vt:lpstr>Monday 29 April</vt:lpstr>
      <vt:lpstr>Tuesday 30 April</vt:lpstr>
      <vt:lpstr>Tuesday 30 April</vt:lpstr>
      <vt:lpstr>Wednesday 1 May</vt:lpstr>
      <vt:lpstr>Wednesday 1 May</vt:lpstr>
      <vt:lpstr> Thursday 2 May </vt:lpstr>
      <vt:lpstr> Thursday 2 May </vt:lpstr>
      <vt:lpstr> Friday 3 May </vt:lpstr>
      <vt:lpstr> Friday 3 May </vt:lpstr>
      <vt:lpstr>Afternoon Prayer and Reflection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5th September 2016</dc:title>
  <dc:creator>Windows User</dc:creator>
  <cp:lastModifiedBy>Els Claessens</cp:lastModifiedBy>
  <cp:revision>135</cp:revision>
  <dcterms:created xsi:type="dcterms:W3CDTF">2016-09-01T21:35:07Z</dcterms:created>
  <dcterms:modified xsi:type="dcterms:W3CDTF">2019-04-24T10:01:17Z</dcterms:modified>
</cp:coreProperties>
</file>