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5" r:id="rId3"/>
    <p:sldId id="272" r:id="rId4"/>
    <p:sldId id="273" r:id="rId5"/>
    <p:sldId id="274" r:id="rId6"/>
    <p:sldId id="276" r:id="rId7"/>
    <p:sldId id="267" r:id="rId8"/>
    <p:sldId id="269" r:id="rId9"/>
    <p:sldId id="271" r:id="rId10"/>
    <p:sldId id="265" r:id="rId11"/>
    <p:sldId id="268"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8035" autoAdjust="0"/>
  </p:normalViewPr>
  <p:slideViewPr>
    <p:cSldViewPr>
      <p:cViewPr varScale="1">
        <p:scale>
          <a:sx n="87" d="100"/>
          <a:sy n="87" d="100"/>
        </p:scale>
        <p:origin x="11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471B-2E45-4D52-A0F6-43201304CEB7}" type="datetimeFigureOut">
              <a:rPr lang="nl-BE" smtClean="0"/>
              <a:t>8/03/2019</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4ED8B-2020-4643-8579-441865595C2A}" type="slidenum">
              <a:rPr lang="nl-BE" smtClean="0"/>
              <a:t>‹#›</a:t>
            </a:fld>
            <a:endParaRPr lang="nl-BE"/>
          </a:p>
        </p:txBody>
      </p:sp>
    </p:spTree>
    <p:extLst>
      <p:ext uri="{BB962C8B-B14F-4D97-AF65-F5344CB8AC3E}">
        <p14:creationId xmlns:p14="http://schemas.microsoft.com/office/powerpoint/2010/main" val="337345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4ED8B-2020-4643-8579-441865595C2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43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4ED8B-2020-4643-8579-441865595C2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24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4ED8B-2020-4643-8579-441865595C2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4ED8B-2020-4643-8579-441865595C2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66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4ED8B-2020-4643-8579-441865595C2A}" type="slidenum">
              <a:rPr lang="nl-BE" smtClean="0"/>
              <a:t>7</a:t>
            </a:fld>
            <a:endParaRPr lang="nl-BE"/>
          </a:p>
        </p:txBody>
      </p:sp>
    </p:spTree>
    <p:extLst>
      <p:ext uri="{BB962C8B-B14F-4D97-AF65-F5344CB8AC3E}">
        <p14:creationId xmlns:p14="http://schemas.microsoft.com/office/powerpoint/2010/main" val="58664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E84ED8B-2020-4643-8579-441865595C2A}" type="slidenum">
              <a:rPr lang="nl-BE" smtClean="0"/>
              <a:t>8</a:t>
            </a:fld>
            <a:endParaRPr lang="nl-BE"/>
          </a:p>
        </p:txBody>
      </p:sp>
    </p:spTree>
    <p:extLst>
      <p:ext uri="{BB962C8B-B14F-4D97-AF65-F5344CB8AC3E}">
        <p14:creationId xmlns:p14="http://schemas.microsoft.com/office/powerpoint/2010/main" val="312562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84ED8B-2020-4643-8579-441865595C2A}" type="slidenum">
              <a:rPr lang="nl-BE" smtClean="0"/>
              <a:t>9</a:t>
            </a:fld>
            <a:endParaRPr lang="nl-BE"/>
          </a:p>
        </p:txBody>
      </p:sp>
    </p:spTree>
    <p:extLst>
      <p:ext uri="{BB962C8B-B14F-4D97-AF65-F5344CB8AC3E}">
        <p14:creationId xmlns:p14="http://schemas.microsoft.com/office/powerpoint/2010/main" val="16010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08/03/2019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2ahUKEwiS8tD9w_HcAhUO1hoKHVghBzYQjRx6BAgBEAU&amp;url=https://www.laurieyogi.com/back-to-school-prayers/&amp;psig=AOvVaw1kaDgrCwZ_Wpvhwjp3REmq&amp;ust=153450741184719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zDPkRbTIx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youtube.com/watch?v=hZDh05Vjm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Tempus Sans ITC" pitchFamily="82" charset="0"/>
              </a:rPr>
              <a:t>Prayers for the week</a:t>
            </a:r>
            <a:br>
              <a:rPr lang="en-GB" b="1" dirty="0" smtClean="0">
                <a:latin typeface="Tempus Sans ITC" pitchFamily="82" charset="0"/>
              </a:rPr>
            </a:br>
            <a:r>
              <a:rPr lang="en-GB" b="1" dirty="0" smtClean="0">
                <a:latin typeface="Tempus Sans ITC" pitchFamily="82" charset="0"/>
              </a:rPr>
              <a:t> March 2019</a:t>
            </a:r>
            <a:br>
              <a:rPr lang="en-GB" b="1" dirty="0" smtClean="0">
                <a:latin typeface="Tempus Sans ITC" pitchFamily="82" charset="0"/>
              </a:rPr>
            </a:br>
            <a:endParaRPr lang="en-GB" sz="3100" b="1" dirty="0">
              <a:latin typeface="Tempus Sans ITC" pitchFamily="82" charset="0"/>
            </a:endParaRPr>
          </a:p>
        </p:txBody>
      </p:sp>
      <p:sp>
        <p:nvSpPr>
          <p:cNvPr id="3" name="Subtitle 2"/>
          <p:cNvSpPr>
            <a:spLocks noGrp="1"/>
          </p:cNvSpPr>
          <p:nvPr>
            <p:ph idx="1"/>
          </p:nvPr>
        </p:nvSpPr>
        <p:spPr>
          <a:xfrm>
            <a:off x="107504" y="1600200"/>
            <a:ext cx="8856984" cy="5108352"/>
          </a:xfrm>
        </p:spPr>
        <p:txBody>
          <a:bodyPr>
            <a:normAutofit fontScale="40000" lnSpcReduction="20000"/>
          </a:bodyPr>
          <a:lstStyle/>
          <a:p>
            <a:pPr marL="0" indent="0" algn="ctr">
              <a:buNone/>
            </a:pPr>
            <a:r>
              <a:rPr lang="en-GB" sz="5100" b="1" dirty="0" smtClean="0">
                <a:latin typeface="Tempus Sans ITC" panose="04020404030D07020202" pitchFamily="82" charset="0"/>
              </a:rPr>
              <a:t>Prayer theme: </a:t>
            </a:r>
            <a:endParaRPr lang="en-GB" sz="5100" b="1" dirty="0" smtClean="0">
              <a:latin typeface="Tempus Sans ITC" panose="04020404030D07020202" pitchFamily="82" charset="0"/>
            </a:endParaRPr>
          </a:p>
          <a:p>
            <a:pPr marL="0" indent="0" algn="ctr">
              <a:buNone/>
            </a:pPr>
            <a:r>
              <a:rPr lang="en-GB" sz="5100" b="1" dirty="0" smtClean="0">
                <a:latin typeface="Tempus Sans ITC" panose="04020404030D07020202" pitchFamily="82" charset="0"/>
              </a:rPr>
              <a:t>Lent: Pray, Fast, Give</a:t>
            </a:r>
          </a:p>
          <a:p>
            <a:pPr marL="0" indent="0" algn="ctr">
              <a:buNone/>
            </a:pPr>
            <a:endParaRPr lang="en-GB" sz="2600" b="1" dirty="0" smtClean="0">
              <a:latin typeface="Tempus Sans ITC" panose="04020404030D07020202" pitchFamily="82" charset="0"/>
            </a:endParaRPr>
          </a:p>
          <a:p>
            <a:pPr marL="0" indent="0" algn="ctr">
              <a:buNone/>
            </a:pPr>
            <a:endParaRPr lang="en-GB" sz="2600" b="1" dirty="0" smtClean="0">
              <a:latin typeface="Tempus Sans ITC" panose="04020404030D07020202" pitchFamily="82" charset="0"/>
            </a:endParaRPr>
          </a:p>
          <a:p>
            <a:pPr marL="0" indent="0" algn="ctr">
              <a:buNone/>
            </a:pPr>
            <a:endParaRPr lang="en-GB" sz="2600" b="1" dirty="0">
              <a:latin typeface="Tempus Sans ITC" panose="04020404030D07020202" pitchFamily="82" charset="0"/>
            </a:endParaRPr>
          </a:p>
          <a:p>
            <a:pPr marL="0" indent="0" algn="ctr">
              <a:buNone/>
            </a:pPr>
            <a:endParaRPr lang="en-GB" sz="2600" b="1"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a:latin typeface="Tempus Sans ITC" panose="04020404030D07020202" pitchFamily="82" charset="0"/>
            </a:endParaRPr>
          </a:p>
          <a:p>
            <a:pPr marL="0" indent="0" algn="ctr">
              <a:buNone/>
            </a:pPr>
            <a:endParaRPr lang="en-GB" sz="2800" dirty="0" smtClean="0">
              <a:latin typeface="Tempus Sans ITC" panose="04020404030D07020202" pitchFamily="82" charset="0"/>
            </a:endParaRPr>
          </a:p>
          <a:p>
            <a:pPr marL="0" indent="0" algn="ctr">
              <a:buNone/>
            </a:pPr>
            <a:endParaRPr lang="en-GB" sz="2800" dirty="0" smtClean="0">
              <a:latin typeface="Tempus Sans ITC" panose="04020404030D07020202" pitchFamily="82" charset="0"/>
            </a:endParaRPr>
          </a:p>
          <a:p>
            <a:pPr marL="0" indent="0" algn="ctr">
              <a:buNone/>
            </a:pPr>
            <a:endParaRPr lang="en-GB" sz="3800" dirty="0" smtClean="0">
              <a:latin typeface="Tempus Sans ITC" panose="04020404030D07020202" pitchFamily="82" charset="0"/>
            </a:endParaRPr>
          </a:p>
          <a:p>
            <a:pPr marL="0" indent="0" algn="ctr">
              <a:buNone/>
            </a:pPr>
            <a:endParaRPr lang="en-GB" sz="3800" dirty="0" smtClean="0">
              <a:latin typeface="Tempus Sans ITC" panose="04020404030D07020202" pitchFamily="82" charset="0"/>
            </a:endParaRPr>
          </a:p>
          <a:p>
            <a:pPr marL="0" indent="0" algn="ctr">
              <a:buNone/>
            </a:pPr>
            <a:endParaRPr lang="en-GB" sz="3800" dirty="0">
              <a:latin typeface="Tempus Sans ITC" panose="04020404030D07020202" pitchFamily="82" charset="0"/>
            </a:endParaRPr>
          </a:p>
          <a:p>
            <a:pPr marL="0" indent="0" algn="ctr">
              <a:buNone/>
            </a:pPr>
            <a:endParaRPr lang="en-GB" sz="4200" dirty="0" smtClean="0">
              <a:latin typeface="Tempus Sans ITC" panose="04020404030D07020202" pitchFamily="82" charset="0"/>
            </a:endParaRPr>
          </a:p>
          <a:p>
            <a:pPr marL="0" indent="0" algn="ctr">
              <a:buNone/>
            </a:pPr>
            <a:r>
              <a:rPr lang="en-GB" sz="5000" dirty="0" smtClean="0">
                <a:latin typeface="Tempus Sans ITC" panose="04020404030D07020202" pitchFamily="82" charset="0"/>
              </a:rPr>
              <a:t>We pray for the students and staff who are fundraising and for the work of the charities we support such as Caritas Shrewsbury, CAFOD and Hospice Africa.</a:t>
            </a:r>
            <a:endParaRPr lang="en-GB" sz="5000" dirty="0">
              <a:latin typeface="Tempus Sans ITC" panose="04020404030D07020202" pitchFamily="82" charset="0"/>
            </a:endParaRPr>
          </a:p>
          <a:p>
            <a:pPr marL="0" indent="0" algn="ctr">
              <a:buNone/>
            </a:pPr>
            <a:endParaRPr lang="en-GB" sz="5000" dirty="0">
              <a:latin typeface="Tempus Sans ITC" panose="04020404030D07020202" pitchFamily="82" charset="0"/>
            </a:endParaRPr>
          </a:p>
          <a:p>
            <a:pPr marL="0" indent="0">
              <a:buNone/>
            </a:pPr>
            <a:r>
              <a:rPr lang="en-GB" sz="5000" dirty="0" smtClean="0">
                <a:latin typeface="Tempus Sans ITC" panose="04020404030D07020202" pitchFamily="82" charset="0"/>
              </a:rPr>
              <a:t>It is the fundraising week for year 9.</a:t>
            </a:r>
            <a:endParaRPr lang="en-GB" sz="5000" dirty="0">
              <a:latin typeface="Tempus Sans ITC" panose="04020404030D07020202" pitchFamily="82"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92088" cy="16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11 General\School logo\Web Site Logos\green logo black fcj.jpg"/>
          <p:cNvPicPr/>
          <p:nvPr/>
        </p:nvPicPr>
        <p:blipFill>
          <a:blip r:embed="rId3" cstate="print"/>
          <a:stretch>
            <a:fillRect/>
          </a:stretch>
        </p:blipFill>
        <p:spPr bwMode="auto">
          <a:xfrm>
            <a:off x="7527706" y="0"/>
            <a:ext cx="1616294" cy="1438275"/>
          </a:xfrm>
          <a:prstGeom prst="rect">
            <a:avLst/>
          </a:prstGeom>
          <a:noFill/>
          <a:ln w="9525">
            <a:noFill/>
            <a:miter lim="800000"/>
            <a:headEnd/>
            <a:tailEnd/>
          </a:ln>
        </p:spPr>
      </p:pic>
      <p:sp>
        <p:nvSpPr>
          <p:cNvPr id="7170" name="AutoShape 2" descr="Image result for starting a new school year prayer">
            <a:hlinkClick r:id="rId4"/>
          </p:cNvPr>
          <p:cNvSpPr>
            <a:spLocks noChangeAspect="1" noChangeArrowheads="1"/>
          </p:cNvSpPr>
          <p:nvPr/>
        </p:nvSpPr>
        <p:spPr bwMode="auto">
          <a:xfrm>
            <a:off x="1259632" y="-3555776"/>
            <a:ext cx="6048375" cy="3362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2" name="AutoShape 4" descr="Image result for starting a new school year prayer">
            <a:hlinkClick r:id="rId4"/>
          </p:cNvPr>
          <p:cNvSpPr>
            <a:spLocks noChangeAspect="1" noChangeArrowheads="1"/>
          </p:cNvSpPr>
          <p:nvPr/>
        </p:nvSpPr>
        <p:spPr bwMode="auto">
          <a:xfrm>
            <a:off x="8686800" y="-263525"/>
            <a:ext cx="1655887" cy="3362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6" name="AutoShape 8" descr="school_15954bc (1)"/>
          <p:cNvSpPr>
            <a:spLocks noChangeAspect="1" noChangeArrowheads="1"/>
          </p:cNvSpPr>
          <p:nvPr/>
        </p:nvSpPr>
        <p:spPr bwMode="auto">
          <a:xfrm>
            <a:off x="457200" y="1417638"/>
            <a:ext cx="8229600" cy="4531642"/>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8" name="AutoShape 10" descr="back to school blessings"/>
          <p:cNvSpPr>
            <a:spLocks noChangeAspect="1" noChangeArrowheads="1"/>
          </p:cNvSpPr>
          <p:nvPr/>
        </p:nvSpPr>
        <p:spPr bwMode="auto">
          <a:xfrm>
            <a:off x="63500" y="-136525"/>
            <a:ext cx="7143750" cy="39719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2310024" y="2330470"/>
            <a:ext cx="4713059" cy="25618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chemeClr val="accent6">
                    <a:lumMod val="20000"/>
                    <a:lumOff val="80000"/>
                  </a:schemeClr>
                </a:solidFill>
                <a:latin typeface="Tempus Sans ITC" pitchFamily="82" charset="0"/>
              </a:rPr>
              <a:t>Friday 15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155575" y="2026841"/>
            <a:ext cx="5064504" cy="3634408"/>
          </a:xfrm>
        </p:spPr>
        <p:txBody>
          <a:bodyPr>
            <a:normAutofit/>
          </a:bodyPr>
          <a:lstStyle/>
          <a:p>
            <a:pPr marL="0" indent="0">
              <a:buNone/>
            </a:pPr>
            <a:r>
              <a:rPr lang="en-GB" sz="2000" dirty="0" smtClean="0">
                <a:latin typeface="Tempus Sans ITC" panose="04020404030D07020202" pitchFamily="82" charset="0"/>
              </a:rPr>
              <a:t>“…</a:t>
            </a:r>
            <a:r>
              <a:rPr lang="en-GB" sz="2000" dirty="0">
                <a:latin typeface="Tempus Sans ITC" panose="04020404030D07020202" pitchFamily="82" charset="0"/>
              </a:rPr>
              <a:t>be reconciled …then come back and present your offering.” Matthew 5:23-24</a:t>
            </a:r>
          </a:p>
          <a:p>
            <a:pPr marL="0" indent="0">
              <a:buNone/>
            </a:pPr>
            <a:endParaRPr lang="en-GB" sz="2000" dirty="0">
              <a:latin typeface="Tempus Sans ITC" panose="04020404030D07020202" pitchFamily="82" charset="0"/>
            </a:endParaRPr>
          </a:p>
          <a:p>
            <a:pPr marL="0" indent="0">
              <a:buNone/>
            </a:pPr>
            <a:r>
              <a:rPr lang="en-GB" sz="2000" dirty="0">
                <a:latin typeface="Tempus Sans ITC" panose="04020404030D07020202" pitchFamily="82" charset="0"/>
              </a:rPr>
              <a:t>Many of God’s family live in extreme poverty due to unfair trade systems, conflict or the impacts of climate change. </a:t>
            </a:r>
          </a:p>
          <a:p>
            <a:pPr marL="0" indent="0">
              <a:buNone/>
            </a:pPr>
            <a:endParaRPr lang="en-GB" sz="2000" dirty="0">
              <a:latin typeface="Tempus Sans ITC" panose="04020404030D07020202" pitchFamily="82" charset="0"/>
            </a:endParaRPr>
          </a:p>
          <a:p>
            <a:pPr marL="0" indent="0">
              <a:buNone/>
            </a:pPr>
            <a:r>
              <a:rPr lang="en-GB" sz="2000" dirty="0">
                <a:latin typeface="Tempus Sans ITC" panose="04020404030D07020202" pitchFamily="82" charset="0"/>
              </a:rPr>
              <a:t>We can help change this by prayer, speaking out, living simply, and taking the challenge this Lent to give it up!</a:t>
            </a:r>
          </a:p>
          <a:p>
            <a:pPr marL="0" indent="0">
              <a:buNone/>
            </a:pPr>
            <a:endParaRPr lang="en-GB" dirty="0">
              <a:latin typeface="Tempus Sans ITC" panose="04020404030D07020202" pitchFamily="82" charset="0"/>
            </a:endParaRPr>
          </a:p>
          <a:p>
            <a:pPr marL="0" indent="0">
              <a:buNone/>
            </a:pPr>
            <a:endParaRPr lang="en-US" dirty="0">
              <a:latin typeface="Tempus Sans ITC" panose="04020404030D07020202" pitchFamily="82" charset="0"/>
            </a:endParaRPr>
          </a:p>
        </p:txBody>
      </p:sp>
      <p:pic>
        <p:nvPicPr>
          <p:cNvPr id="7" name="Content Placeholder 6"/>
          <p:cNvPicPr>
            <a:picLocks noGrp="1" noChangeAspect="1"/>
          </p:cNvPicPr>
          <p:nvPr>
            <p:ph sz="half" idx="2"/>
          </p:nvPr>
        </p:nvPicPr>
        <p:blipFill>
          <a:blip r:embed="rId2"/>
          <a:stretch>
            <a:fillRect/>
          </a:stretch>
        </p:blipFill>
        <p:spPr>
          <a:xfrm>
            <a:off x="5364088" y="1899543"/>
            <a:ext cx="3553388" cy="3584649"/>
          </a:xfrm>
          <a:prstGeom prst="rect">
            <a:avLst/>
          </a:prstGeom>
        </p:spPr>
      </p:pic>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6676" y="2317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5536" y="1052736"/>
            <a:ext cx="7920880" cy="984885"/>
          </a:xfrm>
          <a:prstGeom prst="rect">
            <a:avLst/>
          </a:prstGeom>
        </p:spPr>
        <p:txBody>
          <a:bodyPr wrap="square">
            <a:spAutoFit/>
          </a:bodyPr>
          <a:lstStyle/>
          <a:p>
            <a:pPr fontAlgn="base"/>
            <a:endParaRPr lang="en-GB" sz="2200" dirty="0" smtClean="0">
              <a:latin typeface="Tempus Sans ITC" pitchFamily="82" charset="0"/>
            </a:endParaRPr>
          </a:p>
          <a:p>
            <a:pPr fontAlgn="base"/>
            <a:endParaRPr lang="en-GB" dirty="0">
              <a:latin typeface="Tempus Sans ITC" pitchFamily="82" charset="0"/>
            </a:endParaRPr>
          </a:p>
          <a:p>
            <a:pPr fontAlgn="base"/>
            <a:endParaRPr lang="en-US" dirty="0">
              <a:latin typeface="Tempus Sans ITC" pitchFamily="82" charset="0"/>
            </a:endParaRPr>
          </a:p>
        </p:txBody>
      </p:sp>
      <p:sp>
        <p:nvSpPr>
          <p:cNvPr id="9" name="TextBox 8"/>
          <p:cNvSpPr txBox="1"/>
          <p:nvPr/>
        </p:nvSpPr>
        <p:spPr>
          <a:xfrm>
            <a:off x="155575" y="5949280"/>
            <a:ext cx="8531225" cy="707886"/>
          </a:xfrm>
          <a:prstGeom prst="rect">
            <a:avLst/>
          </a:prstGeom>
          <a:noFill/>
        </p:spPr>
        <p:txBody>
          <a:bodyPr wrap="square" rtlCol="0">
            <a:spAutoFit/>
          </a:bodyPr>
          <a:lstStyle/>
          <a:p>
            <a:pPr algn="ctr"/>
            <a:r>
              <a:rPr lang="en-GB" sz="2000" dirty="0" smtClean="0">
                <a:latin typeface="Tempus Sans ITC" panose="04020404030D07020202" pitchFamily="82" charset="0"/>
              </a:rPr>
              <a:t>If you are giving </a:t>
            </a:r>
            <a:r>
              <a:rPr lang="en-GB" sz="2000" dirty="0" smtClean="0">
                <a:latin typeface="Tempus Sans ITC" panose="04020404030D07020202" pitchFamily="82" charset="0"/>
              </a:rPr>
              <a:t>up </a:t>
            </a:r>
            <a:r>
              <a:rPr lang="en-GB" sz="2000" dirty="0" smtClean="0">
                <a:latin typeface="Tempus Sans ITC" panose="04020404030D07020202" pitchFamily="82" charset="0"/>
              </a:rPr>
              <a:t>something for Lent, think how much money you are saving or get sponsored and donate the money to CAFOD or another charity.</a:t>
            </a:r>
            <a:endParaRPr lang="en-US" sz="2000" dirty="0">
              <a:latin typeface="Tempus Sans ITC" panose="04020404030D07020202" pitchFamily="82" charset="0"/>
            </a:endParaRPr>
          </a:p>
        </p:txBody>
      </p:sp>
      <p:sp>
        <p:nvSpPr>
          <p:cNvPr id="10" name="TextBox 9"/>
          <p:cNvSpPr txBox="1"/>
          <p:nvPr/>
        </p:nvSpPr>
        <p:spPr>
          <a:xfrm>
            <a:off x="457201" y="1146422"/>
            <a:ext cx="7920880" cy="430887"/>
          </a:xfrm>
          <a:prstGeom prst="rect">
            <a:avLst/>
          </a:prstGeom>
          <a:noFill/>
        </p:spPr>
        <p:txBody>
          <a:bodyPr wrap="square" rtlCol="0">
            <a:spAutoFit/>
          </a:bodyPr>
          <a:lstStyle/>
          <a:p>
            <a:pPr lvl="0" algn="ctr">
              <a:spcBef>
                <a:spcPct val="20000"/>
              </a:spcBef>
            </a:pPr>
            <a:r>
              <a:rPr lang="en-GB" sz="2200">
                <a:solidFill>
                  <a:prstClr val="white"/>
                </a:solidFill>
                <a:latin typeface="Tempus Sans ITC" panose="04020404030D07020202" pitchFamily="82" charset="0"/>
              </a:rPr>
              <a:t>Today is CAFOD Family Fast Day </a:t>
            </a:r>
            <a:endParaRPr lang="en-GB" sz="2200" dirty="0">
              <a:solidFill>
                <a:prstClr val="white"/>
              </a:solidFill>
              <a:latin typeface="Tempus Sans ITC" panose="04020404030D07020202" pitchFamily="82" charset="0"/>
            </a:endParaRPr>
          </a:p>
        </p:txBody>
      </p:sp>
    </p:spTree>
    <p:extLst>
      <p:ext uri="{BB962C8B-B14F-4D97-AF65-F5344CB8AC3E}">
        <p14:creationId xmlns:p14="http://schemas.microsoft.com/office/powerpoint/2010/main" val="2249452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solidFill>
                  <a:schemeClr val="accent6">
                    <a:lumMod val="20000"/>
                    <a:lumOff val="80000"/>
                  </a:schemeClr>
                </a:solidFill>
                <a:latin typeface="Tempus Sans ITC" panose="04020404030D07020202" pitchFamily="82" charset="0"/>
              </a:rPr>
              <a:t>Friday 15 March</a:t>
            </a:r>
            <a:endParaRPr lang="nl-BE" sz="4000" b="1" dirty="0">
              <a:solidFill>
                <a:schemeClr val="accent6">
                  <a:lumMod val="20000"/>
                  <a:lumOff val="80000"/>
                </a:schemeClr>
              </a:solidFill>
              <a:latin typeface="Tempus Sans ITC" panose="04020404030D07020202" pitchFamily="82" charset="0"/>
            </a:endParaRPr>
          </a:p>
        </p:txBody>
      </p:sp>
      <p:sp>
        <p:nvSpPr>
          <p:cNvPr id="4" name="Tijdelijke aanduiding voor inhoud 3"/>
          <p:cNvSpPr>
            <a:spLocks noGrp="1"/>
          </p:cNvSpPr>
          <p:nvPr>
            <p:ph idx="1"/>
          </p:nvPr>
        </p:nvSpPr>
        <p:spPr/>
        <p:txBody>
          <a:bodyPr>
            <a:normAutofit fontScale="70000" lnSpcReduction="20000"/>
          </a:bodyPr>
          <a:lstStyle/>
          <a:p>
            <a:pPr>
              <a:buNone/>
            </a:pPr>
            <a:r>
              <a:rPr lang="en-GB" dirty="0" smtClean="0">
                <a:latin typeface="Tempus Sans ITC" panose="04020404030D07020202" pitchFamily="82" charset="0"/>
              </a:rPr>
              <a:t>    </a:t>
            </a:r>
            <a:r>
              <a:rPr lang="en-GB" dirty="0" err="1">
                <a:latin typeface="Tempus Sans ITC" panose="04020404030D07020202" pitchFamily="82" charset="0"/>
              </a:rPr>
              <a:t>Examen</a:t>
            </a:r>
            <a:endParaRPr lang="en-GB" dirty="0">
              <a:latin typeface="Tempus Sans ITC" panose="04020404030D07020202" pitchFamily="82" charset="0"/>
            </a:endParaRP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Be </a:t>
            </a:r>
            <a:r>
              <a:rPr lang="en-GB" dirty="0">
                <a:latin typeface="Tempus Sans ITC" panose="04020404030D07020202" pitchFamily="82" charset="0"/>
              </a:rPr>
              <a:t>silent and place yourself in God’s loving presence. Think about the good things that have happened this week and give thanks.​</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Who </a:t>
            </a:r>
            <a:r>
              <a:rPr lang="en-GB" dirty="0">
                <a:latin typeface="Tempus Sans ITC" panose="04020404030D07020202" pitchFamily="82" charset="0"/>
              </a:rPr>
              <a:t>have you left a good memory with this week?</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Look </a:t>
            </a:r>
            <a:r>
              <a:rPr lang="en-GB" dirty="0">
                <a:latin typeface="Tempus Sans ITC" panose="04020404030D07020202" pitchFamily="82" charset="0"/>
              </a:rPr>
              <a:t>back over your week. Where have you felt joy and what has been difficult and challenged you? In the quiet of your heart, tell God about your experiences.​ Give thanks for who you are.</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As </a:t>
            </a:r>
            <a:r>
              <a:rPr lang="en-GB" dirty="0">
                <a:latin typeface="Tempus Sans ITC" panose="04020404030D07020202" pitchFamily="82" charset="0"/>
              </a:rPr>
              <a:t>you look ahead, with what spirit will you enter next week? </a:t>
            </a:r>
            <a:endParaRPr lang="en-GB" dirty="0" smtClean="0">
              <a:latin typeface="Tempus Sans ITC" panose="04020404030D07020202" pitchFamily="82" charset="0"/>
            </a:endParaRPr>
          </a:p>
          <a:p>
            <a:pPr>
              <a:buNone/>
            </a:pPr>
            <a:r>
              <a:rPr lang="en-GB" dirty="0">
                <a:latin typeface="Tempus Sans ITC" panose="04020404030D07020202" pitchFamily="82" charset="0"/>
              </a:rPr>
              <a:t> </a:t>
            </a:r>
            <a:r>
              <a:rPr lang="en-GB" dirty="0" smtClean="0">
                <a:latin typeface="Tempus Sans ITC" panose="04020404030D07020202" pitchFamily="82" charset="0"/>
              </a:rPr>
              <a:t>  Ask </a:t>
            </a:r>
            <a:r>
              <a:rPr lang="en-GB" dirty="0">
                <a:latin typeface="Tempus Sans ITC" panose="04020404030D07020202" pitchFamily="82" charset="0"/>
              </a:rPr>
              <a:t>God to help you.</a:t>
            </a:r>
          </a:p>
          <a:p>
            <a:pPr>
              <a:buNone/>
            </a:pPr>
            <a:endParaRPr lang="nl-BE" dirty="0"/>
          </a:p>
        </p:txBody>
      </p:sp>
      <p:pic>
        <p:nvPicPr>
          <p:cNvPr id="3" name="Afbeelding 2"/>
          <p:cNvPicPr>
            <a:picLocks noChangeAspect="1"/>
          </p:cNvPicPr>
          <p:nvPr/>
        </p:nvPicPr>
        <p:blipFill>
          <a:blip r:embed="rId2"/>
          <a:stretch>
            <a:fillRect/>
          </a:stretch>
        </p:blipFill>
        <p:spPr>
          <a:xfrm>
            <a:off x="8662374" y="0"/>
            <a:ext cx="481626" cy="1018120"/>
          </a:xfrm>
          <a:prstGeom prst="rect">
            <a:avLst/>
          </a:prstGeom>
        </p:spPr>
      </p:pic>
    </p:spTree>
    <p:extLst>
      <p:ext uri="{BB962C8B-B14F-4D97-AF65-F5344CB8AC3E}">
        <p14:creationId xmlns:p14="http://schemas.microsoft.com/office/powerpoint/2010/main" val="8966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64221"/>
            <a:ext cx="8435280" cy="1143000"/>
          </a:xfrm>
        </p:spPr>
        <p:txBody>
          <a:bodyPr/>
          <a:lstStyle/>
          <a:p>
            <a:r>
              <a:rPr lang="en-GB" b="1" dirty="0" smtClean="0">
                <a:solidFill>
                  <a:schemeClr val="accent6">
                    <a:lumMod val="20000"/>
                    <a:lumOff val="80000"/>
                  </a:schemeClr>
                </a:solidFill>
                <a:latin typeface="Tempus Sans ITC" pitchFamily="82" charset="0"/>
              </a:rPr>
              <a:t>Afternoon Prayer and Reflection</a:t>
            </a:r>
            <a:endParaRPr lang="en-GB"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836712"/>
            <a:ext cx="9144000" cy="5877272"/>
          </a:xfrm>
        </p:spPr>
        <p:txBody>
          <a:bodyPr>
            <a:normAutofit fontScale="85000" lnSpcReduction="10000"/>
          </a:bodyPr>
          <a:lstStyle/>
          <a:p>
            <a:pPr>
              <a:buNone/>
            </a:pPr>
            <a:r>
              <a:rPr lang="en-GB" sz="2400" dirty="0" smtClean="0">
                <a:latin typeface="Tempus Sans ITC" pitchFamily="82" charset="0"/>
              </a:rPr>
              <a:t>	</a:t>
            </a:r>
            <a:r>
              <a:rPr lang="en-GB" sz="2000" dirty="0" smtClean="0">
                <a:latin typeface="Tempus Sans ITC" pitchFamily="82" charset="0"/>
              </a:rPr>
              <a:t>Lord</a:t>
            </a:r>
          </a:p>
          <a:p>
            <a:pPr>
              <a:buNone/>
            </a:pPr>
            <a:r>
              <a:rPr lang="en-GB" sz="2000" dirty="0" smtClean="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000" dirty="0" smtClean="0">
              <a:latin typeface="Tempus Sans ITC" pitchFamily="82" charset="0"/>
            </a:endParaRPr>
          </a:p>
          <a:p>
            <a:pPr>
              <a:buNone/>
            </a:pPr>
            <a:r>
              <a:rPr lang="en-GB" sz="2000" dirty="0" smtClean="0">
                <a:latin typeface="Tempus Sans ITC" pitchFamily="82" charset="0"/>
              </a:rPr>
              <a:t>	</a:t>
            </a:r>
            <a:r>
              <a:rPr lang="en-GB" sz="2000" i="1" dirty="0" smtClean="0">
                <a:latin typeface="Tempus Sans ITC" pitchFamily="82" charset="0"/>
              </a:rPr>
              <a:t>Let us pause for a few moments in silence and remember those family members and friends who need our prayers and support today…………</a:t>
            </a:r>
          </a:p>
          <a:p>
            <a:pPr>
              <a:buNone/>
            </a:pPr>
            <a:r>
              <a:rPr lang="en-GB" sz="2000" i="1" dirty="0" smtClean="0">
                <a:latin typeface="Tempus Sans ITC" pitchFamily="82" charset="0"/>
              </a:rPr>
              <a:t>	Let us  ask Mary, our Mother, to join us in our prayers as we say:</a:t>
            </a:r>
          </a:p>
          <a:p>
            <a:pPr>
              <a:buNone/>
            </a:pPr>
            <a:endParaRPr lang="en-GB" sz="2000" i="1" dirty="0" smtClean="0">
              <a:latin typeface="Tempus Sans ITC" pitchFamily="82" charset="0"/>
            </a:endParaRPr>
          </a:p>
          <a:p>
            <a:pPr>
              <a:buNone/>
            </a:pPr>
            <a:r>
              <a:rPr lang="en-GB" sz="2000" i="1" dirty="0" smtClean="0">
                <a:latin typeface="Tempus Sans ITC" pitchFamily="82" charset="0"/>
              </a:rPr>
              <a:t>      </a:t>
            </a:r>
            <a:r>
              <a:rPr lang="en-GB" sz="2000" dirty="0" smtClean="0">
                <a:latin typeface="Tempus Sans ITC" pitchFamily="82" charset="0"/>
              </a:rPr>
              <a:t>Hail Mary, full of grace, the Lord is with thee.  Blessed art thou amongst women and  blessed is the fruit of thy womb, Jesus.  Holy Mary, Mother of God, pray for us sinners now and at the hour of our death.  Amen</a:t>
            </a:r>
          </a:p>
          <a:p>
            <a:pPr>
              <a:buNone/>
            </a:pPr>
            <a:endParaRPr lang="en-GB" sz="2000" dirty="0" smtClean="0">
              <a:latin typeface="Tempus Sans ITC" pitchFamily="82" charset="0"/>
            </a:endParaRPr>
          </a:p>
          <a:p>
            <a:pPr>
              <a:buNone/>
            </a:pPr>
            <a:r>
              <a:rPr lang="en-GB" sz="2000" i="1" dirty="0" smtClean="0">
                <a:latin typeface="Tempus Sans ITC" pitchFamily="82" charset="0"/>
              </a:rPr>
              <a:t>	We end our reflection with a prayer inspired by our </a:t>
            </a:r>
            <a:r>
              <a:rPr lang="en-GB" sz="2000" i="1" dirty="0" err="1" smtClean="0">
                <a:latin typeface="Tempus Sans ITC" pitchFamily="82" charset="0"/>
              </a:rPr>
              <a:t>foundress</a:t>
            </a:r>
            <a:r>
              <a:rPr lang="en-GB" sz="2000" i="1" dirty="0" smtClean="0">
                <a:latin typeface="Tempus Sans ITC" pitchFamily="82" charset="0"/>
              </a:rPr>
              <a:t> followed by the school prayer:</a:t>
            </a:r>
          </a:p>
          <a:p>
            <a:pPr>
              <a:buNone/>
            </a:pPr>
            <a:endParaRPr lang="en-GB" sz="2000" dirty="0" smtClean="0">
              <a:latin typeface="Tempus Sans ITC" pitchFamily="82" charset="0"/>
            </a:endParaRPr>
          </a:p>
          <a:p>
            <a:pPr>
              <a:buNone/>
            </a:pPr>
            <a:r>
              <a:rPr lang="en-GB" sz="2000" dirty="0" smtClean="0">
                <a:latin typeface="Tempus Sans ITC" pitchFamily="82" charset="0"/>
              </a:rPr>
              <a:t>	Loving Father, life-giving spirit – Marie Madeleine believed in your power, hoped in your promises and lived for your glory.  We ask her to pray for us and be with us as we carry the FCJ spirit into the 21</a:t>
            </a:r>
            <a:r>
              <a:rPr lang="en-GB" sz="2000" baseline="30000" dirty="0" smtClean="0">
                <a:latin typeface="Tempus Sans ITC" pitchFamily="82" charset="0"/>
              </a:rPr>
              <a:t>st</a:t>
            </a:r>
            <a:r>
              <a:rPr lang="en-GB" sz="2000" dirty="0" smtClean="0">
                <a:latin typeface="Tempus Sans ITC" pitchFamily="82" charset="0"/>
              </a:rPr>
              <a:t> century.  Protect and guide the pupils and staff at Upton and at all FCJ schools  in this country and around the world.  Amen</a:t>
            </a:r>
          </a:p>
          <a:p>
            <a:pPr>
              <a:buNone/>
            </a:pPr>
            <a:endParaRPr lang="en-GB" sz="2000" dirty="0" smtClean="0">
              <a:latin typeface="Tempus Sans ITC" pitchFamily="82" charset="0"/>
            </a:endParaRPr>
          </a:p>
          <a:p>
            <a:pPr>
              <a:buNone/>
            </a:pPr>
            <a:r>
              <a:rPr lang="en-GB" sz="2000" dirty="0" smtClean="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44624"/>
            <a:ext cx="478305" cy="101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60" y="260648"/>
            <a:ext cx="8229600" cy="1143000"/>
          </a:xfrm>
        </p:spPr>
        <p:txBody>
          <a:bodyPr>
            <a:noAutofit/>
          </a:bodyPr>
          <a:lstStyle/>
          <a:p>
            <a:r>
              <a:rPr lang="en-GB" sz="4000" b="1" dirty="0" smtClean="0">
                <a:solidFill>
                  <a:schemeClr val="accent6">
                    <a:lumMod val="20000"/>
                    <a:lumOff val="80000"/>
                  </a:schemeClr>
                </a:solidFill>
                <a:latin typeface="Tempus Sans ITC" pitchFamily="82" charset="0"/>
              </a:rPr>
              <a:t>Monday 11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155574" y="1268760"/>
            <a:ext cx="8531225" cy="5472608"/>
          </a:xfrm>
        </p:spPr>
        <p:txBody>
          <a:bodyPr>
            <a:normAutofit/>
          </a:bodyPr>
          <a:lstStyle/>
          <a:p>
            <a:pPr algn="ctr">
              <a:buNone/>
            </a:pPr>
            <a:r>
              <a:rPr lang="en-GB" dirty="0" smtClean="0">
                <a:latin typeface="Tempus Sans ITC" panose="04020404030D07020202" pitchFamily="82" charset="0"/>
              </a:rPr>
              <a:t>About CAFOD</a:t>
            </a:r>
            <a:endParaRPr lang="en-GB" dirty="0">
              <a:latin typeface="Tempus Sans ITC" panose="04020404030D07020202" pitchFamily="82" charset="0"/>
            </a:endParaRPr>
          </a:p>
          <a:p>
            <a:pPr marL="0" lvl="0" indent="0" algn="ctr">
              <a:buNone/>
            </a:pPr>
            <a:r>
              <a:rPr lang="en-GB" sz="2000" b="1" dirty="0">
                <a:solidFill>
                  <a:prstClr val="white"/>
                </a:solidFill>
                <a:latin typeface="Tempus Sans ITC" panose="04020404030D07020202" pitchFamily="82" charset="0"/>
                <a:hlinkClick r:id="rId3"/>
              </a:rPr>
              <a:t>https://</a:t>
            </a:r>
            <a:r>
              <a:rPr lang="en-GB" sz="2000" b="1" dirty="0" smtClean="0">
                <a:solidFill>
                  <a:prstClr val="white"/>
                </a:solidFill>
                <a:latin typeface="Tempus Sans ITC" panose="04020404030D07020202" pitchFamily="82" charset="0"/>
                <a:hlinkClick r:id="rId3"/>
              </a:rPr>
              <a:t>www.youtube.com/watch?v=kzDPkRbTIxY</a:t>
            </a:r>
            <a:endParaRPr lang="en-GB" sz="2000" b="1"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Loving God, </a:t>
            </a:r>
          </a:p>
          <a:p>
            <a:pPr marL="0" lvl="0" indent="0">
              <a:buNone/>
            </a:pPr>
            <a:r>
              <a:rPr lang="en-GB" sz="2000" dirty="0">
                <a:solidFill>
                  <a:prstClr val="white"/>
                </a:solidFill>
                <a:latin typeface="Tempus Sans ITC" panose="04020404030D07020202" pitchFamily="82" charset="0"/>
              </a:rPr>
              <a:t>Open our ears to hear the </a:t>
            </a:r>
            <a:r>
              <a:rPr lang="en-GB" sz="2000" dirty="0" smtClean="0">
                <a:solidFill>
                  <a:prstClr val="white"/>
                </a:solidFill>
                <a:latin typeface="Tempus Sans ITC" panose="04020404030D07020202" pitchFamily="82" charset="0"/>
              </a:rPr>
              <a:t>cries of </a:t>
            </a:r>
            <a:r>
              <a:rPr lang="en-GB" sz="2000" dirty="0">
                <a:solidFill>
                  <a:prstClr val="white"/>
                </a:solidFill>
                <a:latin typeface="Tempus Sans ITC" panose="04020404030D07020202" pitchFamily="82" charset="0"/>
              </a:rPr>
              <a:t>our sisters and </a:t>
            </a:r>
            <a:r>
              <a:rPr lang="en-GB" sz="2000" dirty="0" smtClean="0">
                <a:solidFill>
                  <a:prstClr val="white"/>
                </a:solidFill>
                <a:latin typeface="Tempus Sans ITC" panose="04020404030D07020202" pitchFamily="82" charset="0"/>
              </a:rPr>
              <a:t>brothers and </a:t>
            </a:r>
            <a:r>
              <a:rPr lang="en-GB" sz="2000" dirty="0">
                <a:solidFill>
                  <a:prstClr val="white"/>
                </a:solidFill>
                <a:latin typeface="Tempus Sans ITC" panose="04020404030D07020202" pitchFamily="82" charset="0"/>
              </a:rPr>
              <a:t>of the earth, our common home</a:t>
            </a:r>
            <a:r>
              <a:rPr lang="en-GB" sz="2000" dirty="0" smtClean="0">
                <a:solidFill>
                  <a:prstClr val="white"/>
                </a:solidFill>
                <a:latin typeface="Tempus Sans ITC" panose="04020404030D07020202" pitchFamily="82" charset="0"/>
              </a:rPr>
              <a:t>.</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Open our eyes to the </a:t>
            </a:r>
            <a:r>
              <a:rPr lang="en-GB" sz="2000" dirty="0" smtClean="0">
                <a:solidFill>
                  <a:prstClr val="white"/>
                </a:solidFill>
                <a:latin typeface="Tempus Sans ITC" panose="04020404030D07020202" pitchFamily="82" charset="0"/>
              </a:rPr>
              <a:t>scandal of </a:t>
            </a:r>
            <a:r>
              <a:rPr lang="en-GB" sz="2000" dirty="0">
                <a:solidFill>
                  <a:prstClr val="white"/>
                </a:solidFill>
                <a:latin typeface="Tempus Sans ITC" panose="04020404030D07020202" pitchFamily="82" charset="0"/>
              </a:rPr>
              <a:t>poverty and </a:t>
            </a:r>
            <a:r>
              <a:rPr lang="en-GB" sz="2000" dirty="0" smtClean="0">
                <a:solidFill>
                  <a:prstClr val="white"/>
                </a:solidFill>
                <a:latin typeface="Tempus Sans ITC" panose="04020404030D07020202" pitchFamily="82" charset="0"/>
              </a:rPr>
              <a:t>injustice in </a:t>
            </a:r>
            <a:r>
              <a:rPr lang="en-GB" sz="2000" dirty="0">
                <a:solidFill>
                  <a:prstClr val="white"/>
                </a:solidFill>
                <a:latin typeface="Tempus Sans ITC" panose="04020404030D07020202" pitchFamily="82" charset="0"/>
              </a:rPr>
              <a:t>the world</a:t>
            </a:r>
            <a:r>
              <a:rPr lang="en-GB" sz="2000" dirty="0" smtClean="0">
                <a:solidFill>
                  <a:prstClr val="white"/>
                </a:solidFill>
                <a:latin typeface="Tempus Sans ITC" panose="04020404030D07020202" pitchFamily="82" charset="0"/>
              </a:rPr>
              <a:t>.</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Open our hearts to </a:t>
            </a:r>
            <a:r>
              <a:rPr lang="en-GB" sz="2000" dirty="0" smtClean="0">
                <a:solidFill>
                  <a:prstClr val="white"/>
                </a:solidFill>
                <a:latin typeface="Tempus Sans ITC" panose="04020404030D07020202" pitchFamily="82" charset="0"/>
              </a:rPr>
              <a:t>feel the </a:t>
            </a:r>
            <a:r>
              <a:rPr lang="en-GB" sz="2000" dirty="0">
                <a:solidFill>
                  <a:prstClr val="white"/>
                </a:solidFill>
                <a:latin typeface="Tempus Sans ITC" panose="04020404030D07020202" pitchFamily="82" charset="0"/>
              </a:rPr>
              <a:t>pain, the </a:t>
            </a:r>
            <a:r>
              <a:rPr lang="en-GB" sz="2000" dirty="0" smtClean="0">
                <a:solidFill>
                  <a:prstClr val="white"/>
                </a:solidFill>
                <a:latin typeface="Tempus Sans ITC" panose="04020404030D07020202" pitchFamily="82" charset="0"/>
              </a:rPr>
              <a:t>hurt, the </a:t>
            </a:r>
            <a:r>
              <a:rPr lang="en-GB" sz="2000" dirty="0">
                <a:solidFill>
                  <a:prstClr val="white"/>
                </a:solidFill>
                <a:latin typeface="Tempus Sans ITC" panose="04020404030D07020202" pitchFamily="82" charset="0"/>
              </a:rPr>
              <a:t>hunger of one another</a:t>
            </a:r>
            <a:r>
              <a:rPr lang="en-GB" sz="2000" dirty="0" smtClean="0">
                <a:solidFill>
                  <a:prstClr val="white"/>
                </a:solidFill>
                <a:latin typeface="Tempus Sans ITC" panose="04020404030D07020202" pitchFamily="82" charset="0"/>
              </a:rPr>
              <a:t>.</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Open our mouths to </a:t>
            </a:r>
            <a:r>
              <a:rPr lang="en-GB" sz="2000" dirty="0" smtClean="0">
                <a:solidFill>
                  <a:prstClr val="white"/>
                </a:solidFill>
                <a:latin typeface="Tempus Sans ITC" panose="04020404030D07020202" pitchFamily="82" charset="0"/>
              </a:rPr>
              <a:t>speak of </a:t>
            </a:r>
            <a:r>
              <a:rPr lang="en-GB" sz="2000" dirty="0">
                <a:solidFill>
                  <a:prstClr val="white"/>
                </a:solidFill>
                <a:latin typeface="Tempus Sans ITC" panose="04020404030D07020202" pitchFamily="82" charset="0"/>
              </a:rPr>
              <a:t>the dignity of each </a:t>
            </a:r>
            <a:r>
              <a:rPr lang="en-GB" sz="2000" dirty="0" smtClean="0">
                <a:solidFill>
                  <a:prstClr val="white"/>
                </a:solidFill>
                <a:latin typeface="Tempus Sans ITC" panose="04020404030D07020202" pitchFamily="82" charset="0"/>
              </a:rPr>
              <a:t>person, precious </a:t>
            </a:r>
            <a:r>
              <a:rPr lang="en-GB" sz="2000" dirty="0">
                <a:solidFill>
                  <a:prstClr val="white"/>
                </a:solidFill>
                <a:latin typeface="Tempus Sans ITC" panose="04020404030D07020202" pitchFamily="82" charset="0"/>
              </a:rPr>
              <a:t>in your sight</a:t>
            </a:r>
            <a:r>
              <a:rPr lang="en-GB" sz="2000" dirty="0" smtClean="0">
                <a:solidFill>
                  <a:prstClr val="white"/>
                </a:solidFill>
                <a:latin typeface="Tempus Sans ITC" panose="04020404030D07020202" pitchFamily="82" charset="0"/>
              </a:rPr>
              <a:t>.</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Open our arms wide </a:t>
            </a:r>
            <a:r>
              <a:rPr lang="en-GB" sz="2000" dirty="0" smtClean="0">
                <a:solidFill>
                  <a:prstClr val="white"/>
                </a:solidFill>
                <a:latin typeface="Tempus Sans ITC" panose="04020404030D07020202" pitchFamily="82" charset="0"/>
              </a:rPr>
              <a:t> to </a:t>
            </a:r>
            <a:r>
              <a:rPr lang="en-GB" sz="2000" dirty="0">
                <a:solidFill>
                  <a:prstClr val="white"/>
                </a:solidFill>
                <a:latin typeface="Tempus Sans ITC" panose="04020404030D07020202" pitchFamily="82" charset="0"/>
              </a:rPr>
              <a:t>reach out with </a:t>
            </a:r>
            <a:r>
              <a:rPr lang="en-GB" sz="2000" dirty="0" smtClean="0">
                <a:solidFill>
                  <a:prstClr val="white"/>
                </a:solidFill>
                <a:latin typeface="Tempus Sans ITC" panose="04020404030D07020202" pitchFamily="82" charset="0"/>
              </a:rPr>
              <a:t>compassion.</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Open our hearts to share your </a:t>
            </a:r>
            <a:r>
              <a:rPr lang="en-GB" sz="2000" dirty="0" smtClean="0">
                <a:solidFill>
                  <a:prstClr val="white"/>
                </a:solidFill>
                <a:latin typeface="Tempus Sans ITC" panose="04020404030D07020202" pitchFamily="82" charset="0"/>
              </a:rPr>
              <a:t>love and </a:t>
            </a:r>
            <a:r>
              <a:rPr lang="en-GB" sz="2000" dirty="0">
                <a:solidFill>
                  <a:prstClr val="white"/>
                </a:solidFill>
                <a:latin typeface="Tempus Sans ITC" panose="04020404030D07020202" pitchFamily="82" charset="0"/>
              </a:rPr>
              <a:t>our hope of </a:t>
            </a:r>
            <a:endParaRPr lang="en-GB" sz="2000" dirty="0" smtClean="0">
              <a:solidFill>
                <a:prstClr val="white"/>
              </a:solidFill>
              <a:latin typeface="Tempus Sans ITC" panose="04020404030D07020202" pitchFamily="82" charset="0"/>
            </a:endParaRPr>
          </a:p>
          <a:p>
            <a:pPr marL="0" lvl="0" indent="0">
              <a:buNone/>
            </a:pPr>
            <a:r>
              <a:rPr lang="en-GB" sz="2000" dirty="0" smtClean="0">
                <a:solidFill>
                  <a:prstClr val="white"/>
                </a:solidFill>
                <a:latin typeface="Tempus Sans ITC" panose="04020404030D07020202" pitchFamily="82" charset="0"/>
              </a:rPr>
              <a:t>a world where </a:t>
            </a:r>
            <a:r>
              <a:rPr lang="en-GB" sz="2000" dirty="0">
                <a:solidFill>
                  <a:prstClr val="white"/>
                </a:solidFill>
                <a:latin typeface="Tempus Sans ITC" panose="04020404030D07020202" pitchFamily="82" charset="0"/>
              </a:rPr>
              <a:t>no one is beyond reach</a:t>
            </a:r>
            <a:r>
              <a:rPr lang="en-GB" sz="2000" dirty="0" smtClean="0">
                <a:solidFill>
                  <a:prstClr val="white"/>
                </a:solidFill>
                <a:latin typeface="Tempus Sans ITC" panose="04020404030D07020202" pitchFamily="82" charset="0"/>
              </a:rPr>
              <a:t>.</a:t>
            </a:r>
            <a:endParaRPr lang="en-GB" sz="2000" dirty="0">
              <a:solidFill>
                <a:prstClr val="white"/>
              </a:solidFill>
              <a:latin typeface="Tempus Sans ITC" panose="04020404030D07020202" pitchFamily="82" charset="0"/>
            </a:endParaRPr>
          </a:p>
          <a:p>
            <a:pPr marL="0" lvl="0" indent="0">
              <a:buNone/>
            </a:pPr>
            <a:r>
              <a:rPr lang="en-GB" sz="2000" dirty="0">
                <a:solidFill>
                  <a:prstClr val="white"/>
                </a:solidFill>
                <a:latin typeface="Tempus Sans ITC" panose="04020404030D07020202" pitchFamily="82" charset="0"/>
              </a:rPr>
              <a:t>We ask this through Christ Our Lord, Amen</a:t>
            </a:r>
            <a:r>
              <a:rPr lang="en-GB" sz="2000" dirty="0" smtClean="0">
                <a:solidFill>
                  <a:prstClr val="white"/>
                </a:solidFill>
                <a:latin typeface="Tempus Sans ITC" panose="04020404030D07020202" pitchFamily="82" charset="0"/>
              </a:rPr>
              <a:t>.</a:t>
            </a:r>
            <a:endParaRPr lang="en-GB" sz="2000"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5801474" y="4437112"/>
            <a:ext cx="3185139" cy="2160240"/>
          </a:xfrm>
          <a:prstGeom prst="rect">
            <a:avLst/>
          </a:prstGeom>
        </p:spPr>
      </p:pic>
    </p:spTree>
    <p:extLst>
      <p:ext uri="{BB962C8B-B14F-4D97-AF65-F5344CB8AC3E}">
        <p14:creationId xmlns:p14="http://schemas.microsoft.com/office/powerpoint/2010/main" val="326602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60" y="260648"/>
            <a:ext cx="8229600" cy="1143000"/>
          </a:xfrm>
        </p:spPr>
        <p:txBody>
          <a:bodyPr>
            <a:noAutofit/>
          </a:bodyPr>
          <a:lstStyle/>
          <a:p>
            <a:r>
              <a:rPr lang="en-GB" sz="4000" b="1" dirty="0" smtClean="0">
                <a:solidFill>
                  <a:schemeClr val="accent6">
                    <a:lumMod val="20000"/>
                    <a:lumOff val="80000"/>
                  </a:schemeClr>
                </a:solidFill>
                <a:latin typeface="Tempus Sans ITC" pitchFamily="82" charset="0"/>
              </a:rPr>
              <a:t>Mon</a:t>
            </a:r>
            <a:r>
              <a:rPr lang="en-GB" sz="4000" b="1" dirty="0" smtClean="0">
                <a:solidFill>
                  <a:schemeClr val="accent6">
                    <a:lumMod val="20000"/>
                    <a:lumOff val="80000"/>
                  </a:schemeClr>
                </a:solidFill>
                <a:latin typeface="Tempus Sans ITC" pitchFamily="82" charset="0"/>
              </a:rPr>
              <a:t>day 11 </a:t>
            </a:r>
            <a:r>
              <a:rPr lang="en-GB" sz="4000" b="1" dirty="0" smtClean="0">
                <a:solidFill>
                  <a:schemeClr val="accent6">
                    <a:lumMod val="20000"/>
                    <a:lumOff val="80000"/>
                  </a:schemeClr>
                </a:solidFill>
                <a:latin typeface="Tempus Sans ITC" pitchFamily="82" charset="0"/>
              </a:rPr>
              <a:t>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0" y="1268760"/>
            <a:ext cx="8970349" cy="5472608"/>
          </a:xfrm>
        </p:spPr>
        <p:txBody>
          <a:bodyPr>
            <a:normAutofit lnSpcReduction="10000"/>
          </a:bodyPr>
          <a:lstStyle/>
          <a:p>
            <a:pPr>
              <a:buNone/>
            </a:pPr>
            <a:r>
              <a:rPr lang="en-GB" sz="2400" dirty="0" smtClean="0">
                <a:latin typeface="Tempus Sans ITC" panose="04020404030D07020202" pitchFamily="82" charset="0"/>
              </a:rPr>
              <a:t>In every country in the world there are people who don’t have their human needs met, who struggle to find their daily bread or who don’t have a roof over their heads.</a:t>
            </a:r>
            <a:endParaRPr lang="en-GB" sz="2400" dirty="0" smtClean="0">
              <a:latin typeface="Tempus Sans ITC" panose="04020404030D07020202" pitchFamily="82" charset="0"/>
            </a:endParaRPr>
          </a:p>
          <a:p>
            <a:pPr>
              <a:buNone/>
            </a:pPr>
            <a:endParaRPr lang="en-GB" sz="2400" dirty="0">
              <a:latin typeface="Tempus Sans ITC" panose="04020404030D07020202" pitchFamily="82" charset="0"/>
            </a:endParaRPr>
          </a:p>
          <a:p>
            <a:pPr algn="ctr">
              <a:buNone/>
            </a:pPr>
            <a:endParaRPr lang="en-GB" sz="2400" dirty="0" smtClean="0">
              <a:latin typeface="Tempus Sans ITC" panose="04020404030D07020202" pitchFamily="82" charset="0"/>
            </a:endParaRPr>
          </a:p>
          <a:p>
            <a:pPr algn="ctr">
              <a:buNone/>
            </a:pPr>
            <a:endParaRPr lang="en-GB" sz="2400" dirty="0">
              <a:latin typeface="Tempus Sans ITC" panose="04020404030D07020202" pitchFamily="82" charset="0"/>
            </a:endParaRPr>
          </a:p>
          <a:p>
            <a:pPr algn="ctr">
              <a:buNone/>
            </a:pPr>
            <a:endParaRPr lang="en-GB" sz="2400" dirty="0">
              <a:latin typeface="Tempus Sans ITC" panose="04020404030D07020202" pitchFamily="82" charset="0"/>
            </a:endParaRPr>
          </a:p>
          <a:p>
            <a:pPr algn="ctr">
              <a:buNone/>
            </a:pPr>
            <a:endParaRPr lang="en-GB" sz="2400" dirty="0" smtClean="0">
              <a:latin typeface="Tempus Sans ITC" panose="04020404030D07020202" pitchFamily="82" charset="0"/>
            </a:endParaRPr>
          </a:p>
          <a:p>
            <a:pPr algn="ctr">
              <a:buNone/>
            </a:pPr>
            <a:r>
              <a:rPr lang="en-GB" sz="2400" dirty="0" smtClean="0">
                <a:latin typeface="Tempus Sans ITC" panose="04020404030D07020202" pitchFamily="82" charset="0"/>
              </a:rPr>
              <a:t>Dear </a:t>
            </a:r>
            <a:r>
              <a:rPr lang="en-GB" sz="2400" dirty="0">
                <a:latin typeface="Tempus Sans ITC" panose="04020404030D07020202" pitchFamily="82" charset="0"/>
              </a:rPr>
              <a:t>God, it is difficult to see children suffer, especially from hunger. We ask You to give them daily bread today </a:t>
            </a:r>
            <a:r>
              <a:rPr lang="en-GB" sz="2400" dirty="0" smtClean="0">
                <a:latin typeface="Tempus Sans ITC" panose="04020404030D07020202" pitchFamily="82" charset="0"/>
              </a:rPr>
              <a:t>and </a:t>
            </a:r>
            <a:r>
              <a:rPr lang="en-GB" sz="2400" dirty="0">
                <a:latin typeface="Tempus Sans ITC" panose="04020404030D07020202" pitchFamily="82" charset="0"/>
              </a:rPr>
              <a:t>end their persistent hunger. Provide the food they need to grow and thrive. Pour out Your grace on hungry </a:t>
            </a:r>
            <a:r>
              <a:rPr lang="en-GB" sz="2400" dirty="0" smtClean="0">
                <a:latin typeface="Tempus Sans ITC" panose="04020404030D07020202" pitchFamily="82" charset="0"/>
              </a:rPr>
              <a:t>families. Amen.</a:t>
            </a:r>
            <a:endParaRPr lang="en-US" sz="2400" dirty="0" smtClean="0">
              <a:latin typeface="Tempus Sans ITC" panose="04020404030D07020202" pitchFamily="82" charset="0"/>
            </a:endParaRPr>
          </a:p>
          <a:p>
            <a:pPr>
              <a:buNone/>
            </a:pPr>
            <a:endParaRPr lang="en-GB" sz="2400" dirty="0" smtClean="0">
              <a:latin typeface="Tempus Sans ITC" panose="04020404030D07020202" pitchFamily="82" charset="0"/>
            </a:endParaRPr>
          </a:p>
          <a:p>
            <a:pPr>
              <a:buNone/>
            </a:pPr>
            <a:r>
              <a:rPr lang="en-GB" sz="2400" dirty="0" smtClean="0">
                <a:latin typeface="Tempus Sans ITC" panose="04020404030D07020202" pitchFamily="82" charset="0"/>
              </a:rPr>
              <a:t>Idea: Donate food to your local foodbank.</a:t>
            </a:r>
            <a:endParaRPr lang="en-GB" sz="2400" dirty="0">
              <a:latin typeface="Tempus Sans ITC" panose="04020404030D07020202" pitchFamily="82" charset="0"/>
            </a:endParaRPr>
          </a:p>
          <a:p>
            <a:pPr>
              <a:buNone/>
            </a:pPr>
            <a:endParaRPr lang="en-US"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7938"/>
            <a:ext cx="629458" cy="133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857894" y="2348880"/>
            <a:ext cx="3390131" cy="1955155"/>
          </a:xfrm>
          <a:prstGeom prst="rect">
            <a:avLst/>
          </a:prstGeom>
        </p:spPr>
      </p:pic>
    </p:spTree>
    <p:extLst>
      <p:ext uri="{BB962C8B-B14F-4D97-AF65-F5344CB8AC3E}">
        <p14:creationId xmlns:p14="http://schemas.microsoft.com/office/powerpoint/2010/main" val="250657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60" y="260648"/>
            <a:ext cx="8229600" cy="1143000"/>
          </a:xfrm>
        </p:spPr>
        <p:txBody>
          <a:bodyPr>
            <a:noAutofit/>
          </a:bodyPr>
          <a:lstStyle/>
          <a:p>
            <a:r>
              <a:rPr lang="en-GB" sz="4000" b="1" dirty="0" smtClean="0">
                <a:solidFill>
                  <a:schemeClr val="accent6">
                    <a:lumMod val="20000"/>
                    <a:lumOff val="80000"/>
                  </a:schemeClr>
                </a:solidFill>
                <a:latin typeface="Tempus Sans ITC" pitchFamily="82" charset="0"/>
              </a:rPr>
              <a:t>Tuesday 12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155574" y="1268760"/>
            <a:ext cx="8531225" cy="5472608"/>
          </a:xfrm>
        </p:spPr>
        <p:txBody>
          <a:bodyPr>
            <a:normAutofit fontScale="92500"/>
          </a:bodyPr>
          <a:lstStyle/>
          <a:p>
            <a:pPr algn="ctr">
              <a:buNone/>
            </a:pPr>
            <a:r>
              <a:rPr lang="en-GB" b="1" dirty="0">
                <a:latin typeface="Tempus Sans ITC" panose="04020404030D07020202" pitchFamily="82" charset="0"/>
              </a:rPr>
              <a:t>A prayer for a better world </a:t>
            </a:r>
            <a:endParaRPr lang="en-GB" dirty="0">
              <a:latin typeface="Tempus Sans ITC" panose="04020404030D07020202" pitchFamily="82" charset="0"/>
            </a:endParaRPr>
          </a:p>
          <a:p>
            <a:pPr algn="ctr">
              <a:buNone/>
            </a:pPr>
            <a:r>
              <a:rPr lang="en-GB" sz="2200" dirty="0">
                <a:latin typeface="Tempus Sans ITC" panose="04020404030D07020202" pitchFamily="82" charset="0"/>
              </a:rPr>
              <a:t>Generous God</a:t>
            </a:r>
          </a:p>
          <a:p>
            <a:pPr algn="ctr">
              <a:buNone/>
            </a:pPr>
            <a:r>
              <a:rPr lang="en-GB" sz="2200" dirty="0">
                <a:latin typeface="Tempus Sans ITC" panose="04020404030D07020202" pitchFamily="82" charset="0"/>
              </a:rPr>
              <a:t>We thank you: For the gifts you have given us, the abundance of your Creation, and the beauty that surrounds us. </a:t>
            </a:r>
          </a:p>
          <a:p>
            <a:pPr algn="ctr">
              <a:buNone/>
            </a:pPr>
            <a:r>
              <a:rPr lang="en-GB" sz="2200" dirty="0">
                <a:latin typeface="Tempus Sans ITC" panose="04020404030D07020202" pitchFamily="82" charset="0"/>
              </a:rPr>
              <a:t>For the people whose lives have touched ours, for the love they show, the burdens they lift and the hopes we share. </a:t>
            </a:r>
          </a:p>
          <a:p>
            <a:pPr algn="ctr">
              <a:buNone/>
            </a:pPr>
            <a:r>
              <a:rPr lang="en-GB" sz="2200" dirty="0">
                <a:latin typeface="Tempus Sans ITC" panose="04020404030D07020202" pitchFamily="82" charset="0"/>
              </a:rPr>
              <a:t>Compassionate God, we ask you: to fill us with your love, to place in our hearts a spirit of courage, to move us to reach out to others in need. </a:t>
            </a:r>
          </a:p>
          <a:p>
            <a:pPr algn="ctr">
              <a:buNone/>
            </a:pPr>
            <a:r>
              <a:rPr lang="en-GB" sz="2200" dirty="0">
                <a:latin typeface="Tempus Sans ITC" panose="04020404030D07020202" pitchFamily="82" charset="0"/>
              </a:rPr>
              <a:t>Lead us to play our part, so that now and for generations to come all of your children may share in our hope for a better world. </a:t>
            </a:r>
          </a:p>
          <a:p>
            <a:pPr algn="ctr">
              <a:buNone/>
            </a:pPr>
            <a:r>
              <a:rPr lang="en-GB" sz="2200" dirty="0">
                <a:latin typeface="Tempus Sans ITC" panose="04020404030D07020202" pitchFamily="82" charset="0"/>
              </a:rPr>
              <a:t>We ask this through Christ our Lord, </a:t>
            </a:r>
          </a:p>
          <a:p>
            <a:pPr algn="ctr">
              <a:buNone/>
            </a:pPr>
            <a:r>
              <a:rPr lang="en-GB" sz="2200" dirty="0">
                <a:latin typeface="Tempus Sans ITC" panose="04020404030D07020202" pitchFamily="82" charset="0"/>
              </a:rPr>
              <a:t>Amen. </a:t>
            </a:r>
          </a:p>
          <a:p>
            <a:pPr>
              <a:buNone/>
            </a:pPr>
            <a:endParaRPr lang="en-GB" dirty="0" smtClean="0">
              <a:latin typeface="Tempus Sans ITC" panose="04020404030D07020202" pitchFamily="82" charset="0"/>
            </a:endParaRPr>
          </a:p>
          <a:p>
            <a:pPr>
              <a:buNone/>
            </a:pPr>
            <a:r>
              <a:rPr lang="en-GB" dirty="0" smtClean="0">
                <a:latin typeface="Tempus Sans ITC" panose="04020404030D07020202" pitchFamily="82" charset="0"/>
              </a:rPr>
              <a:t>Idea</a:t>
            </a:r>
            <a:r>
              <a:rPr lang="en-GB" dirty="0" smtClean="0">
                <a:latin typeface="Tempus Sans ITC" panose="04020404030D07020202" pitchFamily="82" charset="0"/>
              </a:rPr>
              <a:t>: Look out for opportunities to </a:t>
            </a:r>
            <a:r>
              <a:rPr lang="en-GB" dirty="0" smtClean="0">
                <a:latin typeface="Tempus Sans ITC" panose="04020404030D07020202" pitchFamily="82" charset="0"/>
              </a:rPr>
              <a:t>share.</a:t>
            </a:r>
            <a:endParaRPr lang="en-GB" dirty="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US" dirty="0" smtClean="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US"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6588225" y="4797152"/>
            <a:ext cx="2360696" cy="1890946"/>
          </a:xfrm>
          <a:prstGeom prst="rect">
            <a:avLst/>
          </a:prstGeom>
        </p:spPr>
      </p:pic>
    </p:spTree>
    <p:extLst>
      <p:ext uri="{BB962C8B-B14F-4D97-AF65-F5344CB8AC3E}">
        <p14:creationId xmlns:p14="http://schemas.microsoft.com/office/powerpoint/2010/main" val="3070625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60" y="260648"/>
            <a:ext cx="8229600" cy="1143000"/>
          </a:xfrm>
        </p:spPr>
        <p:txBody>
          <a:bodyPr>
            <a:noAutofit/>
          </a:bodyPr>
          <a:lstStyle/>
          <a:p>
            <a:r>
              <a:rPr lang="en-GB" sz="4000" b="1" dirty="0" smtClean="0">
                <a:solidFill>
                  <a:schemeClr val="accent6">
                    <a:lumMod val="20000"/>
                    <a:lumOff val="80000"/>
                  </a:schemeClr>
                </a:solidFill>
                <a:latin typeface="Tempus Sans ITC" pitchFamily="82" charset="0"/>
              </a:rPr>
              <a:t>Tues</a:t>
            </a:r>
            <a:r>
              <a:rPr lang="en-GB" sz="4000" b="1" dirty="0" smtClean="0">
                <a:solidFill>
                  <a:schemeClr val="accent6">
                    <a:lumMod val="20000"/>
                    <a:lumOff val="80000"/>
                  </a:schemeClr>
                </a:solidFill>
                <a:latin typeface="Tempus Sans ITC" pitchFamily="82" charset="0"/>
              </a:rPr>
              <a:t>day </a:t>
            </a:r>
            <a:r>
              <a:rPr lang="en-GB" sz="4000" b="1" dirty="0" smtClean="0">
                <a:solidFill>
                  <a:schemeClr val="accent6">
                    <a:lumMod val="20000"/>
                    <a:lumOff val="80000"/>
                  </a:schemeClr>
                </a:solidFill>
                <a:latin typeface="Tempus Sans ITC" pitchFamily="82" charset="0"/>
              </a:rPr>
              <a:t>11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155574" y="1268760"/>
            <a:ext cx="8531225" cy="5472608"/>
          </a:xfrm>
        </p:spPr>
        <p:txBody>
          <a:bodyPr>
            <a:normAutofit fontScale="92500" lnSpcReduction="20000"/>
          </a:bodyPr>
          <a:lstStyle/>
          <a:p>
            <a:pPr>
              <a:buNone/>
            </a:pPr>
            <a:endParaRPr lang="en-GB" dirty="0">
              <a:latin typeface="Tempus Sans ITC" panose="04020404030D07020202" pitchFamily="82" charset="0"/>
            </a:endParaRPr>
          </a:p>
          <a:p>
            <a:pPr algn="ctr">
              <a:buNone/>
            </a:pPr>
            <a:r>
              <a:rPr lang="en-GB" dirty="0">
                <a:latin typeface="Tempus Sans ITC" panose="04020404030D07020202" pitchFamily="82" charset="0"/>
              </a:rPr>
              <a:t>Give up harsh words: use generous ones</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unhappiness: take up gratitude</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anger: take up gentleness and patience</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pessimism: take up hope and optimism</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worrying: take up trust in God. </a:t>
            </a:r>
          </a:p>
          <a:p>
            <a:pPr algn="ctr">
              <a:buNone/>
            </a:pPr>
            <a:r>
              <a:rPr lang="en-GB" dirty="0">
                <a:latin typeface="Tempus Sans ITC" panose="04020404030D07020202" pitchFamily="82" charset="0"/>
              </a:rPr>
              <a:t>Give up complaining: value what you have</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stress: take up prayer</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judging others: discover Jesus within them</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sorrow and bitterness: fill your heart with joy</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selfishness: take up compassion for others. </a:t>
            </a:r>
          </a:p>
          <a:p>
            <a:pPr algn="ctr">
              <a:buNone/>
            </a:pPr>
            <a:r>
              <a:rPr lang="en-GB" dirty="0">
                <a:latin typeface="Tempus Sans ITC" panose="04020404030D07020202" pitchFamily="82" charset="0"/>
              </a:rPr>
              <a:t>Give up being unforgiving: learn reconciliation</a:t>
            </a:r>
            <a:r>
              <a:rPr lang="en-GB" dirty="0" smtClean="0">
                <a:latin typeface="Tempus Sans ITC" panose="04020404030D07020202" pitchFamily="82" charset="0"/>
              </a:rPr>
              <a:t>.</a:t>
            </a:r>
            <a:endParaRPr lang="en-GB" dirty="0">
              <a:latin typeface="Tempus Sans ITC" panose="04020404030D07020202" pitchFamily="82" charset="0"/>
            </a:endParaRPr>
          </a:p>
          <a:p>
            <a:pPr algn="ctr">
              <a:buNone/>
            </a:pPr>
            <a:r>
              <a:rPr lang="en-GB" dirty="0">
                <a:latin typeface="Tempus Sans ITC" panose="04020404030D07020202" pitchFamily="82" charset="0"/>
              </a:rPr>
              <a:t>Give up words: fill yourself with silence, and listen to others. </a:t>
            </a:r>
            <a:endParaRPr lang="en-US" dirty="0" smtClean="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US"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61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20000"/>
                    <a:lumOff val="80000"/>
                  </a:schemeClr>
                </a:solidFill>
                <a:latin typeface="Tempus Sans ITC" pitchFamily="82" charset="0"/>
              </a:rPr>
              <a:t>Wednesday 13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307974" y="1529146"/>
            <a:ext cx="8401050" cy="4708166"/>
          </a:xfrm>
        </p:spPr>
        <p:txBody>
          <a:bodyPr>
            <a:normAutofit/>
          </a:bodyPr>
          <a:lstStyle/>
          <a:p>
            <a:pPr>
              <a:buNone/>
            </a:pPr>
            <a:endParaRPr lang="en-GB" sz="2000" dirty="0">
              <a:latin typeface="Tempus Sans ITC" panose="04020404030D07020202" pitchFamily="82" charset="0"/>
            </a:endParaRPr>
          </a:p>
          <a:p>
            <a:pPr algn="ctr">
              <a:buNone/>
            </a:pPr>
            <a:r>
              <a:rPr lang="en-GB" sz="2000" dirty="0">
                <a:latin typeface="Tempus Sans ITC" panose="04020404030D07020202" pitchFamily="82" charset="0"/>
                <a:hlinkClick r:id="rId2"/>
              </a:rPr>
              <a:t>https://</a:t>
            </a:r>
            <a:r>
              <a:rPr lang="en-GB" sz="2000" dirty="0" smtClean="0">
                <a:latin typeface="Tempus Sans ITC" panose="04020404030D07020202" pitchFamily="82" charset="0"/>
                <a:hlinkClick r:id="rId2"/>
              </a:rPr>
              <a:t>www.youtube.com/watch?v=hZDh05Vjmes</a:t>
            </a:r>
            <a:endParaRPr lang="en-GB" sz="2000" dirty="0" smtClean="0">
              <a:latin typeface="Tempus Sans ITC" panose="04020404030D07020202" pitchFamily="82" charset="0"/>
            </a:endParaRPr>
          </a:p>
          <a:p>
            <a:pPr>
              <a:buNone/>
            </a:pPr>
            <a:endParaRPr lang="en-GB" sz="2000" dirty="0">
              <a:latin typeface="Tempus Sans ITC" panose="04020404030D07020202" pitchFamily="82" charset="0"/>
            </a:endParaRPr>
          </a:p>
          <a:p>
            <a:pPr>
              <a:buNone/>
            </a:pPr>
            <a:endParaRPr lang="en-GB" sz="2000" dirty="0" smtClean="0">
              <a:latin typeface="Tempus Sans ITC" panose="04020404030D07020202" pitchFamily="82" charset="0"/>
            </a:endParaRPr>
          </a:p>
          <a:p>
            <a:pPr>
              <a:buNone/>
            </a:pPr>
            <a:endParaRPr lang="en-GB" sz="2000"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887" y="75695"/>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AutoShape 2" descr="school_15954bc (1)"/>
          <p:cNvSpPr>
            <a:spLocks noChangeAspect="1" noChangeArrowheads="1"/>
          </p:cNvSpPr>
          <p:nvPr/>
        </p:nvSpPr>
        <p:spPr bwMode="auto">
          <a:xfrm>
            <a:off x="307974" y="1529146"/>
            <a:ext cx="8296474" cy="5068206"/>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4"/>
          <a:stretch>
            <a:fillRect/>
          </a:stretch>
        </p:blipFill>
        <p:spPr>
          <a:xfrm>
            <a:off x="2267744" y="2786446"/>
            <a:ext cx="4848225" cy="2714625"/>
          </a:xfrm>
          <a:prstGeom prst="rect">
            <a:avLst/>
          </a:prstGeom>
        </p:spPr>
      </p:pic>
    </p:spTree>
    <p:extLst>
      <p:ext uri="{BB962C8B-B14F-4D97-AF65-F5344CB8AC3E}">
        <p14:creationId xmlns:p14="http://schemas.microsoft.com/office/powerpoint/2010/main" val="392436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20000"/>
                    <a:lumOff val="80000"/>
                  </a:schemeClr>
                </a:solidFill>
                <a:latin typeface="Tempus Sans ITC" pitchFamily="82" charset="0"/>
              </a:rPr>
              <a:t>Wednesday 13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307974" y="1529146"/>
            <a:ext cx="8401050" cy="5212222"/>
          </a:xfrm>
        </p:spPr>
        <p:txBody>
          <a:bodyPr>
            <a:normAutofit/>
          </a:bodyPr>
          <a:lstStyle/>
          <a:p>
            <a:pPr>
              <a:buNone/>
            </a:pPr>
            <a:r>
              <a:rPr lang="en-GB" sz="2000" dirty="0" smtClean="0">
                <a:latin typeface="Tempus Sans ITC" panose="04020404030D07020202" pitchFamily="82" charset="0"/>
              </a:rPr>
              <a:t>Lord </a:t>
            </a:r>
            <a:r>
              <a:rPr lang="en-GB" sz="2000" dirty="0">
                <a:latin typeface="Tempus Sans ITC" panose="04020404030D07020202" pitchFamily="82" charset="0"/>
              </a:rPr>
              <a:t>Jesus, </a:t>
            </a:r>
            <a:endParaRPr lang="en-GB" sz="2000" dirty="0" smtClean="0">
              <a:latin typeface="Tempus Sans ITC" panose="04020404030D07020202" pitchFamily="82" charset="0"/>
            </a:endParaRPr>
          </a:p>
          <a:p>
            <a:pPr>
              <a:buNone/>
            </a:pPr>
            <a:r>
              <a:rPr lang="en-GB" sz="2000" dirty="0" smtClean="0">
                <a:latin typeface="Tempus Sans ITC" panose="04020404030D07020202" pitchFamily="82" charset="0"/>
              </a:rPr>
              <a:t>teach </a:t>
            </a:r>
            <a:r>
              <a:rPr lang="en-GB" sz="2000" dirty="0">
                <a:latin typeface="Tempus Sans ITC" panose="04020404030D07020202" pitchFamily="82" charset="0"/>
              </a:rPr>
              <a:t>me to be generous; </a:t>
            </a:r>
          </a:p>
          <a:p>
            <a:pPr>
              <a:buNone/>
            </a:pPr>
            <a:r>
              <a:rPr lang="en-GB" sz="2000" dirty="0">
                <a:latin typeface="Tempus Sans ITC" panose="04020404030D07020202" pitchFamily="82" charset="0"/>
              </a:rPr>
              <a:t>teach me to serve you as you deserve, </a:t>
            </a:r>
          </a:p>
          <a:p>
            <a:pPr>
              <a:buNone/>
            </a:pPr>
            <a:r>
              <a:rPr lang="en-GB" sz="2000" dirty="0">
                <a:latin typeface="Tempus Sans ITC" panose="04020404030D07020202" pitchFamily="82" charset="0"/>
              </a:rPr>
              <a:t>to give and not to count the cost, </a:t>
            </a:r>
          </a:p>
          <a:p>
            <a:pPr>
              <a:buNone/>
            </a:pPr>
            <a:r>
              <a:rPr lang="en-GB" sz="2000" dirty="0" smtClean="0">
                <a:latin typeface="Tempus Sans ITC" panose="04020404030D07020202" pitchFamily="82" charset="0"/>
              </a:rPr>
              <a:t>to labour </a:t>
            </a:r>
            <a:r>
              <a:rPr lang="en-GB" sz="2000" dirty="0">
                <a:latin typeface="Tempus Sans ITC" panose="04020404030D07020202" pitchFamily="82" charset="0"/>
              </a:rPr>
              <a:t>and not to seek reward, </a:t>
            </a:r>
          </a:p>
          <a:p>
            <a:pPr>
              <a:buNone/>
            </a:pPr>
            <a:r>
              <a:rPr lang="en-GB" sz="2000" dirty="0">
                <a:latin typeface="Tempus Sans ITC" panose="04020404030D07020202" pitchFamily="82" charset="0"/>
              </a:rPr>
              <a:t>except that of knowing that I do your will</a:t>
            </a:r>
            <a:r>
              <a:rPr lang="en-GB" sz="2000" dirty="0" smtClean="0">
                <a:latin typeface="Tempus Sans ITC" panose="04020404030D07020202" pitchFamily="82" charset="0"/>
              </a:rPr>
              <a:t>.</a:t>
            </a:r>
            <a:endParaRPr lang="en-GB" sz="2000" dirty="0">
              <a:latin typeface="Tempus Sans ITC" panose="04020404030D07020202" pitchFamily="82" charset="0"/>
            </a:endParaRPr>
          </a:p>
          <a:p>
            <a:pPr>
              <a:buNone/>
            </a:pPr>
            <a:r>
              <a:rPr lang="en-GB" sz="2000" dirty="0">
                <a:latin typeface="Tempus Sans ITC" panose="04020404030D07020202" pitchFamily="82" charset="0"/>
              </a:rPr>
              <a:t>Amen. </a:t>
            </a:r>
          </a:p>
          <a:p>
            <a:pPr>
              <a:buNone/>
            </a:pPr>
            <a:r>
              <a:rPr lang="en-GB" sz="2000" dirty="0">
                <a:latin typeface="Tempus Sans ITC" panose="04020404030D07020202" pitchFamily="82" charset="0"/>
              </a:rPr>
              <a:t> </a:t>
            </a:r>
            <a:r>
              <a:rPr lang="en-GB" sz="2000" dirty="0" smtClean="0">
                <a:latin typeface="Tempus Sans ITC" panose="04020404030D07020202" pitchFamily="82" charset="0"/>
              </a:rPr>
              <a:t>(after St</a:t>
            </a:r>
            <a:r>
              <a:rPr lang="en-GB" sz="2000" dirty="0">
                <a:latin typeface="Tempus Sans ITC" panose="04020404030D07020202" pitchFamily="82" charset="0"/>
              </a:rPr>
              <a:t>. Ignatius </a:t>
            </a:r>
            <a:r>
              <a:rPr lang="en-GB" sz="2000" dirty="0" smtClean="0">
                <a:latin typeface="Tempus Sans ITC" panose="04020404030D07020202" pitchFamily="82" charset="0"/>
              </a:rPr>
              <a:t>Loyola)</a:t>
            </a:r>
            <a:endParaRPr lang="en-GB" sz="2000" dirty="0" smtClean="0">
              <a:latin typeface="Tempus Sans ITC" panose="04020404030D07020202" pitchFamily="82" charset="0"/>
            </a:endParaRPr>
          </a:p>
          <a:p>
            <a:pPr>
              <a:buNone/>
            </a:pPr>
            <a:endParaRPr lang="en-GB" sz="2000" dirty="0" smtClean="0">
              <a:latin typeface="Tempus Sans ITC" panose="04020404030D07020202" pitchFamily="82" charset="0"/>
            </a:endParaRPr>
          </a:p>
          <a:p>
            <a:pPr>
              <a:buNone/>
            </a:pPr>
            <a:endParaRPr lang="en-GB" sz="2000" dirty="0" smtClean="0">
              <a:latin typeface="Tempus Sans ITC" panose="04020404030D07020202" pitchFamily="82" charset="0"/>
            </a:endParaRPr>
          </a:p>
          <a:p>
            <a:pPr>
              <a:buNone/>
            </a:pPr>
            <a:endParaRPr lang="en-GB" sz="2000"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887" y="75695"/>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AutoShape 2" descr="school_15954bc (1)"/>
          <p:cNvSpPr>
            <a:spLocks noChangeAspect="1" noChangeArrowheads="1"/>
          </p:cNvSpPr>
          <p:nvPr/>
        </p:nvSpPr>
        <p:spPr bwMode="auto">
          <a:xfrm>
            <a:off x="63500" y="-136525"/>
            <a:ext cx="5895975" cy="5648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5023285" y="2276015"/>
            <a:ext cx="3971957" cy="2162249"/>
          </a:xfrm>
          <a:prstGeom prst="rect">
            <a:avLst/>
          </a:prstGeom>
        </p:spPr>
      </p:pic>
      <p:pic>
        <p:nvPicPr>
          <p:cNvPr id="6" name="Picture 5"/>
          <p:cNvPicPr>
            <a:picLocks noChangeAspect="1"/>
          </p:cNvPicPr>
          <p:nvPr/>
        </p:nvPicPr>
        <p:blipFill>
          <a:blip r:embed="rId5"/>
          <a:stretch>
            <a:fillRect/>
          </a:stretch>
        </p:blipFill>
        <p:spPr>
          <a:xfrm>
            <a:off x="155575" y="4817833"/>
            <a:ext cx="3874592" cy="1785820"/>
          </a:xfrm>
          <a:prstGeom prst="rect">
            <a:avLst/>
          </a:prstGeom>
        </p:spPr>
      </p:pic>
      <p:sp>
        <p:nvSpPr>
          <p:cNvPr id="8" name="TextBox 7"/>
          <p:cNvSpPr txBox="1"/>
          <p:nvPr/>
        </p:nvSpPr>
        <p:spPr>
          <a:xfrm>
            <a:off x="4139952" y="5085184"/>
            <a:ext cx="4855290" cy="1015663"/>
          </a:xfrm>
          <a:prstGeom prst="rect">
            <a:avLst/>
          </a:prstGeom>
          <a:noFill/>
        </p:spPr>
        <p:txBody>
          <a:bodyPr wrap="square" rtlCol="0">
            <a:spAutoFit/>
          </a:bodyPr>
          <a:lstStyle/>
          <a:p>
            <a:r>
              <a:rPr lang="en-GB" sz="2000" dirty="0">
                <a:latin typeface="Tempus Sans ITC" panose="04020404030D07020202" pitchFamily="82" charset="0"/>
              </a:rPr>
              <a:t>Idea: Support year 9 as they fundraise.</a:t>
            </a:r>
          </a:p>
          <a:p>
            <a:r>
              <a:rPr lang="en-GB" sz="2000" dirty="0">
                <a:latin typeface="Tempus Sans ITC" panose="04020404030D07020202" pitchFamily="82" charset="0"/>
              </a:rPr>
              <a:t>Have a Spring clean in your wardrobe and donate clothes you don’t want anymore.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28"/>
            <a:ext cx="8229600" cy="1143000"/>
          </a:xfrm>
        </p:spPr>
        <p:txBody>
          <a:bodyPr>
            <a:noAutofit/>
          </a:bodyPr>
          <a:lstStyle/>
          <a:p>
            <a:r>
              <a:rPr lang="en-GB" sz="4000" b="1" dirty="0" err="1" smtClean="0">
                <a:solidFill>
                  <a:schemeClr val="accent6">
                    <a:lumMod val="20000"/>
                    <a:lumOff val="80000"/>
                  </a:schemeClr>
                </a:solidFill>
                <a:latin typeface="Tempus Sans ITC" pitchFamily="82" charset="0"/>
              </a:rPr>
              <a:t>Thursd</a:t>
            </a:r>
            <a:r>
              <a:rPr lang="nl-BE" sz="4000" b="1" dirty="0" smtClean="0">
                <a:solidFill>
                  <a:schemeClr val="accent6">
                    <a:lumMod val="20000"/>
                    <a:lumOff val="80000"/>
                  </a:schemeClr>
                </a:solidFill>
                <a:latin typeface="Tempus Sans ITC" pitchFamily="82" charset="0"/>
              </a:rPr>
              <a:t>ay 14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155575" y="1487054"/>
            <a:ext cx="8531225" cy="5254313"/>
          </a:xfrm>
        </p:spPr>
        <p:txBody>
          <a:bodyPr>
            <a:normAutofit/>
          </a:bodyPr>
          <a:lstStyle/>
          <a:p>
            <a:pPr algn="ctr">
              <a:buNone/>
            </a:pPr>
            <a:r>
              <a:rPr lang="en-GB" sz="2100" dirty="0" err="1">
                <a:latin typeface="Tempus Sans ITC" pitchFamily="82" charset="0"/>
              </a:rPr>
              <a:t>Mahinur</a:t>
            </a:r>
            <a:r>
              <a:rPr lang="en-GB" sz="2100" dirty="0">
                <a:latin typeface="Tempus Sans ITC" pitchFamily="82" charset="0"/>
              </a:rPr>
              <a:t> </a:t>
            </a:r>
            <a:r>
              <a:rPr lang="en-GB" sz="2100" dirty="0" smtClean="0">
                <a:latin typeface="Tempus Sans ITC" pitchFamily="82" charset="0"/>
              </a:rPr>
              <a:t>live in rural Bangladesh and relies </a:t>
            </a:r>
            <a:r>
              <a:rPr lang="en-GB" sz="2100" dirty="0">
                <a:latin typeface="Tempus Sans ITC" pitchFamily="82" charset="0"/>
              </a:rPr>
              <a:t>on the river beside her house to feed her family. It is normally full of fish to eat and to sell</a:t>
            </a:r>
            <a:r>
              <a:rPr lang="en-GB" sz="2100" dirty="0" smtClean="0">
                <a:latin typeface="Tempus Sans ITC" pitchFamily="82" charset="0"/>
              </a:rPr>
              <a:t>.</a:t>
            </a:r>
            <a:endParaRPr lang="en-GB" sz="2100" dirty="0">
              <a:latin typeface="Tempus Sans ITC" pitchFamily="82" charset="0"/>
            </a:endParaRPr>
          </a:p>
          <a:p>
            <a:pPr algn="ctr">
              <a:buNone/>
            </a:pPr>
            <a:r>
              <a:rPr lang="en-GB" sz="2100" dirty="0">
                <a:latin typeface="Tempus Sans ITC" pitchFamily="82" charset="0"/>
              </a:rPr>
              <a:t>But last year, a drought dried up the river. The fish died. Rains have refilled the river bed but there are hardly any fish and all are tiny. Sometimes the family only has water for dinner.</a:t>
            </a:r>
          </a:p>
          <a:p>
            <a:pPr>
              <a:buNone/>
            </a:pPr>
            <a:endParaRPr lang="en-GB" sz="2100" dirty="0">
              <a:latin typeface="Tempus Sans ITC" pitchFamily="82" charset="0"/>
            </a:endParaRPr>
          </a:p>
          <a:p>
            <a:pPr>
              <a:buNone/>
            </a:pPr>
            <a:r>
              <a:rPr lang="en-GB" sz="2100" dirty="0" smtClean="0">
                <a:latin typeface="Tempus Sans ITC" pitchFamily="82" charset="0"/>
              </a:rPr>
              <a:t>Loving God, you are a God who wants justice and dignity for all.</a:t>
            </a:r>
          </a:p>
          <a:p>
            <a:pPr>
              <a:buNone/>
            </a:pPr>
            <a:r>
              <a:rPr lang="en-GB" sz="2100" dirty="0" smtClean="0">
                <a:latin typeface="Tempus Sans ITC" pitchFamily="82" charset="0"/>
              </a:rPr>
              <a:t>We </a:t>
            </a:r>
            <a:r>
              <a:rPr lang="en-GB" sz="2100" dirty="0">
                <a:latin typeface="Tempus Sans ITC" pitchFamily="82" charset="0"/>
              </a:rPr>
              <a:t>pray for all those who hunger: </a:t>
            </a:r>
            <a:endParaRPr lang="en-GB" sz="2100" dirty="0" smtClean="0">
              <a:latin typeface="Tempus Sans ITC" pitchFamily="82" charset="0"/>
            </a:endParaRPr>
          </a:p>
          <a:p>
            <a:pPr>
              <a:buNone/>
            </a:pPr>
            <a:r>
              <a:rPr lang="en-GB" sz="2100" dirty="0" smtClean="0">
                <a:latin typeface="Tempus Sans ITC" pitchFamily="82" charset="0"/>
              </a:rPr>
              <a:t>through </a:t>
            </a:r>
            <a:r>
              <a:rPr lang="en-GB" sz="2100" dirty="0">
                <a:latin typeface="Tempus Sans ITC" pitchFamily="82" charset="0"/>
              </a:rPr>
              <a:t>the grace of God may they know </a:t>
            </a:r>
            <a:endParaRPr lang="en-GB" sz="2100" dirty="0" smtClean="0">
              <a:latin typeface="Tempus Sans ITC" pitchFamily="82" charset="0"/>
            </a:endParaRPr>
          </a:p>
          <a:p>
            <a:pPr>
              <a:buNone/>
            </a:pPr>
            <a:r>
              <a:rPr lang="en-GB" sz="2100" dirty="0" smtClean="0">
                <a:latin typeface="Tempus Sans ITC" pitchFamily="82" charset="0"/>
              </a:rPr>
              <a:t>that they are </a:t>
            </a:r>
            <a:r>
              <a:rPr lang="en-GB" sz="2100" dirty="0">
                <a:latin typeface="Tempus Sans ITC" pitchFamily="82" charset="0"/>
              </a:rPr>
              <a:t>not forgotten. </a:t>
            </a:r>
            <a:endParaRPr lang="en-GB" sz="2100" dirty="0" smtClean="0">
              <a:latin typeface="Tempus Sans ITC" pitchFamily="82" charset="0"/>
            </a:endParaRPr>
          </a:p>
          <a:p>
            <a:pPr>
              <a:buNone/>
            </a:pPr>
            <a:r>
              <a:rPr lang="en-GB" sz="2100" dirty="0" smtClean="0">
                <a:latin typeface="Tempus Sans ITC" pitchFamily="82" charset="0"/>
              </a:rPr>
              <a:t>May </a:t>
            </a:r>
            <a:r>
              <a:rPr lang="en-GB" sz="2100" dirty="0">
                <a:latin typeface="Tempus Sans ITC" pitchFamily="82" charset="0"/>
              </a:rPr>
              <a:t>they find the strength and support </a:t>
            </a:r>
            <a:endParaRPr lang="en-GB" sz="2100" dirty="0" smtClean="0">
              <a:latin typeface="Tempus Sans ITC" pitchFamily="82" charset="0"/>
            </a:endParaRPr>
          </a:p>
          <a:p>
            <a:pPr>
              <a:buNone/>
            </a:pPr>
            <a:r>
              <a:rPr lang="en-GB" sz="2100" dirty="0" smtClean="0">
                <a:latin typeface="Tempus Sans ITC" pitchFamily="82" charset="0"/>
              </a:rPr>
              <a:t>that </a:t>
            </a:r>
            <a:r>
              <a:rPr lang="en-GB" sz="2100" dirty="0">
                <a:latin typeface="Tempus Sans ITC" pitchFamily="82" charset="0"/>
              </a:rPr>
              <a:t>they need to </a:t>
            </a:r>
            <a:r>
              <a:rPr lang="en-GB" sz="2100" dirty="0" smtClean="0">
                <a:latin typeface="Tempus Sans ITC" pitchFamily="82" charset="0"/>
              </a:rPr>
              <a:t>lift themselves </a:t>
            </a:r>
            <a:r>
              <a:rPr lang="en-GB" sz="2100" dirty="0">
                <a:latin typeface="Tempus Sans ITC" pitchFamily="82" charset="0"/>
              </a:rPr>
              <a:t>out of </a:t>
            </a:r>
            <a:endParaRPr lang="en-GB" sz="2100" dirty="0" smtClean="0">
              <a:latin typeface="Tempus Sans ITC" pitchFamily="82" charset="0"/>
            </a:endParaRPr>
          </a:p>
          <a:p>
            <a:pPr>
              <a:buNone/>
            </a:pPr>
            <a:r>
              <a:rPr lang="en-GB" sz="2100" dirty="0" smtClean="0">
                <a:latin typeface="Tempus Sans ITC" pitchFamily="82" charset="0"/>
              </a:rPr>
              <a:t>poverty</a:t>
            </a:r>
            <a:r>
              <a:rPr lang="en-GB" sz="2100" dirty="0">
                <a:latin typeface="Tempus Sans ITC" pitchFamily="82" charset="0"/>
              </a:rPr>
              <a:t>. </a:t>
            </a:r>
            <a:r>
              <a:rPr lang="en-GB" sz="2100" dirty="0" smtClean="0">
                <a:latin typeface="Tempus Sans ITC" pitchFamily="82" charset="0"/>
              </a:rPr>
              <a:t>Amen.</a:t>
            </a: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lgn="ctr">
              <a:buNone/>
            </a:pPr>
            <a:endParaRPr lang="en-GB" sz="20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a:latin typeface="Tempus Sans ITC" pitchFamily="82" charset="0"/>
            </a:endParaRPr>
          </a:p>
          <a:p>
            <a:pPr>
              <a:buNone/>
            </a:pPr>
            <a:endParaRPr lang="en-GB" sz="2100"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290" y="1"/>
            <a:ext cx="562710"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399004" y="4077072"/>
            <a:ext cx="3552330" cy="2651856"/>
          </a:xfrm>
          <a:prstGeom prst="rect">
            <a:avLst/>
          </a:prstGeom>
        </p:spPr>
      </p:pic>
    </p:spTree>
    <p:extLst>
      <p:ext uri="{BB962C8B-B14F-4D97-AF65-F5344CB8AC3E}">
        <p14:creationId xmlns:p14="http://schemas.microsoft.com/office/powerpoint/2010/main" val="1647245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20000"/>
                    <a:lumOff val="80000"/>
                  </a:schemeClr>
                </a:solidFill>
                <a:latin typeface="Tempus Sans ITC" pitchFamily="82" charset="0"/>
              </a:rPr>
              <a:t>Thursday 14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381396" y="2206378"/>
            <a:ext cx="4262611" cy="2688590"/>
          </a:xfrm>
        </p:spPr>
        <p:txBody>
          <a:bodyPr>
            <a:normAutofit fontScale="55000" lnSpcReduction="20000"/>
          </a:bodyPr>
          <a:lstStyle/>
          <a:p>
            <a:pPr algn="ctr">
              <a:lnSpc>
                <a:spcPct val="120000"/>
              </a:lnSpc>
              <a:buNone/>
            </a:pPr>
            <a:r>
              <a:rPr lang="en-GB" sz="3600" dirty="0" smtClean="0">
                <a:latin typeface="Tempus Sans ITC" pitchFamily="82" charset="0"/>
              </a:rPr>
              <a:t>Many </a:t>
            </a:r>
            <a:r>
              <a:rPr lang="en-GB" sz="3600" dirty="0">
                <a:latin typeface="Tempus Sans ITC" pitchFamily="82" charset="0"/>
              </a:rPr>
              <a:t>of God’s family live in extreme poverty due to unfair trade systems, conflict or the impacts of climate change. </a:t>
            </a:r>
          </a:p>
          <a:p>
            <a:pPr algn="ctr">
              <a:lnSpc>
                <a:spcPct val="120000"/>
              </a:lnSpc>
              <a:buNone/>
            </a:pPr>
            <a:r>
              <a:rPr lang="en-GB" sz="3600" dirty="0">
                <a:latin typeface="Tempus Sans ITC" pitchFamily="82" charset="0"/>
              </a:rPr>
              <a:t>We can help change this by prayer, speaking out, living simply, </a:t>
            </a:r>
            <a:r>
              <a:rPr lang="en-GB" sz="3600" dirty="0" smtClean="0">
                <a:latin typeface="Tempus Sans ITC" pitchFamily="82" charset="0"/>
              </a:rPr>
              <a:t>fundraising and supporting charities.</a:t>
            </a:r>
            <a:endParaRPr lang="en-GB" sz="3600" dirty="0" smtClean="0">
              <a:latin typeface="Tempus Sans ITC" pitchFamily="82" charset="0"/>
            </a:endParaRPr>
          </a:p>
          <a:p>
            <a:pPr>
              <a:lnSpc>
                <a:spcPct val="120000"/>
              </a:lnSpc>
              <a:buNone/>
            </a:pPr>
            <a:endParaRPr lang="en-GB" sz="2800" dirty="0" smtClean="0">
              <a:latin typeface="Tempus Sans ITC" pitchFamily="82" charset="0"/>
            </a:endParaRPr>
          </a:p>
          <a:p>
            <a:pPr>
              <a:lnSpc>
                <a:spcPct val="120000"/>
              </a:lnSpc>
              <a:buNone/>
            </a:pPr>
            <a:endParaRPr lang="en-GB" sz="2000" dirty="0" smtClean="0">
              <a:latin typeface="Tempus Sans ITC" pitchFamily="82" charset="0"/>
            </a:endParaRPr>
          </a:p>
          <a:p>
            <a:pPr>
              <a:lnSpc>
                <a:spcPct val="120000"/>
              </a:lnSpc>
              <a:buNone/>
            </a:pPr>
            <a:endParaRPr lang="en-GB" sz="2000" dirty="0">
              <a:latin typeface="Tempus Sans ITC" pitchFamily="82" charset="0"/>
            </a:endParaRPr>
          </a:p>
          <a:p>
            <a:pPr>
              <a:lnSpc>
                <a:spcPct val="120000"/>
              </a:lnSpc>
              <a:buNone/>
            </a:pPr>
            <a:endParaRPr lang="en-US" sz="2800" dirty="0">
              <a:latin typeface="Tempus Sans ITC" pitchFamily="82" charset="0"/>
            </a:endParaRPr>
          </a:p>
        </p:txBody>
      </p:sp>
      <p:pic>
        <p:nvPicPr>
          <p:cNvPr id="5" name="Content Placeholder 4"/>
          <p:cNvPicPr>
            <a:picLocks noGrp="1" noChangeAspect="1"/>
          </p:cNvPicPr>
          <p:nvPr>
            <p:ph sz="half" idx="2"/>
          </p:nvPr>
        </p:nvPicPr>
        <p:blipFill>
          <a:blip r:embed="rId3"/>
          <a:stretch>
            <a:fillRect/>
          </a:stretch>
        </p:blipFill>
        <p:spPr>
          <a:xfrm>
            <a:off x="4837264" y="2361449"/>
            <a:ext cx="3906838" cy="2191828"/>
          </a:xfrm>
          <a:prstGeom prst="rect">
            <a:avLst/>
          </a:prstGeom>
        </p:spPr>
      </p:pic>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4667" y="172029"/>
            <a:ext cx="515682" cy="10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5575" y="4946323"/>
            <a:ext cx="8814774" cy="1631216"/>
          </a:xfrm>
          <a:prstGeom prst="rect">
            <a:avLst/>
          </a:prstGeom>
          <a:noFill/>
        </p:spPr>
        <p:txBody>
          <a:bodyPr wrap="square" rtlCol="0">
            <a:spAutoFit/>
          </a:bodyPr>
          <a:lstStyle/>
          <a:p>
            <a:r>
              <a:rPr lang="en-GB" sz="2000" dirty="0">
                <a:latin typeface="Tempus Sans ITC" panose="04020404030D07020202" pitchFamily="82" charset="0"/>
              </a:rPr>
              <a:t>We pray for the Church throughout the world: that she may be a sign of God’s </a:t>
            </a:r>
            <a:r>
              <a:rPr lang="en-GB" sz="2000" dirty="0" smtClean="0">
                <a:latin typeface="Tempus Sans ITC" panose="04020404030D07020202" pitchFamily="82" charset="0"/>
              </a:rPr>
              <a:t>love for </a:t>
            </a:r>
            <a:r>
              <a:rPr lang="en-GB" sz="2000" dirty="0">
                <a:latin typeface="Tempus Sans ITC" panose="04020404030D07020202" pitchFamily="82" charset="0"/>
              </a:rPr>
              <a:t>all people and a beacon of hope for all who are in need.</a:t>
            </a:r>
          </a:p>
          <a:p>
            <a:endParaRPr lang="en-GB" sz="2000" dirty="0" smtClean="0">
              <a:latin typeface="Tempus Sans ITC" panose="04020404030D07020202" pitchFamily="82" charset="0"/>
            </a:endParaRPr>
          </a:p>
          <a:p>
            <a:r>
              <a:rPr lang="en-GB" sz="2000" dirty="0" smtClean="0">
                <a:latin typeface="Tempus Sans ITC" panose="04020404030D07020202" pitchFamily="82" charset="0"/>
              </a:rPr>
              <a:t>Idea: Tomorrow is </a:t>
            </a:r>
            <a:r>
              <a:rPr lang="en-GB" sz="2000" dirty="0" err="1" smtClean="0">
                <a:latin typeface="Tempus Sans ITC" panose="04020404030D07020202" pitchFamily="82" charset="0"/>
              </a:rPr>
              <a:t>Cafod</a:t>
            </a:r>
            <a:r>
              <a:rPr lang="en-GB" sz="2000" dirty="0" smtClean="0">
                <a:latin typeface="Tempus Sans ITC" panose="04020404030D07020202" pitchFamily="82" charset="0"/>
              </a:rPr>
              <a:t> Family Fast Day. Have a simple meal and give what you save to charity.</a:t>
            </a:r>
          </a:p>
        </p:txBody>
      </p:sp>
      <p:sp>
        <p:nvSpPr>
          <p:cNvPr id="8" name="TextBox 7"/>
          <p:cNvSpPr txBox="1"/>
          <p:nvPr/>
        </p:nvSpPr>
        <p:spPr>
          <a:xfrm>
            <a:off x="0" y="1506737"/>
            <a:ext cx="9144000" cy="461665"/>
          </a:xfrm>
          <a:prstGeom prst="rect">
            <a:avLst/>
          </a:prstGeom>
          <a:noFill/>
        </p:spPr>
        <p:txBody>
          <a:bodyPr wrap="square" rtlCol="0">
            <a:spAutoFit/>
          </a:bodyPr>
          <a:lstStyle/>
          <a:p>
            <a:pPr>
              <a:lnSpc>
                <a:spcPct val="120000"/>
              </a:lnSpc>
              <a:buNone/>
            </a:pPr>
            <a:r>
              <a:rPr lang="en-GB" sz="2000" dirty="0">
                <a:latin typeface="Tempus Sans ITC" pitchFamily="82" charset="0"/>
              </a:rPr>
              <a:t>“…be reconciled …then come back and present your offering.” Matthew </a:t>
            </a:r>
            <a:r>
              <a:rPr lang="en-GB" sz="2000" dirty="0" smtClean="0">
                <a:latin typeface="Tempus Sans ITC" pitchFamily="82" charset="0"/>
              </a:rPr>
              <a:t>5:23-24</a:t>
            </a:r>
          </a:p>
        </p:txBody>
      </p:sp>
    </p:spTree>
    <p:extLst>
      <p:ext uri="{BB962C8B-B14F-4D97-AF65-F5344CB8AC3E}">
        <p14:creationId xmlns:p14="http://schemas.microsoft.com/office/powerpoint/2010/main" val="275581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4466</TotalTime>
  <Words>1081</Words>
  <Application>Microsoft Office PowerPoint</Application>
  <PresentationFormat>On-screen Show (4:3)</PresentationFormat>
  <Paragraphs>170</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Tempus Sans ITC</vt:lpstr>
      <vt:lpstr>Office Theme</vt:lpstr>
      <vt:lpstr>Prayers for the week  March 2019 </vt:lpstr>
      <vt:lpstr>Monday 11 March</vt:lpstr>
      <vt:lpstr>Monday 11 March</vt:lpstr>
      <vt:lpstr>Tuesday 12 March</vt:lpstr>
      <vt:lpstr>Tuesday 11 March</vt:lpstr>
      <vt:lpstr>Wednesday 13 March</vt:lpstr>
      <vt:lpstr>Wednesday 13 March</vt:lpstr>
      <vt:lpstr>Thursday 14 March</vt:lpstr>
      <vt:lpstr>Thursday 14 March</vt:lpstr>
      <vt:lpstr>Friday 15 March</vt:lpstr>
      <vt:lpstr>Friday 15 March</vt:lpstr>
      <vt:lpstr>Afternoon Prayer and Reflection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Els Claessens</cp:lastModifiedBy>
  <cp:revision>288</cp:revision>
  <dcterms:created xsi:type="dcterms:W3CDTF">2016-09-01T21:35:07Z</dcterms:created>
  <dcterms:modified xsi:type="dcterms:W3CDTF">2019-03-08T12:15:21Z</dcterms:modified>
</cp:coreProperties>
</file>