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8" r:id="rId4"/>
    <p:sldId id="257" r:id="rId5"/>
    <p:sldId id="259"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7EDB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9BF728D-1399-4B9E-B105-C85FB8C09543}" type="datetimeFigureOut">
              <a:rPr lang="en-GB" smtClean="0"/>
              <a:pPr/>
              <a:t>12/01/2018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BF728D-1399-4B9E-B105-C85FB8C09543}" type="datetimeFigureOut">
              <a:rPr lang="en-GB" smtClean="0"/>
              <a:pPr/>
              <a:t>12/01/2018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BF728D-1399-4B9E-B105-C85FB8C09543}" type="datetimeFigureOut">
              <a:rPr lang="en-GB" smtClean="0"/>
              <a:pPr/>
              <a:t>12/01/2018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BF728D-1399-4B9E-B105-C85FB8C09543}" type="datetimeFigureOut">
              <a:rPr lang="en-GB" smtClean="0"/>
              <a:pPr/>
              <a:t>12/01/2018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BF728D-1399-4B9E-B105-C85FB8C09543}" type="datetimeFigureOut">
              <a:rPr lang="en-GB" smtClean="0"/>
              <a:pPr/>
              <a:t>12/01/2018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9BF728D-1399-4B9E-B105-C85FB8C09543}" type="datetimeFigureOut">
              <a:rPr lang="en-GB" smtClean="0"/>
              <a:pPr/>
              <a:t>12/01/2018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9BF728D-1399-4B9E-B105-C85FB8C09543}" type="datetimeFigureOut">
              <a:rPr lang="en-GB" smtClean="0"/>
              <a:pPr/>
              <a:t>12/01/2018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9BF728D-1399-4B9E-B105-C85FB8C09543}" type="datetimeFigureOut">
              <a:rPr lang="en-GB" smtClean="0"/>
              <a:pPr/>
              <a:t>12/01/2018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BF728D-1399-4B9E-B105-C85FB8C09543}" type="datetimeFigureOut">
              <a:rPr lang="en-GB" smtClean="0"/>
              <a:pPr/>
              <a:t>12/01/2018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BF728D-1399-4B9E-B105-C85FB8C09543}" type="datetimeFigureOut">
              <a:rPr lang="en-GB" smtClean="0"/>
              <a:pPr/>
              <a:t>12/01/2018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BF728D-1399-4B9E-B105-C85FB8C09543}" type="datetimeFigureOut">
              <a:rPr lang="en-GB" smtClean="0"/>
              <a:pPr/>
              <a:t>12/01/2018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DD23487-5698-474A-9CCC-469F4B5DC35E}"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B7EDBC">
                <a:alpha val="98824"/>
              </a:srgbClr>
            </a:gs>
            <a:gs pos="0">
              <a:schemeClr val="bg2">
                <a:tint val="40000"/>
                <a:satMod val="350000"/>
                <a:alpha val="99000"/>
              </a:schemeClr>
            </a:gs>
            <a:gs pos="0">
              <a:schemeClr val="bg2">
                <a:tint val="40000"/>
                <a:satMod val="350000"/>
                <a:alpha val="99000"/>
              </a:schemeClr>
            </a:gs>
            <a:gs pos="0">
              <a:schemeClr val="bg2">
                <a:tint val="40000"/>
                <a:satMod val="350000"/>
                <a:alpha val="99000"/>
              </a:schemeClr>
            </a:gs>
            <a:gs pos="0">
              <a:srgbClr val="00B050">
                <a:alpha val="0"/>
              </a:srgbClr>
            </a:gs>
            <a:gs pos="0">
              <a:schemeClr val="bg2">
                <a:tint val="40000"/>
                <a:satMod val="350000"/>
              </a:schemeClr>
            </a:gs>
            <a:gs pos="0">
              <a:schemeClr val="bg2">
                <a:tint val="40000"/>
                <a:satMod val="350000"/>
              </a:schemeClr>
            </a:gs>
            <a:gs pos="0">
              <a:schemeClr val="bg2">
                <a:tint val="40000"/>
                <a:satMod val="350000"/>
              </a:schemeClr>
            </a:gs>
            <a:gs pos="40000">
              <a:schemeClr val="bg2">
                <a:tint val="45000"/>
                <a:shade val="99000"/>
                <a:satMod val="350000"/>
              </a:schemeClr>
            </a:gs>
            <a:gs pos="100000">
              <a:schemeClr val="bg2">
                <a:shade val="20000"/>
                <a:satMod val="255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BF728D-1399-4B9E-B105-C85FB8C09543}" type="datetimeFigureOut">
              <a:rPr lang="en-GB" smtClean="0"/>
              <a:pPr/>
              <a:t>12/01/2018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D23487-5698-474A-9CCC-469F4B5DC35E}" type="slidenum">
              <a:rPr lang="en-GB" smtClean="0"/>
              <a:pPr/>
              <a:t>‹#›</a:t>
            </a:fld>
            <a:endParaRPr lang="en-GB"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uk/url?sa=i&amp;rct=j&amp;q=&amp;esrc=s&amp;source=images&amp;cd=&amp;cad=rja&amp;uact=8&amp;ved=0ahUKEwiqgeG9s8vYAhUGsxQKHXDaBL4QjRwIBw&amp;url=http://www.history.com/news/remembering-nelson-mandela&amp;psig=AOvVaw16kyDlIqMyx6WG0ITWNjeA&amp;ust=1515605195855517"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uk/url?sa=i&amp;rct=j&amp;q=&amp;esrc=s&amp;source=images&amp;cd=&amp;cad=rja&amp;uact=8&amp;ved=0ahUKEwi0w5DdsMvYAhXJaxQKHaBpBroQjRwIBw&amp;url=http://www.azquotes.com/author/9365-Nelson_Mandela&amp;psig=AOvVaw1s5oStwyoh0bmRoTVkaH_p&amp;ust=151560442069523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google.co.uk/url?sa=i&amp;rct=j&amp;q=&amp;esrc=s&amp;source=images&amp;cd=&amp;cad=rja&amp;uact=8&amp;ved=0ahUKEwjPt6qLscvYAhVFxxQKHQIqAcYQjRwIBw&amp;url=https://www.modernservantleader.com/servant-leadership/nelson-mandela-quotes/&amp;psig=AOvVaw1s5oStwyoh0bmRoTVkaH_p&amp;ust=151560442069523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uk/url?sa=i&amp;rct=j&amp;q=&amp;esrc=s&amp;source=images&amp;cd=&amp;cad=rja&amp;uact=8&amp;ved=0ahUKEwj7lq6ascvYAhWKvxQKHe6JCskQjRwIBw&amp;url=http://www.mykigali.com/nelson-mandela-education/&amp;psig=AOvVaw1s5oStwyoh0bmRoTVkaH_p&amp;ust=151560442069523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uk/url?sa=i&amp;rct=j&amp;q=&amp;esrc=s&amp;source=images&amp;cd=&amp;cad=rja&amp;uact=8&amp;ved=0ahUKEwjalPOqscvYAhVHVRQKHRf8BKwQjRwIBw&amp;url=http://picgerms.com/30-nelson-mandela-quotes/&amp;psig=AOvVaw1s5oStwyoh0bmRoTVkaH_p&amp;ust=151560442069523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uk/url?sa=i&amp;rct=j&amp;q=&amp;esrc=s&amp;source=images&amp;cd=&amp;cad=rja&amp;uact=8&amp;ved=0ahUKEwjnwvn5scvYAhXGOxQKHZryDrIQjRwIBw&amp;url=http://quoteideas.com/nelson-mandela-quotes/&amp;psig=AOvVaw1s5oStwyoh0bmRoTVkaH_p&amp;ust=151560442069523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548680"/>
            <a:ext cx="7772400" cy="1470025"/>
          </a:xfrm>
        </p:spPr>
        <p:txBody>
          <a:bodyPr/>
          <a:lstStyle/>
          <a:p>
            <a:r>
              <a:rPr lang="en-GB" dirty="0" smtClean="0">
                <a:latin typeface="Tempus Sans ITC" pitchFamily="82" charset="0"/>
              </a:rPr>
              <a:t>Prayers for the week</a:t>
            </a:r>
            <a:br>
              <a:rPr lang="en-GB" dirty="0" smtClean="0">
                <a:latin typeface="Tempus Sans ITC" pitchFamily="82" charset="0"/>
              </a:rPr>
            </a:br>
            <a:r>
              <a:rPr lang="en-GB" dirty="0" smtClean="0">
                <a:latin typeface="Tempus Sans ITC" pitchFamily="82" charset="0"/>
              </a:rPr>
              <a:t>15-19 January 2018</a:t>
            </a:r>
            <a:endParaRPr lang="en-GB" dirty="0">
              <a:latin typeface="Tempus Sans ITC" pitchFamily="82" charset="0"/>
            </a:endParaRPr>
          </a:p>
        </p:txBody>
      </p:sp>
      <p:sp>
        <p:nvSpPr>
          <p:cNvPr id="3" name="Subtitle 2"/>
          <p:cNvSpPr>
            <a:spLocks noGrp="1"/>
          </p:cNvSpPr>
          <p:nvPr>
            <p:ph type="subTitle" idx="1"/>
          </p:nvPr>
        </p:nvSpPr>
        <p:spPr>
          <a:xfrm>
            <a:off x="287016" y="4581128"/>
            <a:ext cx="8856984" cy="1752600"/>
          </a:xfrm>
        </p:spPr>
        <p:txBody>
          <a:bodyPr>
            <a:normAutofit lnSpcReduction="10000"/>
          </a:bodyPr>
          <a:lstStyle/>
          <a:p>
            <a:r>
              <a:rPr lang="en-GB" sz="2800" dirty="0" smtClean="0">
                <a:latin typeface="Tempus Sans ITC" pitchFamily="82" charset="0"/>
              </a:rPr>
              <a:t>The prayers for this week are inspired by Nelson Mandela (1918 – 2013), a South African anti-apartheid revolutionary, political leader and philanthropist. </a:t>
            </a:r>
          </a:p>
          <a:p>
            <a:r>
              <a:rPr lang="en-GB" sz="2800" dirty="0" smtClean="0">
                <a:latin typeface="Tempus Sans ITC" pitchFamily="82" charset="0"/>
              </a:rPr>
              <a:t>He served as President of South Africa from 1994-1999.</a:t>
            </a:r>
            <a:endParaRPr lang="en-GB" sz="2800" dirty="0">
              <a:latin typeface="Tempus Sans ITC" pitchFamily="82" charset="0"/>
            </a:endParaRPr>
          </a:p>
        </p:txBody>
      </p:sp>
      <p:pic>
        <p:nvPicPr>
          <p:cNvPr id="6148" name="Picture 4" descr="Image result for nelson mandela">
            <a:hlinkClick r:id="rId2"/>
          </p:cNvPr>
          <p:cNvPicPr>
            <a:picLocks noChangeAspect="1" noChangeArrowheads="1"/>
          </p:cNvPicPr>
          <p:nvPr/>
        </p:nvPicPr>
        <p:blipFill>
          <a:blip r:embed="rId3" cstate="print"/>
          <a:srcRect/>
          <a:stretch>
            <a:fillRect/>
          </a:stretch>
        </p:blipFill>
        <p:spPr bwMode="auto">
          <a:xfrm>
            <a:off x="2555776" y="2060848"/>
            <a:ext cx="4216549" cy="236791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0209"/>
            <a:ext cx="8229600" cy="898511"/>
          </a:xfrm>
        </p:spPr>
        <p:txBody>
          <a:bodyPr>
            <a:normAutofit/>
          </a:bodyPr>
          <a:lstStyle/>
          <a:p>
            <a:r>
              <a:rPr lang="en-US" sz="4000" dirty="0" smtClean="0">
                <a:latin typeface="Tempus Sans ITC" pitchFamily="82" charset="0"/>
              </a:rPr>
              <a:t>Monday 15 January</a:t>
            </a:r>
            <a:endParaRPr lang="en-US" sz="4000" dirty="0">
              <a:latin typeface="Tempus Sans ITC" pitchFamily="82" charset="0"/>
            </a:endParaRPr>
          </a:p>
        </p:txBody>
      </p:sp>
      <p:sp>
        <p:nvSpPr>
          <p:cNvPr id="3" name="Content Placeholder 2"/>
          <p:cNvSpPr>
            <a:spLocks noGrp="1"/>
          </p:cNvSpPr>
          <p:nvPr>
            <p:ph idx="1"/>
          </p:nvPr>
        </p:nvSpPr>
        <p:spPr>
          <a:xfrm>
            <a:off x="0" y="1052736"/>
            <a:ext cx="9144000" cy="5805264"/>
          </a:xfrm>
        </p:spPr>
        <p:txBody>
          <a:bodyPr>
            <a:normAutofit fontScale="55000" lnSpcReduction="20000"/>
          </a:bodyPr>
          <a:lstStyle/>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a:buNone/>
            </a:pPr>
            <a:r>
              <a:rPr lang="en-GB" dirty="0" smtClean="0"/>
              <a:t>	</a:t>
            </a:r>
            <a:r>
              <a:rPr lang="en-GB" sz="4400" dirty="0" smtClean="0">
                <a:latin typeface="Tempus Sans ITC" pitchFamily="82" charset="0"/>
              </a:rPr>
              <a:t>Lord God</a:t>
            </a:r>
          </a:p>
          <a:p>
            <a:pPr>
              <a:buNone/>
            </a:pPr>
            <a:r>
              <a:rPr lang="en-GB" sz="4400" dirty="0" smtClean="0">
                <a:latin typeface="Tempus Sans ITC" pitchFamily="82" charset="0"/>
              </a:rPr>
              <a:t>	Open our hearts and help us to respect the dignity of every person. </a:t>
            </a:r>
          </a:p>
          <a:p>
            <a:pPr>
              <a:buNone/>
            </a:pPr>
            <a:r>
              <a:rPr lang="en-GB" sz="4400" dirty="0" smtClean="0">
                <a:latin typeface="Tempus Sans ITC" pitchFamily="82" charset="0"/>
              </a:rPr>
              <a:t>	Open our eyes to see the injustices that exist all around us.</a:t>
            </a:r>
          </a:p>
          <a:p>
            <a:pPr>
              <a:buNone/>
            </a:pPr>
            <a:r>
              <a:rPr lang="en-GB" sz="4400" dirty="0" smtClean="0">
                <a:latin typeface="Tempus Sans ITC" pitchFamily="82" charset="0"/>
              </a:rPr>
              <a:t>	Open our ears to listen and learn from the experiences of people who suffer from prejudice. </a:t>
            </a:r>
          </a:p>
          <a:p>
            <a:pPr>
              <a:buNone/>
            </a:pPr>
            <a:r>
              <a:rPr lang="en-GB" sz="4400" dirty="0" smtClean="0">
                <a:latin typeface="Tempus Sans ITC" pitchFamily="82" charset="0"/>
              </a:rPr>
              <a:t>	Open our mouths to speak out against such prejudice and injustice. </a:t>
            </a:r>
          </a:p>
          <a:p>
            <a:pPr>
              <a:buNone/>
            </a:pPr>
            <a:r>
              <a:rPr lang="en-GB" sz="4400" dirty="0" smtClean="0">
                <a:latin typeface="Tempus Sans ITC" pitchFamily="82" charset="0"/>
              </a:rPr>
              <a:t>	Help us to commit ourselves to work for justice and peace within our school and our society.  </a:t>
            </a:r>
          </a:p>
          <a:p>
            <a:pPr>
              <a:buNone/>
            </a:pPr>
            <a:r>
              <a:rPr lang="en-GB" sz="4400" dirty="0" smtClean="0">
                <a:latin typeface="Tempus Sans ITC" pitchFamily="82" charset="0"/>
              </a:rPr>
              <a:t>	We ask this through Christ Our Lord</a:t>
            </a:r>
          </a:p>
          <a:p>
            <a:pPr>
              <a:buNone/>
            </a:pPr>
            <a:r>
              <a:rPr lang="en-GB" sz="4400" dirty="0" smtClean="0">
                <a:latin typeface="Tempus Sans ITC" pitchFamily="82" charset="0"/>
              </a:rPr>
              <a:t>	Amen</a:t>
            </a:r>
          </a:p>
          <a:p>
            <a:pPr marL="0" indent="0">
              <a:buNone/>
            </a:pPr>
            <a:endParaRPr lang="en-US" dirty="0" smtClean="0">
              <a:latin typeface="Tempus Sans ITC" pitchFamily="82" charset="0"/>
            </a:endParaRPr>
          </a:p>
        </p:txBody>
      </p:sp>
      <p:pic>
        <p:nvPicPr>
          <p:cNvPr id="6" name="Picture 2" descr="Image result for nelson mandela quotes">
            <a:hlinkClick r:id="rId2"/>
          </p:cNvPr>
          <p:cNvPicPr>
            <a:picLocks noChangeAspect="1" noChangeArrowheads="1"/>
          </p:cNvPicPr>
          <p:nvPr/>
        </p:nvPicPr>
        <p:blipFill>
          <a:blip r:embed="rId3" cstate="print"/>
          <a:srcRect/>
          <a:stretch>
            <a:fillRect/>
          </a:stretch>
        </p:blipFill>
        <p:spPr bwMode="auto">
          <a:xfrm>
            <a:off x="2051720" y="836712"/>
            <a:ext cx="5328592" cy="2511176"/>
          </a:xfrm>
          <a:prstGeom prst="rect">
            <a:avLst/>
          </a:prstGeom>
          <a:noFill/>
        </p:spPr>
      </p:pic>
    </p:spTree>
    <p:extLst>
      <p:ext uri="{BB962C8B-B14F-4D97-AF65-F5344CB8AC3E}">
        <p14:creationId xmlns:p14="http://schemas.microsoft.com/office/powerpoint/2010/main" xmlns="" val="4542249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p:spPr>
        <p:txBody>
          <a:bodyPr>
            <a:normAutofit fontScale="90000"/>
          </a:bodyPr>
          <a:lstStyle/>
          <a:p>
            <a:r>
              <a:rPr lang="en-GB" dirty="0" smtClean="0">
                <a:latin typeface="Tempus Sans ITC" pitchFamily="82" charset="0"/>
              </a:rPr>
              <a:t/>
            </a:r>
            <a:br>
              <a:rPr lang="en-GB" dirty="0" smtClean="0">
                <a:latin typeface="Tempus Sans ITC" pitchFamily="82" charset="0"/>
              </a:rPr>
            </a:br>
            <a:r>
              <a:rPr lang="en-GB" dirty="0" smtClean="0">
                <a:latin typeface="Tempus Sans ITC" pitchFamily="82" charset="0"/>
              </a:rPr>
              <a:t>Tuesday 16 January</a:t>
            </a:r>
            <a:r>
              <a:rPr lang="en-GB" dirty="0" smtClean="0">
                <a:latin typeface="+mn-lt"/>
              </a:rPr>
              <a:t/>
            </a:r>
            <a:br>
              <a:rPr lang="en-GB" dirty="0" smtClean="0">
                <a:latin typeface="+mn-lt"/>
              </a:rPr>
            </a:br>
            <a:endParaRPr lang="en-GB" dirty="0">
              <a:latin typeface="+mn-lt"/>
            </a:endParaRPr>
          </a:p>
        </p:txBody>
      </p:sp>
      <p:sp>
        <p:nvSpPr>
          <p:cNvPr id="3" name="Content Placeholder 2"/>
          <p:cNvSpPr>
            <a:spLocks noGrp="1"/>
          </p:cNvSpPr>
          <p:nvPr>
            <p:ph idx="1"/>
          </p:nvPr>
        </p:nvSpPr>
        <p:spPr>
          <a:xfrm>
            <a:off x="107504" y="908720"/>
            <a:ext cx="8579296" cy="5217443"/>
          </a:xfrm>
        </p:spPr>
        <p:txBody>
          <a:bodyPr>
            <a:normAutofit/>
          </a:bodyPr>
          <a:lstStyle/>
          <a:p>
            <a:pPr>
              <a:buNone/>
            </a:pPr>
            <a:r>
              <a:rPr lang="en-GB" sz="2800" dirty="0" smtClean="0">
                <a:latin typeface="Tempus Sans ITC" pitchFamily="82" charset="0"/>
              </a:rPr>
              <a:t>	</a:t>
            </a:r>
            <a:endParaRPr lang="en-GB" sz="2800" dirty="0"/>
          </a:p>
        </p:txBody>
      </p:sp>
      <p:pic>
        <p:nvPicPr>
          <p:cNvPr id="4098" name="Picture 2" descr="Image result for nelson mandela quotes">
            <a:hlinkClick r:id="rId2"/>
          </p:cNvPr>
          <p:cNvPicPr>
            <a:picLocks noChangeAspect="1" noChangeArrowheads="1"/>
          </p:cNvPicPr>
          <p:nvPr/>
        </p:nvPicPr>
        <p:blipFill>
          <a:blip r:embed="rId3" cstate="print"/>
          <a:srcRect/>
          <a:stretch>
            <a:fillRect/>
          </a:stretch>
        </p:blipFill>
        <p:spPr bwMode="auto">
          <a:xfrm>
            <a:off x="2915816" y="980728"/>
            <a:ext cx="3240360" cy="3240361"/>
          </a:xfrm>
          <a:prstGeom prst="rect">
            <a:avLst/>
          </a:prstGeom>
          <a:noFill/>
        </p:spPr>
      </p:pic>
      <p:sp>
        <p:nvSpPr>
          <p:cNvPr id="8" name="TextBox 7"/>
          <p:cNvSpPr txBox="1"/>
          <p:nvPr/>
        </p:nvSpPr>
        <p:spPr>
          <a:xfrm>
            <a:off x="395536" y="4005064"/>
            <a:ext cx="8496944" cy="2954655"/>
          </a:xfrm>
          <a:prstGeom prst="rect">
            <a:avLst/>
          </a:prstGeom>
          <a:noFill/>
        </p:spPr>
        <p:txBody>
          <a:bodyPr wrap="square" rtlCol="0">
            <a:spAutoFit/>
          </a:bodyPr>
          <a:lstStyle/>
          <a:p>
            <a:r>
              <a:rPr lang="en-GB" sz="2400" dirty="0" smtClean="0">
                <a:latin typeface="Tempus Sans ITC" pitchFamily="82" charset="0"/>
              </a:rPr>
              <a:t>Lord</a:t>
            </a:r>
          </a:p>
          <a:p>
            <a:r>
              <a:rPr lang="en-GB" sz="2400" dirty="0" smtClean="0">
                <a:latin typeface="Tempus Sans ITC" pitchFamily="82" charset="0"/>
              </a:rPr>
              <a:t>Grant us courage and confidence so that we can attempt what might seem to be impossible. Fill us with hope and optimism that will see us through to the end of any task. Allow us to draw strength from others when we need it and to be generous with our companionship when we are able to help someone else.</a:t>
            </a:r>
          </a:p>
          <a:p>
            <a:r>
              <a:rPr lang="en-GB" sz="2400" dirty="0" smtClean="0">
                <a:latin typeface="Tempus Sans ITC" pitchFamily="82" charset="0"/>
              </a:rPr>
              <a:t>Amen</a:t>
            </a:r>
          </a:p>
          <a:p>
            <a:endParaRPr lang="en-GB" dirty="0">
              <a:latin typeface="Tempus Sans ITC" pitchFamily="8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440" y="53752"/>
            <a:ext cx="8229600" cy="1143000"/>
          </a:xfrm>
        </p:spPr>
        <p:txBody>
          <a:bodyPr>
            <a:normAutofit/>
          </a:bodyPr>
          <a:lstStyle/>
          <a:p>
            <a:r>
              <a:rPr lang="en-GB" sz="4000" dirty="0" smtClean="0">
                <a:latin typeface="Tempus Sans ITC" pitchFamily="82" charset="0"/>
              </a:rPr>
              <a:t>Wednesday 17 January</a:t>
            </a:r>
            <a:endParaRPr lang="en-GB" sz="4000" dirty="0">
              <a:latin typeface="Tempus Sans ITC" pitchFamily="82" charset="0"/>
            </a:endParaRPr>
          </a:p>
        </p:txBody>
      </p:sp>
      <p:sp>
        <p:nvSpPr>
          <p:cNvPr id="3" name="Content Placeholder 2"/>
          <p:cNvSpPr>
            <a:spLocks noGrp="1"/>
          </p:cNvSpPr>
          <p:nvPr>
            <p:ph idx="1"/>
          </p:nvPr>
        </p:nvSpPr>
        <p:spPr>
          <a:xfrm>
            <a:off x="323528" y="1412776"/>
            <a:ext cx="8640960" cy="4525963"/>
          </a:xfrm>
        </p:spPr>
        <p:txBody>
          <a:bodyPr>
            <a:normAutofit/>
          </a:bodyPr>
          <a:lstStyle/>
          <a:p>
            <a:pPr>
              <a:buNone/>
            </a:pPr>
            <a:r>
              <a:rPr lang="en-GB" dirty="0" smtClean="0">
                <a:latin typeface="Tempus Sans ITC" pitchFamily="82" charset="0"/>
              </a:rPr>
              <a:t>	</a:t>
            </a:r>
            <a:endParaRPr lang="en-GB" dirty="0"/>
          </a:p>
        </p:txBody>
      </p:sp>
      <p:sp>
        <p:nvSpPr>
          <p:cNvPr id="2050" name="AutoShape 2" descr="Image result for new year new opportuniti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pic>
        <p:nvPicPr>
          <p:cNvPr id="3074" name="Picture 2" descr="Image result for nelson mandela quotes">
            <a:hlinkClick r:id="rId2"/>
          </p:cNvPr>
          <p:cNvPicPr>
            <a:picLocks noChangeAspect="1" noChangeArrowheads="1"/>
          </p:cNvPicPr>
          <p:nvPr/>
        </p:nvPicPr>
        <p:blipFill>
          <a:blip r:embed="rId3" cstate="print"/>
          <a:srcRect/>
          <a:stretch>
            <a:fillRect/>
          </a:stretch>
        </p:blipFill>
        <p:spPr bwMode="auto">
          <a:xfrm>
            <a:off x="2339752" y="1196752"/>
            <a:ext cx="4464496" cy="2419185"/>
          </a:xfrm>
          <a:prstGeom prst="rect">
            <a:avLst/>
          </a:prstGeom>
          <a:noFill/>
        </p:spPr>
      </p:pic>
      <p:sp>
        <p:nvSpPr>
          <p:cNvPr id="7" name="TextBox 6"/>
          <p:cNvSpPr txBox="1"/>
          <p:nvPr/>
        </p:nvSpPr>
        <p:spPr>
          <a:xfrm>
            <a:off x="755576" y="3356992"/>
            <a:ext cx="7560840" cy="3416320"/>
          </a:xfrm>
          <a:prstGeom prst="rect">
            <a:avLst/>
          </a:prstGeom>
          <a:noFill/>
        </p:spPr>
        <p:txBody>
          <a:bodyPr wrap="square" rtlCol="0">
            <a:spAutoFit/>
          </a:bodyPr>
          <a:lstStyle/>
          <a:p>
            <a:r>
              <a:rPr lang="en-GB" sz="2400" dirty="0" smtClean="0">
                <a:latin typeface="Tempus Sans ITC" pitchFamily="82" charset="0"/>
              </a:rPr>
              <a:t>Lord</a:t>
            </a:r>
          </a:p>
          <a:p>
            <a:r>
              <a:rPr lang="en-GB" sz="2400" dirty="0" smtClean="0">
                <a:latin typeface="Tempus Sans ITC" pitchFamily="82" charset="0"/>
              </a:rPr>
              <a:t>We give thanks for the many opportunities that we enjoy at Upton Hall.  May we never take for granted the experience of education that we benefit from every day. Help us to be mindful of those, especially young women, who do not have access to any sort of education. Let us use our gifts and talents for the benefit of others in order to build a fairer and more just world</a:t>
            </a:r>
          </a:p>
          <a:p>
            <a:r>
              <a:rPr lang="en-GB" sz="2400" dirty="0" smtClean="0">
                <a:latin typeface="Tempus Sans ITC" pitchFamily="82" charset="0"/>
              </a:rPr>
              <a:t>Amen</a:t>
            </a:r>
            <a:endParaRPr lang="en-GB" sz="2400" dirty="0">
              <a:latin typeface="Tempus Sans ITC" pitchFamily="82"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587"/>
            <a:ext cx="8229600" cy="1143000"/>
          </a:xfrm>
        </p:spPr>
        <p:txBody>
          <a:bodyPr>
            <a:normAutofit/>
          </a:bodyPr>
          <a:lstStyle/>
          <a:p>
            <a:r>
              <a:rPr lang="en-GB" sz="4000" dirty="0" smtClean="0">
                <a:latin typeface="Tempus Sans ITC" pitchFamily="82" charset="0"/>
              </a:rPr>
              <a:t>Thursday 18 January</a:t>
            </a:r>
            <a:endParaRPr lang="en-GB" sz="4000" dirty="0">
              <a:latin typeface="Tempus Sans ITC" pitchFamily="82" charset="0"/>
            </a:endParaRPr>
          </a:p>
        </p:txBody>
      </p:sp>
      <p:sp>
        <p:nvSpPr>
          <p:cNvPr id="3" name="Content Placeholder 2"/>
          <p:cNvSpPr>
            <a:spLocks noGrp="1"/>
          </p:cNvSpPr>
          <p:nvPr>
            <p:ph idx="1"/>
          </p:nvPr>
        </p:nvSpPr>
        <p:spPr>
          <a:xfrm>
            <a:off x="287016" y="980728"/>
            <a:ext cx="8856984" cy="4525963"/>
          </a:xfrm>
        </p:spPr>
        <p:txBody>
          <a:bodyPr>
            <a:normAutofit/>
          </a:bodyPr>
          <a:lstStyle/>
          <a:p>
            <a:pPr>
              <a:buNone/>
            </a:pPr>
            <a:r>
              <a:rPr lang="en-GB" dirty="0" smtClean="0"/>
              <a:t>	</a:t>
            </a:r>
            <a:endParaRPr lang="en-GB" dirty="0">
              <a:latin typeface="Tempus Sans ITC" pitchFamily="82" charset="0"/>
            </a:endParaRPr>
          </a:p>
        </p:txBody>
      </p:sp>
      <p:sp>
        <p:nvSpPr>
          <p:cNvPr id="2050" name="AutoShape 2" descr="Image result for new year new opportuniti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pic>
        <p:nvPicPr>
          <p:cNvPr id="4" name="Picture 2" descr="Image result for nelson mandela quotes">
            <a:hlinkClick r:id="rId2"/>
          </p:cNvPr>
          <p:cNvPicPr>
            <a:picLocks noChangeAspect="1" noChangeArrowheads="1"/>
          </p:cNvPicPr>
          <p:nvPr/>
        </p:nvPicPr>
        <p:blipFill>
          <a:blip r:embed="rId3" cstate="print"/>
          <a:srcRect/>
          <a:stretch>
            <a:fillRect/>
          </a:stretch>
        </p:blipFill>
        <p:spPr bwMode="auto">
          <a:xfrm>
            <a:off x="2123728" y="1124744"/>
            <a:ext cx="4968552" cy="2488355"/>
          </a:xfrm>
          <a:prstGeom prst="rect">
            <a:avLst/>
          </a:prstGeom>
          <a:noFill/>
        </p:spPr>
      </p:pic>
      <p:sp>
        <p:nvSpPr>
          <p:cNvPr id="7" name="TextBox 6"/>
          <p:cNvSpPr txBox="1"/>
          <p:nvPr/>
        </p:nvSpPr>
        <p:spPr>
          <a:xfrm>
            <a:off x="755576" y="3501008"/>
            <a:ext cx="7560840" cy="3046988"/>
          </a:xfrm>
          <a:prstGeom prst="rect">
            <a:avLst/>
          </a:prstGeom>
          <a:noFill/>
        </p:spPr>
        <p:txBody>
          <a:bodyPr wrap="square" rtlCol="0">
            <a:spAutoFit/>
          </a:bodyPr>
          <a:lstStyle/>
          <a:p>
            <a:r>
              <a:rPr lang="en-GB" sz="2400" dirty="0" smtClean="0">
                <a:latin typeface="Tempus Sans ITC" pitchFamily="82" charset="0"/>
              </a:rPr>
              <a:t>Lord God</a:t>
            </a:r>
          </a:p>
          <a:p>
            <a:r>
              <a:rPr lang="en-GB" sz="2400" dirty="0" smtClean="0">
                <a:latin typeface="Tempus Sans ITC" pitchFamily="82" charset="0"/>
              </a:rPr>
              <a:t>Teach us not to fear failure</a:t>
            </a:r>
            <a:r>
              <a:rPr lang="en-GB" dirty="0" smtClean="0">
                <a:latin typeface="Tempus Sans ITC" pitchFamily="82" charset="0"/>
              </a:rPr>
              <a:t>. </a:t>
            </a:r>
            <a:r>
              <a:rPr lang="en-GB" sz="2400" dirty="0" smtClean="0">
                <a:latin typeface="Tempus Sans ITC" pitchFamily="82" charset="0"/>
              </a:rPr>
              <a:t>Let us become risk-takers, able to learn from our mistakes. Grant us the resilience to persevere especially when the going gets tough. May we also have a generosity of spirit that allows us to help others  to get back up again when they fall.</a:t>
            </a:r>
          </a:p>
          <a:p>
            <a:r>
              <a:rPr lang="en-GB" sz="2400" dirty="0" smtClean="0">
                <a:latin typeface="Tempus Sans ITC" pitchFamily="82" charset="0"/>
              </a:rPr>
              <a:t>We make this prayer through Christ Our Lord</a:t>
            </a:r>
          </a:p>
          <a:p>
            <a:r>
              <a:rPr lang="en-GB" sz="2400" dirty="0" smtClean="0">
                <a:latin typeface="Tempus Sans ITC" pitchFamily="82" charset="0"/>
              </a:rPr>
              <a:t>Amen</a:t>
            </a:r>
            <a:endParaRPr lang="en-GB" sz="2400" dirty="0">
              <a:latin typeface="Tempus Sans ITC" pitchFamily="82" charset="0"/>
            </a:endParaRPr>
          </a:p>
        </p:txBody>
      </p:sp>
    </p:spTree>
    <p:extLst>
      <p:ext uri="{BB962C8B-B14F-4D97-AF65-F5344CB8AC3E}">
        <p14:creationId xmlns:p14="http://schemas.microsoft.com/office/powerpoint/2010/main" xmlns="" val="22494520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587"/>
            <a:ext cx="8229600" cy="1143000"/>
          </a:xfrm>
        </p:spPr>
        <p:txBody>
          <a:bodyPr>
            <a:normAutofit/>
          </a:bodyPr>
          <a:lstStyle/>
          <a:p>
            <a:r>
              <a:rPr lang="en-GB" sz="4000" dirty="0" smtClean="0">
                <a:latin typeface="Tempus Sans ITC" pitchFamily="82" charset="0"/>
              </a:rPr>
              <a:t>Friday 19 January</a:t>
            </a:r>
            <a:endParaRPr lang="en-GB" sz="4000" dirty="0">
              <a:latin typeface="Tempus Sans ITC" pitchFamily="82" charset="0"/>
            </a:endParaRPr>
          </a:p>
        </p:txBody>
      </p:sp>
      <p:sp>
        <p:nvSpPr>
          <p:cNvPr id="3" name="Content Placeholder 2"/>
          <p:cNvSpPr>
            <a:spLocks noGrp="1"/>
          </p:cNvSpPr>
          <p:nvPr>
            <p:ph idx="1"/>
          </p:nvPr>
        </p:nvSpPr>
        <p:spPr>
          <a:xfrm>
            <a:off x="0" y="980728"/>
            <a:ext cx="9612560" cy="4525963"/>
          </a:xfrm>
        </p:spPr>
        <p:txBody>
          <a:bodyPr>
            <a:normAutofit/>
          </a:bodyPr>
          <a:lstStyle/>
          <a:p>
            <a:pPr>
              <a:buNone/>
            </a:pPr>
            <a:endParaRPr lang="en-GB" dirty="0">
              <a:latin typeface="Tempus Sans ITC" pitchFamily="82" charset="0"/>
            </a:endParaRPr>
          </a:p>
          <a:p>
            <a:pPr>
              <a:buNone/>
            </a:pPr>
            <a:endParaRPr lang="en-GB" dirty="0">
              <a:latin typeface="Tempus Sans ITC" pitchFamily="82" charset="0"/>
            </a:endParaRPr>
          </a:p>
        </p:txBody>
      </p:sp>
      <p:sp>
        <p:nvSpPr>
          <p:cNvPr id="2050" name="AutoShape 2" descr="Image result for new year new opportuniti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pic>
        <p:nvPicPr>
          <p:cNvPr id="1026" name="Picture 2" descr="Image result for nelson mandela quotes">
            <a:hlinkClick r:id="rId2"/>
          </p:cNvPr>
          <p:cNvPicPr>
            <a:picLocks noChangeAspect="1" noChangeArrowheads="1"/>
          </p:cNvPicPr>
          <p:nvPr/>
        </p:nvPicPr>
        <p:blipFill>
          <a:blip r:embed="rId3" cstate="print"/>
          <a:srcRect/>
          <a:stretch>
            <a:fillRect/>
          </a:stretch>
        </p:blipFill>
        <p:spPr bwMode="auto">
          <a:xfrm>
            <a:off x="2843808" y="980728"/>
            <a:ext cx="3439187" cy="2304256"/>
          </a:xfrm>
          <a:prstGeom prst="rect">
            <a:avLst/>
          </a:prstGeom>
          <a:noFill/>
        </p:spPr>
      </p:pic>
      <p:sp>
        <p:nvSpPr>
          <p:cNvPr id="8" name="TextBox 7"/>
          <p:cNvSpPr txBox="1"/>
          <p:nvPr/>
        </p:nvSpPr>
        <p:spPr>
          <a:xfrm>
            <a:off x="395536" y="3068960"/>
            <a:ext cx="8496944" cy="4154984"/>
          </a:xfrm>
          <a:prstGeom prst="rect">
            <a:avLst/>
          </a:prstGeom>
          <a:noFill/>
        </p:spPr>
        <p:txBody>
          <a:bodyPr wrap="square" rtlCol="0">
            <a:spAutoFit/>
          </a:bodyPr>
          <a:lstStyle/>
          <a:p>
            <a:r>
              <a:rPr lang="en-GB" sz="2400" dirty="0" smtClean="0">
                <a:latin typeface="Tempus Sans ITC" pitchFamily="82" charset="0"/>
              </a:rPr>
              <a:t>Lord</a:t>
            </a:r>
          </a:p>
          <a:p>
            <a:r>
              <a:rPr lang="en-GB" sz="2400" dirty="0" smtClean="0">
                <a:latin typeface="Tempus Sans ITC" pitchFamily="82" charset="0"/>
              </a:rPr>
              <a:t>Help us to do all that we can to remove the scourge of poverty both from our own community and the wider world. We give thanks for the work we are doing to feed and clothe the homeless on Wirral and to support the education of pupils in Nairobi. May our hearts always be open to those in need.  May we always answer a cry for help and may we spend our lives tipping the scales of justice towards those who have nothing.</a:t>
            </a:r>
          </a:p>
          <a:p>
            <a:r>
              <a:rPr lang="en-GB" sz="2400" dirty="0" smtClean="0">
                <a:latin typeface="Tempus Sans ITC" pitchFamily="82" charset="0"/>
              </a:rPr>
              <a:t>Amen</a:t>
            </a:r>
          </a:p>
          <a:p>
            <a:endParaRPr lang="en-GB" sz="2400" dirty="0" smtClean="0">
              <a:latin typeface="Tempus Sans ITC" pitchFamily="82" charset="0"/>
            </a:endParaRPr>
          </a:p>
          <a:p>
            <a:endParaRPr lang="en-GB" sz="2400" dirty="0">
              <a:latin typeface="Tempus Sans ITC" pitchFamily="82" charset="0"/>
            </a:endParaRPr>
          </a:p>
        </p:txBody>
      </p:sp>
    </p:spTree>
    <p:extLst>
      <p:ext uri="{BB962C8B-B14F-4D97-AF65-F5344CB8AC3E}">
        <p14:creationId xmlns:p14="http://schemas.microsoft.com/office/powerpoint/2010/main" xmlns="" val="19684245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435280" cy="1143000"/>
          </a:xfrm>
        </p:spPr>
        <p:txBody>
          <a:bodyPr/>
          <a:lstStyle/>
          <a:p>
            <a:r>
              <a:rPr lang="en-GB" dirty="0" smtClean="0">
                <a:latin typeface="Tempus Sans ITC" pitchFamily="82" charset="0"/>
              </a:rPr>
              <a:t>Afternoon Prayer and Reflection</a:t>
            </a:r>
            <a:endParaRPr lang="en-GB" dirty="0">
              <a:latin typeface="Tempus Sans ITC" pitchFamily="82" charset="0"/>
            </a:endParaRPr>
          </a:p>
        </p:txBody>
      </p:sp>
      <p:sp>
        <p:nvSpPr>
          <p:cNvPr id="3" name="Content Placeholder 2"/>
          <p:cNvSpPr>
            <a:spLocks noGrp="1"/>
          </p:cNvSpPr>
          <p:nvPr>
            <p:ph idx="1"/>
          </p:nvPr>
        </p:nvSpPr>
        <p:spPr>
          <a:xfrm>
            <a:off x="0" y="980728"/>
            <a:ext cx="9144000" cy="5877272"/>
          </a:xfrm>
        </p:spPr>
        <p:txBody>
          <a:bodyPr>
            <a:normAutofit lnSpcReduction="10000"/>
          </a:bodyPr>
          <a:lstStyle/>
          <a:p>
            <a:pPr>
              <a:buNone/>
            </a:pPr>
            <a:r>
              <a:rPr lang="en-GB" sz="2400" dirty="0" smtClean="0">
                <a:latin typeface="Tempus Sans ITC" pitchFamily="82" charset="0"/>
              </a:rPr>
              <a:t>	</a:t>
            </a:r>
            <a:r>
              <a:rPr lang="en-GB" sz="2200" dirty="0" smtClean="0">
                <a:latin typeface="Tempus Sans ITC" pitchFamily="82" charset="0"/>
              </a:rPr>
              <a:t>Lord</a:t>
            </a:r>
          </a:p>
          <a:p>
            <a:pPr>
              <a:buNone/>
            </a:pPr>
            <a:r>
              <a:rPr lang="en-GB" sz="2200" dirty="0" smtClean="0">
                <a:latin typeface="Tempus Sans ITC" pitchFamily="82" charset="0"/>
              </a:rPr>
              <a:t>	Thank you for the morning, for watching over me and walking with me.  May I find joy and understanding this afternoon, in all I do.  Grant me the zest and the strength I need to work for you until nightfall.  Amen</a:t>
            </a:r>
          </a:p>
          <a:p>
            <a:pPr>
              <a:buNone/>
            </a:pPr>
            <a:endParaRPr lang="en-GB" sz="2200" dirty="0" smtClean="0">
              <a:latin typeface="Tempus Sans ITC" pitchFamily="82" charset="0"/>
            </a:endParaRPr>
          </a:p>
          <a:p>
            <a:pPr>
              <a:buNone/>
            </a:pPr>
            <a:r>
              <a:rPr lang="en-GB" sz="2200" dirty="0" smtClean="0">
                <a:latin typeface="Tempus Sans ITC" pitchFamily="82" charset="0"/>
              </a:rPr>
              <a:t>	</a:t>
            </a:r>
            <a:r>
              <a:rPr lang="en-GB" sz="2200" i="1" dirty="0" smtClean="0">
                <a:latin typeface="Tempus Sans ITC" pitchFamily="82" charset="0"/>
              </a:rPr>
              <a:t>Let us pause for a few moments in silence and remember those family members and friends who need our prayers and support today…………</a:t>
            </a:r>
          </a:p>
          <a:p>
            <a:pPr>
              <a:buNone/>
            </a:pPr>
            <a:r>
              <a:rPr lang="en-GB" sz="2200" i="1" dirty="0" smtClean="0">
                <a:latin typeface="Tempus Sans ITC" pitchFamily="82" charset="0"/>
              </a:rPr>
              <a:t>	</a:t>
            </a:r>
            <a:r>
              <a:rPr lang="en-GB" sz="2200" i="1" dirty="0" smtClean="0">
                <a:latin typeface="Tempus Sans ITC" pitchFamily="82" charset="0"/>
              </a:rPr>
              <a:t>Let us say together the prayer that Jesus taught his disciples:</a:t>
            </a:r>
          </a:p>
          <a:p>
            <a:pPr>
              <a:buNone/>
            </a:pPr>
            <a:endParaRPr lang="en-GB" sz="2200" dirty="0" smtClean="0">
              <a:latin typeface="Tempus Sans ITC" pitchFamily="82" charset="0"/>
            </a:endParaRPr>
          </a:p>
          <a:p>
            <a:pPr>
              <a:buNone/>
            </a:pPr>
            <a:r>
              <a:rPr lang="en-GB" sz="2200" dirty="0" smtClean="0">
                <a:latin typeface="Tempus Sans ITC" pitchFamily="82" charset="0"/>
              </a:rPr>
              <a:t>	Our </a:t>
            </a:r>
            <a:r>
              <a:rPr lang="en-GB" sz="2200" dirty="0" smtClean="0">
                <a:latin typeface="Tempus Sans ITC" pitchFamily="82" charset="0"/>
              </a:rPr>
              <a:t>Father who art in heaven, hallowed be thy name. Thy kingdom come. Thy will be done, on earth as it is in heaven. Give us this day our </a:t>
            </a:r>
            <a:r>
              <a:rPr lang="en-GB" sz="2200" dirty="0" smtClean="0">
                <a:latin typeface="Tempus Sans ITC" pitchFamily="82" charset="0"/>
              </a:rPr>
              <a:t>daily bread</a:t>
            </a:r>
            <a:r>
              <a:rPr lang="en-GB" sz="2200" dirty="0" smtClean="0">
                <a:latin typeface="Tempus Sans ITC" pitchFamily="82" charset="0"/>
              </a:rPr>
              <a:t>, and forgive us our trespasses, as we forgive those who trespass against us, and lead us not into temptation but deliver us from evil.  </a:t>
            </a:r>
            <a:r>
              <a:rPr lang="en-GB" sz="2200" dirty="0" smtClean="0">
                <a:latin typeface="Tempus Sans ITC" pitchFamily="82" charset="0"/>
              </a:rPr>
              <a:t>Amen</a:t>
            </a:r>
          </a:p>
          <a:p>
            <a:pPr>
              <a:buNone/>
            </a:pPr>
            <a:endParaRPr lang="en-GB" sz="2200" dirty="0" smtClean="0">
              <a:latin typeface="Tempus Sans ITC" pitchFamily="82" charset="0"/>
            </a:endParaRPr>
          </a:p>
          <a:p>
            <a:pPr>
              <a:buNone/>
            </a:pPr>
            <a:r>
              <a:rPr lang="en-GB" sz="2200" dirty="0" smtClean="0">
                <a:latin typeface="Tempus Sans ITC" pitchFamily="82" charset="0"/>
              </a:rPr>
              <a:t>	May the Lord bless us and keep us from all evil and bring us to everlasting life.  Amen</a:t>
            </a:r>
          </a:p>
          <a:p>
            <a:pPr>
              <a:buNone/>
            </a:pPr>
            <a:endParaRPr lang="en-GB" sz="2400" dirty="0" smtClean="0">
              <a:latin typeface="Tempus Sans ITC" pitchFamily="82" charset="0"/>
            </a:endParaRPr>
          </a:p>
          <a:p>
            <a:pPr>
              <a:buNone/>
            </a:pPr>
            <a:endParaRPr lang="en-GB" sz="2400" dirty="0" smtClean="0">
              <a:latin typeface="Tempus Sans ITC" pitchFamily="82" charset="0"/>
            </a:endParaRPr>
          </a:p>
          <a:p>
            <a:pPr>
              <a:buNone/>
            </a:pPr>
            <a:endParaRPr lang="en-GB" sz="2400" dirty="0">
              <a:latin typeface="Tempus Sans ITC" pitchFamily="82"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727</TotalTime>
  <Words>353</Words>
  <Application>Microsoft Office PowerPoint</Application>
  <PresentationFormat>On-screen Show (4:3)</PresentationFormat>
  <Paragraphs>51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Prayers for the week 15-19 January 2018</vt:lpstr>
      <vt:lpstr>Monday 15 January</vt:lpstr>
      <vt:lpstr> Tuesday 16 January </vt:lpstr>
      <vt:lpstr>Wednesday 17 January</vt:lpstr>
      <vt:lpstr>Thursday 18 January</vt:lpstr>
      <vt:lpstr>Friday 19 January</vt:lpstr>
      <vt:lpstr>Afternoon Prayer and Reflection</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5th September 2016</dc:title>
  <dc:creator>Windows User</dc:creator>
  <cp:lastModifiedBy>mjquinn</cp:lastModifiedBy>
  <cp:revision>59</cp:revision>
  <dcterms:created xsi:type="dcterms:W3CDTF">2016-09-01T21:35:07Z</dcterms:created>
  <dcterms:modified xsi:type="dcterms:W3CDTF">2018-01-12T11:25:45Z</dcterms:modified>
</cp:coreProperties>
</file>