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9" r:id="rId6"/>
    <p:sldId id="258"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EDB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18/01/2018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7EDBC">
                <a:alpha val="98824"/>
              </a:srgbClr>
            </a:gs>
            <a:gs pos="0">
              <a:schemeClr val="bg2">
                <a:tint val="40000"/>
                <a:satMod val="350000"/>
                <a:alpha val="99000"/>
              </a:schemeClr>
            </a:gs>
            <a:gs pos="0">
              <a:schemeClr val="bg2">
                <a:tint val="40000"/>
                <a:satMod val="350000"/>
                <a:alpha val="99000"/>
              </a:schemeClr>
            </a:gs>
            <a:gs pos="0">
              <a:schemeClr val="bg2">
                <a:tint val="40000"/>
                <a:satMod val="350000"/>
                <a:alpha val="99000"/>
              </a:schemeClr>
            </a:gs>
            <a:gs pos="0">
              <a:srgbClr val="00B050">
                <a:alpha val="0"/>
              </a:srgbClr>
            </a:gs>
            <a:gs pos="0">
              <a:schemeClr val="bg2">
                <a:tint val="40000"/>
                <a:satMod val="350000"/>
              </a:schemeClr>
            </a:gs>
            <a:gs pos="0">
              <a:schemeClr val="bg2">
                <a:tint val="40000"/>
                <a:satMod val="350000"/>
              </a:schemeClr>
            </a:gs>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F728D-1399-4B9E-B105-C85FB8C09543}" type="datetimeFigureOut">
              <a:rPr lang="en-GB" smtClean="0"/>
              <a:pPr/>
              <a:t>18/01/2018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23487-5698-474A-9CCC-469F4B5DC35E}"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source=images&amp;cd=&amp;cad=rja&amp;uact=8&amp;ved=0ahUKEwj8vtnsqdLYAhUSnRQKHVzmDx0QjRwIBw&amp;url=http://www.documentarytube.com/articles/secrets-of-auschwitz-what-you-don-t-know-about-the-infamous-death-camp&amp;psig=AOvVaw0cx2uAN3Q5mA9HQTJeu9QC&amp;ust=1515843127398198"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s://www.google.co.uk/url?sa=i&amp;rct=j&amp;q=&amp;esrc=s&amp;source=images&amp;cd=&amp;cad=rja&amp;uact=8&amp;ved=0ahUKEwiHmKanqdrYAhXE6xQKHVjsDvQQjRwIBw&amp;url=https://www.pinterest.com/pin/438819557414118209/&amp;psig=AOvVaw0x1LcpNgcOtMVoipaKrqxb&amp;ust=151611781710680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url?sa=i&amp;rct=j&amp;q=&amp;esrc=s&amp;source=images&amp;cd=&amp;cad=rja&amp;uact=8&amp;ved=0ahUKEwiS-8DrlNrYAhUFOBQKHceGBnoQjRwIBw&amp;url=https://irenezelaya.wordpress.com/2014/10/22/the-diary-of-a-young-girl-anne-frank/&amp;psig=AOvVaw0HR0IATPDSnDuGDDZrhYjS&amp;ust=151611231036638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mp;esrc=s&amp;source=images&amp;cd=&amp;cad=rja&amp;uact=8&amp;ved=0ahUKEwil4tDxttrYAhXCaxQKHSNtAeAQjRwIBw&amp;url=http://themiscellany.org/2016/10/18/st-teresa-benedicta-a-life-of-the-mind/&amp;psig=AOvVaw3FLZS4SMPHWpjYUAQ_HMY1&amp;ust=1516121479724141"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google.co.uk/url?sa=i&amp;rct=j&amp;q=&amp;esrc=s&amp;source=images&amp;cd=&amp;cad=rja&amp;uact=8&amp;ved=0ahUKEwj_xuHSttrYAhWLXBQKHUo9AasQjRwIBw&amp;url=https://carmelourladysdovecote.wordpress.com/2013/06/18/st-teresa-benedicta-of-the-cross-quote-10/&amp;psig=AOvVaw1qwI_n97czR7hOJNwrA9b-&amp;ust=151612131805616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uk/url?sa=i&amp;rct=j&amp;q=&amp;esrc=s&amp;source=images&amp;cd=&amp;cad=rja&amp;uact=8&amp;ved=0ahUKEwjn_tCLltrYAhVDzxQKHeECD3YQjRwIBw&amp;url=https://www.pinterest.com/explore/dietrich-bonhoeffer/&amp;psig=AOvVaw0YiGgK3G0613MkkXSNjQOC&amp;ust=151611256095983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uk/url?sa=i&amp;rct=j&amp;q=&amp;esrc=s&amp;source=images&amp;cd=&amp;cad=rja&amp;uact=8&amp;ved=0ahUKEwiy29HFmNrYAhUM1hQKHfm8BDcQjRwIBw&amp;url=https://www.pinterest.dk/pin/286752701249085402/&amp;psig=AOvVaw1MKKpWdCNTF2Jvem4Sm2Xq&amp;ust=151611320117807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uk/url?sa=i&amp;rct=j&amp;q=&amp;esrc=s&amp;source=images&amp;cd=&amp;cad=rja&amp;uact=8&amp;ved=0ahUKEwio5dStldrYAhVM6RQKHbclBaMQjRwIBw&amp;url=http://www.sayingsplus.com/anne-frank-quotes.html&amp;psig=AOvVaw0HR0IATPDSnDuGDDZrhYjS&amp;ust=151611231036638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normAutofit fontScale="90000"/>
          </a:bodyPr>
          <a:lstStyle/>
          <a:p>
            <a:r>
              <a:rPr lang="en-GB" dirty="0" smtClean="0">
                <a:latin typeface="Tempus Sans ITC" pitchFamily="82" charset="0"/>
              </a:rPr>
              <a:t>Prayers for the week</a:t>
            </a:r>
            <a:br>
              <a:rPr lang="en-GB" dirty="0" smtClean="0">
                <a:latin typeface="Tempus Sans ITC" pitchFamily="82" charset="0"/>
              </a:rPr>
            </a:br>
            <a:r>
              <a:rPr lang="en-GB" dirty="0" smtClean="0">
                <a:latin typeface="Tempus Sans ITC" pitchFamily="82" charset="0"/>
              </a:rPr>
              <a:t>22-26 January 2018</a:t>
            </a:r>
            <a:br>
              <a:rPr lang="en-GB" dirty="0" smtClean="0">
                <a:latin typeface="Tempus Sans ITC" pitchFamily="82" charset="0"/>
              </a:rPr>
            </a:br>
            <a:r>
              <a:rPr lang="en-GB" dirty="0" smtClean="0">
                <a:latin typeface="Tempus Sans ITC" pitchFamily="82" charset="0"/>
              </a:rPr>
              <a:t>Holocaust Memorial week</a:t>
            </a:r>
            <a:endParaRPr lang="en-GB" dirty="0">
              <a:latin typeface="Tempus Sans ITC" pitchFamily="82" charset="0"/>
            </a:endParaRPr>
          </a:p>
        </p:txBody>
      </p:sp>
      <p:sp>
        <p:nvSpPr>
          <p:cNvPr id="3" name="Subtitle 2"/>
          <p:cNvSpPr>
            <a:spLocks noGrp="1"/>
          </p:cNvSpPr>
          <p:nvPr>
            <p:ph type="subTitle" idx="1"/>
          </p:nvPr>
        </p:nvSpPr>
        <p:spPr>
          <a:xfrm>
            <a:off x="287016" y="4869160"/>
            <a:ext cx="8856984" cy="1752600"/>
          </a:xfrm>
        </p:spPr>
        <p:txBody>
          <a:bodyPr>
            <a:normAutofit lnSpcReduction="10000"/>
          </a:bodyPr>
          <a:lstStyle/>
          <a:p>
            <a:pPr algn="l"/>
            <a:r>
              <a:rPr lang="en-GB" sz="2800" dirty="0" smtClean="0">
                <a:latin typeface="Tempus Sans ITC" pitchFamily="82" charset="0"/>
              </a:rPr>
              <a:t>Saturday 27 January is National Holocaust Memorial day.  In our assemblies and our prayers this week we remember this dark event that took place during the Second World War (1939-1945).</a:t>
            </a:r>
            <a:endParaRPr lang="en-GB" sz="2800" dirty="0">
              <a:latin typeface="Tempus Sans ITC" pitchFamily="82" charset="0"/>
            </a:endParaRPr>
          </a:p>
        </p:txBody>
      </p:sp>
      <p:pic>
        <p:nvPicPr>
          <p:cNvPr id="7170" name="Picture 2" descr="Image result for auschwitz">
            <a:hlinkClick r:id="rId2"/>
          </p:cNvPr>
          <p:cNvPicPr>
            <a:picLocks noChangeAspect="1" noChangeArrowheads="1"/>
          </p:cNvPicPr>
          <p:nvPr/>
        </p:nvPicPr>
        <p:blipFill>
          <a:blip r:embed="rId3" cstate="print"/>
          <a:srcRect/>
          <a:stretch>
            <a:fillRect/>
          </a:stretch>
        </p:blipFill>
        <p:spPr bwMode="auto">
          <a:xfrm>
            <a:off x="1331640" y="2060848"/>
            <a:ext cx="4858337" cy="2736304"/>
          </a:xfrm>
          <a:prstGeom prst="rect">
            <a:avLst/>
          </a:prstGeom>
          <a:noFill/>
        </p:spPr>
      </p:pic>
      <p:pic>
        <p:nvPicPr>
          <p:cNvPr id="5" name="Picture 4" descr="Image result for for evil to succeed quote">
            <a:hlinkClick r:id="rId4"/>
          </p:cNvPr>
          <p:cNvPicPr>
            <a:picLocks noChangeAspect="1" noChangeArrowheads="1"/>
          </p:cNvPicPr>
          <p:nvPr/>
        </p:nvPicPr>
        <p:blipFill>
          <a:blip r:embed="rId5" cstate="print"/>
          <a:srcRect/>
          <a:stretch>
            <a:fillRect/>
          </a:stretch>
        </p:blipFill>
        <p:spPr bwMode="auto">
          <a:xfrm>
            <a:off x="6660232" y="2060848"/>
            <a:ext cx="1410793" cy="271935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209"/>
            <a:ext cx="8229600" cy="898511"/>
          </a:xfrm>
        </p:spPr>
        <p:txBody>
          <a:bodyPr>
            <a:normAutofit/>
          </a:bodyPr>
          <a:lstStyle/>
          <a:p>
            <a:r>
              <a:rPr lang="en-US" sz="4000" dirty="0" smtClean="0">
                <a:latin typeface="Tempus Sans ITC" pitchFamily="82" charset="0"/>
              </a:rPr>
              <a:t>Monday 22 January</a:t>
            </a:r>
            <a:endParaRPr lang="en-US" sz="4000" dirty="0">
              <a:latin typeface="Tempus Sans ITC" pitchFamily="82" charset="0"/>
            </a:endParaRPr>
          </a:p>
        </p:txBody>
      </p:sp>
      <p:sp>
        <p:nvSpPr>
          <p:cNvPr id="3" name="Content Placeholder 2"/>
          <p:cNvSpPr>
            <a:spLocks noGrp="1"/>
          </p:cNvSpPr>
          <p:nvPr>
            <p:ph idx="1"/>
          </p:nvPr>
        </p:nvSpPr>
        <p:spPr>
          <a:xfrm>
            <a:off x="0" y="1052736"/>
            <a:ext cx="9144000" cy="5805264"/>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a:buNone/>
            </a:pPr>
            <a:r>
              <a:rPr lang="en-GB" dirty="0" smtClean="0"/>
              <a:t>	</a:t>
            </a:r>
            <a:endParaRPr lang="en-US" dirty="0" smtClean="0">
              <a:latin typeface="Tempus Sans ITC" pitchFamily="82" charset="0"/>
            </a:endParaRPr>
          </a:p>
        </p:txBody>
      </p:sp>
      <p:pic>
        <p:nvPicPr>
          <p:cNvPr id="6146" name="Picture 2" descr="Image result for anne frank quotes">
            <a:hlinkClick r:id="rId2"/>
          </p:cNvPr>
          <p:cNvPicPr>
            <a:picLocks noChangeAspect="1" noChangeArrowheads="1"/>
          </p:cNvPicPr>
          <p:nvPr/>
        </p:nvPicPr>
        <p:blipFill>
          <a:blip r:embed="rId3" cstate="print"/>
          <a:srcRect/>
          <a:stretch>
            <a:fillRect/>
          </a:stretch>
        </p:blipFill>
        <p:spPr bwMode="auto">
          <a:xfrm>
            <a:off x="470636" y="836712"/>
            <a:ext cx="4668208" cy="2376264"/>
          </a:xfrm>
          <a:prstGeom prst="rect">
            <a:avLst/>
          </a:prstGeom>
          <a:noFill/>
        </p:spPr>
      </p:pic>
      <p:sp>
        <p:nvSpPr>
          <p:cNvPr id="6" name="TextBox 5"/>
          <p:cNvSpPr txBox="1"/>
          <p:nvPr/>
        </p:nvSpPr>
        <p:spPr>
          <a:xfrm>
            <a:off x="251520" y="3356992"/>
            <a:ext cx="8640960" cy="3046988"/>
          </a:xfrm>
          <a:prstGeom prst="rect">
            <a:avLst/>
          </a:prstGeom>
          <a:noFill/>
        </p:spPr>
        <p:txBody>
          <a:bodyPr wrap="square" rtlCol="0">
            <a:spAutoFit/>
          </a:bodyPr>
          <a:lstStyle/>
          <a:p>
            <a:r>
              <a:rPr lang="en-GB" sz="2400" dirty="0" smtClean="0">
                <a:latin typeface="Tempus Sans ITC" pitchFamily="82" charset="0"/>
              </a:rPr>
              <a:t>Lord</a:t>
            </a:r>
          </a:p>
          <a:p>
            <a:r>
              <a:rPr lang="en-GB" sz="2400" dirty="0" smtClean="0">
                <a:latin typeface="Tempus Sans ITC" pitchFamily="82" charset="0"/>
              </a:rPr>
              <a:t>We give thanks for the life and example of Anne Frank.  Let us be inspired by her resilience and optimism.  May we always look for ways to improve the lives of those around us.  When we are presented with the opportunity to change something for the better, let us grasp it! In the end may we leave the world a better place than we found it.</a:t>
            </a:r>
          </a:p>
          <a:p>
            <a:r>
              <a:rPr lang="en-GB" sz="2400" dirty="0" smtClean="0">
                <a:latin typeface="Tempus Sans ITC" pitchFamily="82" charset="0"/>
              </a:rPr>
              <a:t>Amen</a:t>
            </a:r>
            <a:endParaRPr lang="en-GB" sz="2400" dirty="0">
              <a:latin typeface="Tempus Sans ITC" pitchFamily="82" charset="0"/>
            </a:endParaRPr>
          </a:p>
        </p:txBody>
      </p:sp>
      <p:sp>
        <p:nvSpPr>
          <p:cNvPr id="4" name="TextBox 3"/>
          <p:cNvSpPr txBox="1"/>
          <p:nvPr/>
        </p:nvSpPr>
        <p:spPr>
          <a:xfrm>
            <a:off x="5138844" y="904652"/>
            <a:ext cx="4005156" cy="2308324"/>
          </a:xfrm>
          <a:prstGeom prst="rect">
            <a:avLst/>
          </a:prstGeom>
          <a:noFill/>
        </p:spPr>
        <p:txBody>
          <a:bodyPr wrap="square" rtlCol="0">
            <a:spAutoFit/>
          </a:bodyPr>
          <a:lstStyle/>
          <a:p>
            <a:r>
              <a:rPr lang="en-GB" dirty="0" smtClean="0">
                <a:latin typeface="Tempus Sans ITC" panose="04020404030D07020202" pitchFamily="82" charset="0"/>
              </a:rPr>
              <a:t>Born: 12 June 1929 in Frankfurt, Germany</a:t>
            </a:r>
          </a:p>
          <a:p>
            <a:endParaRPr lang="en-GB" dirty="0" smtClean="0">
              <a:latin typeface="Tempus Sans ITC" panose="04020404030D07020202" pitchFamily="82" charset="0"/>
            </a:endParaRPr>
          </a:p>
          <a:p>
            <a:r>
              <a:rPr lang="en-GB" dirty="0" smtClean="0">
                <a:latin typeface="Tempus Sans ITC" panose="04020404030D07020202" pitchFamily="82" charset="0"/>
              </a:rPr>
              <a:t>Died: 12 March 1945 in Bergen-Belsen concentration camp aged 15</a:t>
            </a:r>
          </a:p>
          <a:p>
            <a:endParaRPr lang="en-GB" dirty="0">
              <a:latin typeface="Tempus Sans ITC" panose="04020404030D07020202" pitchFamily="82" charset="0"/>
            </a:endParaRPr>
          </a:p>
          <a:p>
            <a:r>
              <a:rPr lang="en-GB" dirty="0" smtClean="0">
                <a:latin typeface="Tempus Sans ITC" panose="04020404030D07020202" pitchFamily="82" charset="0"/>
              </a:rPr>
              <a:t>Her </a:t>
            </a:r>
            <a:r>
              <a:rPr lang="en-GB" i="1" dirty="0" smtClean="0">
                <a:latin typeface="Tempus Sans ITC" panose="04020404030D07020202" pitchFamily="82" charset="0"/>
              </a:rPr>
              <a:t>Diary of a Young Girl </a:t>
            </a:r>
            <a:r>
              <a:rPr lang="en-GB" dirty="0" smtClean="0">
                <a:latin typeface="Tempus Sans ITC" panose="04020404030D07020202" pitchFamily="82" charset="0"/>
              </a:rPr>
              <a:t>was published in 1950</a:t>
            </a:r>
            <a:endParaRPr lang="en-GB" dirty="0">
              <a:latin typeface="Tempus Sans ITC" panose="04020404030D07020202" pitchFamily="82" charset="0"/>
            </a:endParaRPr>
          </a:p>
        </p:txBody>
      </p:sp>
    </p:spTree>
    <p:extLst>
      <p:ext uri="{BB962C8B-B14F-4D97-AF65-F5344CB8AC3E}">
        <p14:creationId xmlns:p14="http://schemas.microsoft.com/office/powerpoint/2010/main" xmlns="" val="454224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3408"/>
            <a:ext cx="8229600" cy="1143000"/>
          </a:xfrm>
        </p:spPr>
        <p:txBody>
          <a:bodyPr>
            <a:normAutofit/>
          </a:bodyPr>
          <a:lstStyle/>
          <a:p>
            <a:r>
              <a:rPr lang="en-GB" sz="4000" dirty="0" smtClean="0">
                <a:latin typeface="Tempus Sans ITC" pitchFamily="82" charset="0"/>
              </a:rPr>
              <a:t>Tuesday 23 January</a:t>
            </a:r>
            <a:endParaRPr lang="en-GB" sz="4000" dirty="0">
              <a:latin typeface="Tempus Sans ITC" pitchFamily="82" charset="0"/>
            </a:endParaRPr>
          </a:p>
        </p:txBody>
      </p:sp>
      <p:sp>
        <p:nvSpPr>
          <p:cNvPr id="3" name="Content Placeholder 2"/>
          <p:cNvSpPr>
            <a:spLocks noGrp="1"/>
          </p:cNvSpPr>
          <p:nvPr>
            <p:ph idx="1"/>
          </p:nvPr>
        </p:nvSpPr>
        <p:spPr>
          <a:xfrm>
            <a:off x="0" y="980728"/>
            <a:ext cx="9612560" cy="4525963"/>
          </a:xfrm>
        </p:spPr>
        <p:txBody>
          <a:bodyPr>
            <a:normAutofit/>
          </a:bodyPr>
          <a:lstStyle/>
          <a:p>
            <a:pPr>
              <a:buNone/>
            </a:pPr>
            <a:endParaRPr lang="en-GB" dirty="0">
              <a:latin typeface="Tempus Sans ITC" pitchFamily="82" charset="0"/>
            </a:endParaRPr>
          </a:p>
          <a:p>
            <a:pPr>
              <a:buNone/>
            </a:pP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8" name="TextBox 7"/>
          <p:cNvSpPr txBox="1"/>
          <p:nvPr/>
        </p:nvSpPr>
        <p:spPr>
          <a:xfrm>
            <a:off x="395536" y="3068960"/>
            <a:ext cx="8496944" cy="830997"/>
          </a:xfrm>
          <a:prstGeom prst="rect">
            <a:avLst/>
          </a:prstGeom>
          <a:noFill/>
        </p:spPr>
        <p:txBody>
          <a:bodyPr wrap="square" rtlCol="0">
            <a:spAutoFit/>
          </a:bodyPr>
          <a:lstStyle/>
          <a:p>
            <a:endParaRPr lang="en-GB" sz="2400" dirty="0" smtClean="0">
              <a:latin typeface="Tempus Sans ITC" pitchFamily="82" charset="0"/>
            </a:endParaRPr>
          </a:p>
          <a:p>
            <a:endParaRPr lang="en-GB" sz="2400" dirty="0">
              <a:latin typeface="Tempus Sans ITC" pitchFamily="82" charset="0"/>
            </a:endParaRPr>
          </a:p>
        </p:txBody>
      </p:sp>
      <p:pic>
        <p:nvPicPr>
          <p:cNvPr id="2052" name="Picture 4" descr="Image result for edith stein">
            <a:hlinkClick r:id="rId2"/>
          </p:cNvPr>
          <p:cNvPicPr>
            <a:picLocks noChangeAspect="1" noChangeArrowheads="1"/>
          </p:cNvPicPr>
          <p:nvPr/>
        </p:nvPicPr>
        <p:blipFill>
          <a:blip r:embed="rId3" cstate="print"/>
          <a:srcRect/>
          <a:stretch>
            <a:fillRect/>
          </a:stretch>
        </p:blipFill>
        <p:spPr bwMode="auto">
          <a:xfrm>
            <a:off x="4283968" y="692696"/>
            <a:ext cx="3654405" cy="1944216"/>
          </a:xfrm>
          <a:prstGeom prst="rect">
            <a:avLst/>
          </a:prstGeom>
          <a:noFill/>
        </p:spPr>
      </p:pic>
      <p:pic>
        <p:nvPicPr>
          <p:cNvPr id="4" name="Picture 2" descr="Image result for edith stein quotes">
            <a:hlinkClick r:id="rId4"/>
          </p:cNvPr>
          <p:cNvPicPr>
            <a:picLocks noChangeAspect="1" noChangeArrowheads="1"/>
          </p:cNvPicPr>
          <p:nvPr/>
        </p:nvPicPr>
        <p:blipFill>
          <a:blip r:embed="rId5" cstate="print"/>
          <a:srcRect/>
          <a:stretch>
            <a:fillRect/>
          </a:stretch>
        </p:blipFill>
        <p:spPr bwMode="auto">
          <a:xfrm>
            <a:off x="1547664" y="692696"/>
            <a:ext cx="3482433" cy="1944216"/>
          </a:xfrm>
          <a:prstGeom prst="rect">
            <a:avLst/>
          </a:prstGeom>
          <a:noFill/>
        </p:spPr>
      </p:pic>
      <p:sp>
        <p:nvSpPr>
          <p:cNvPr id="9" name="TextBox 8"/>
          <p:cNvSpPr txBox="1"/>
          <p:nvPr/>
        </p:nvSpPr>
        <p:spPr>
          <a:xfrm>
            <a:off x="287016" y="2636912"/>
            <a:ext cx="8856984" cy="4678204"/>
          </a:xfrm>
          <a:prstGeom prst="rect">
            <a:avLst/>
          </a:prstGeom>
          <a:noFill/>
        </p:spPr>
        <p:txBody>
          <a:bodyPr wrap="square" rtlCol="0">
            <a:spAutoFit/>
          </a:bodyPr>
          <a:lstStyle/>
          <a:p>
            <a:r>
              <a:rPr lang="en-GB" sz="2000" dirty="0" smtClean="0">
                <a:latin typeface="Tempus Sans ITC" pitchFamily="82" charset="0"/>
              </a:rPr>
              <a:t>Edith Stein (12 October 1891 – 9 August 1942) is also known as St. Teresa </a:t>
            </a:r>
            <a:r>
              <a:rPr lang="en-GB" sz="2000" dirty="0" err="1" smtClean="0">
                <a:latin typeface="Tempus Sans ITC" pitchFamily="82" charset="0"/>
              </a:rPr>
              <a:t>Benedicta</a:t>
            </a:r>
            <a:r>
              <a:rPr lang="en-GB" sz="2000" dirty="0" smtClean="0">
                <a:latin typeface="Tempus Sans ITC" pitchFamily="82" charset="0"/>
              </a:rPr>
              <a:t> of the Cross.  She was a German Jewish philosopher and academic who converted to Roman Catholicism and became a Carmelite nun. She was murdered in the gas chambers at Auschwitz in 1942. She is canonized as a martyr and saint of the Catholic Church.</a:t>
            </a:r>
          </a:p>
          <a:p>
            <a:endParaRPr lang="en-GB" sz="2000" dirty="0" smtClean="0">
              <a:latin typeface="Tempus Sans ITC" pitchFamily="82" charset="0"/>
            </a:endParaRPr>
          </a:p>
          <a:p>
            <a:r>
              <a:rPr lang="en-GB" sz="2000" dirty="0" smtClean="0">
                <a:latin typeface="Tempus Sans ITC" pitchFamily="82" charset="0"/>
              </a:rPr>
              <a:t>Lord</a:t>
            </a:r>
          </a:p>
          <a:p>
            <a:r>
              <a:rPr lang="en-GB" sz="2000" dirty="0" smtClean="0">
                <a:latin typeface="Tempus Sans ITC" pitchFamily="82" charset="0"/>
              </a:rPr>
              <a:t>We thank you for the life and example of Edith Stein.  Let us, like her, ensure that we care for all of creation.  Help us to avoid waste and excess in our daily lives and to appreciate the wonders of the natural world.  As individuals and as a school community, help us to support and develop environmental projects that will leave a lasting legacy for the benefit of our earth.</a:t>
            </a:r>
          </a:p>
          <a:p>
            <a:r>
              <a:rPr lang="en-GB" sz="2000" dirty="0" smtClean="0">
                <a:latin typeface="Tempus Sans ITC" pitchFamily="82" charset="0"/>
              </a:rPr>
              <a:t>Amen</a:t>
            </a:r>
          </a:p>
          <a:p>
            <a:endParaRPr lang="en-GB" sz="2000" dirty="0" smtClean="0">
              <a:latin typeface="Tempus Sans ITC" pitchFamily="82" charset="0"/>
            </a:endParaRPr>
          </a:p>
          <a:p>
            <a:endParaRPr lang="en-GB" dirty="0"/>
          </a:p>
        </p:txBody>
      </p:sp>
    </p:spTree>
    <p:extLst>
      <p:ext uri="{BB962C8B-B14F-4D97-AF65-F5344CB8AC3E}">
        <p14:creationId xmlns:p14="http://schemas.microsoft.com/office/powerpoint/2010/main" xmlns="" val="1968424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15875"/>
            <a:ext cx="8229600" cy="1143000"/>
          </a:xfrm>
        </p:spPr>
        <p:txBody>
          <a:bodyPr>
            <a:normAutofit/>
          </a:bodyPr>
          <a:lstStyle/>
          <a:p>
            <a:r>
              <a:rPr lang="en-GB" sz="4000" dirty="0" smtClean="0">
                <a:latin typeface="Tempus Sans ITC" pitchFamily="82" charset="0"/>
              </a:rPr>
              <a:t>Wednesday 24 January</a:t>
            </a:r>
            <a:endParaRPr lang="en-GB" sz="4000" dirty="0">
              <a:latin typeface="Tempus Sans ITC" pitchFamily="82" charset="0"/>
            </a:endParaRPr>
          </a:p>
        </p:txBody>
      </p:sp>
      <p:sp>
        <p:nvSpPr>
          <p:cNvPr id="3" name="Content Placeholder 2"/>
          <p:cNvSpPr>
            <a:spLocks noGrp="1"/>
          </p:cNvSpPr>
          <p:nvPr>
            <p:ph idx="1"/>
          </p:nvPr>
        </p:nvSpPr>
        <p:spPr>
          <a:xfrm>
            <a:off x="155574" y="3729253"/>
            <a:ext cx="8808913" cy="2592288"/>
          </a:xfrm>
        </p:spPr>
        <p:txBody>
          <a:bodyPr>
            <a:noAutofit/>
          </a:bodyPr>
          <a:lstStyle/>
          <a:p>
            <a:pPr>
              <a:buNone/>
            </a:pPr>
            <a:r>
              <a:rPr lang="en-GB" sz="2200" dirty="0" smtClean="0">
                <a:latin typeface="Tempus Sans ITC" pitchFamily="82" charset="0"/>
              </a:rPr>
              <a:t>	Lord</a:t>
            </a:r>
          </a:p>
          <a:p>
            <a:pPr>
              <a:buNone/>
            </a:pPr>
            <a:r>
              <a:rPr lang="en-GB" sz="2200" dirty="0" smtClean="0">
                <a:latin typeface="Tempus Sans ITC" pitchFamily="82" charset="0"/>
              </a:rPr>
              <a:t>	Help us to follow the brave example of Dietrich Bonhoeffer. He understood that evil would thrive if good men did nothing. Give us the courage we need to break the silence and to speak out against any form of injustice or prejudice. May the weak and the oppressed  always find in us a companion to support and encourage them in their hour of need</a:t>
            </a:r>
          </a:p>
          <a:p>
            <a:pPr>
              <a:buNone/>
            </a:pPr>
            <a:r>
              <a:rPr lang="en-GB" sz="2200" dirty="0" smtClean="0">
                <a:latin typeface="Tempus Sans ITC" pitchFamily="82" charset="0"/>
              </a:rPr>
              <a:t>	Amen</a:t>
            </a:r>
            <a:endParaRPr lang="en-GB" sz="2200" dirty="0"/>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4098" name="Picture 2" descr="Image result for dietrich bonhoeffer quote">
            <a:hlinkClick r:id="rId2"/>
          </p:cNvPr>
          <p:cNvPicPr>
            <a:picLocks noChangeAspect="1" noChangeArrowheads="1"/>
          </p:cNvPicPr>
          <p:nvPr/>
        </p:nvPicPr>
        <p:blipFill>
          <a:blip r:embed="rId3" cstate="print"/>
          <a:srcRect/>
          <a:stretch>
            <a:fillRect/>
          </a:stretch>
        </p:blipFill>
        <p:spPr bwMode="auto">
          <a:xfrm>
            <a:off x="395536" y="980728"/>
            <a:ext cx="2736304" cy="2736305"/>
          </a:xfrm>
          <a:prstGeom prst="rect">
            <a:avLst/>
          </a:prstGeom>
          <a:noFill/>
        </p:spPr>
      </p:pic>
      <p:sp>
        <p:nvSpPr>
          <p:cNvPr id="6" name="TextBox 5"/>
          <p:cNvSpPr txBox="1"/>
          <p:nvPr/>
        </p:nvSpPr>
        <p:spPr>
          <a:xfrm>
            <a:off x="3419872" y="1124744"/>
            <a:ext cx="5184576" cy="2308324"/>
          </a:xfrm>
          <a:prstGeom prst="rect">
            <a:avLst/>
          </a:prstGeom>
          <a:noFill/>
        </p:spPr>
        <p:txBody>
          <a:bodyPr wrap="square" rtlCol="0">
            <a:spAutoFit/>
          </a:bodyPr>
          <a:lstStyle/>
          <a:p>
            <a:r>
              <a:rPr lang="en-GB" sz="2400" dirty="0" smtClean="0">
                <a:latin typeface="Tempus Sans ITC" pitchFamily="82" charset="0"/>
              </a:rPr>
              <a:t>Born in 1906, Dietrich </a:t>
            </a:r>
            <a:r>
              <a:rPr lang="en-GB" sz="2400" dirty="0" err="1" smtClean="0">
                <a:latin typeface="Tempus Sans ITC" pitchFamily="82" charset="0"/>
              </a:rPr>
              <a:t>Bonhoeffer</a:t>
            </a:r>
            <a:r>
              <a:rPr lang="en-GB" sz="2400" dirty="0" smtClean="0">
                <a:latin typeface="Tempus Sans ITC" pitchFamily="82" charset="0"/>
              </a:rPr>
              <a:t> was a German pastor, theologian, writer and anti-Nazi protestor. He was executed by the Nazis at </a:t>
            </a:r>
            <a:r>
              <a:rPr lang="en-GB" sz="2400" dirty="0" err="1" smtClean="0">
                <a:latin typeface="Tempus Sans ITC" pitchFamily="82" charset="0"/>
              </a:rPr>
              <a:t>Flossenburg</a:t>
            </a:r>
            <a:r>
              <a:rPr lang="en-GB" sz="2400" dirty="0" smtClean="0">
                <a:latin typeface="Tempus Sans ITC" pitchFamily="82" charset="0"/>
              </a:rPr>
              <a:t> concentration camp in 1945, just one month before the end of the war.</a:t>
            </a:r>
            <a:endParaRPr lang="en-GB" sz="2400" dirty="0">
              <a:latin typeface="Tempus Sans ITC"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587"/>
            <a:ext cx="8229600" cy="1143000"/>
          </a:xfrm>
        </p:spPr>
        <p:txBody>
          <a:bodyPr>
            <a:normAutofit/>
          </a:bodyPr>
          <a:lstStyle/>
          <a:p>
            <a:r>
              <a:rPr lang="en-GB" sz="4000" dirty="0" smtClean="0">
                <a:latin typeface="Tempus Sans ITC" pitchFamily="82" charset="0"/>
              </a:rPr>
              <a:t>Thursday 25 January</a:t>
            </a:r>
            <a:endParaRPr lang="en-GB" sz="4000" dirty="0">
              <a:latin typeface="Tempus Sans ITC" pitchFamily="82" charset="0"/>
            </a:endParaRPr>
          </a:p>
        </p:txBody>
      </p:sp>
      <p:sp>
        <p:nvSpPr>
          <p:cNvPr id="3" name="Content Placeholder 2"/>
          <p:cNvSpPr>
            <a:spLocks noGrp="1"/>
          </p:cNvSpPr>
          <p:nvPr>
            <p:ph idx="1"/>
          </p:nvPr>
        </p:nvSpPr>
        <p:spPr>
          <a:xfrm>
            <a:off x="287016" y="980728"/>
            <a:ext cx="8856984" cy="4525963"/>
          </a:xfrm>
        </p:spPr>
        <p:txBody>
          <a:bodyPr>
            <a:normAutofit/>
          </a:bodyPr>
          <a:lstStyle/>
          <a:p>
            <a:pPr>
              <a:buNone/>
            </a:pPr>
            <a:r>
              <a:rPr lang="en-GB" dirty="0" smtClean="0"/>
              <a:t>	</a:t>
            </a: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3074" name="Picture 2" descr="Image result for maximilian kolbe quotes">
            <a:hlinkClick r:id="rId2"/>
          </p:cNvPr>
          <p:cNvPicPr>
            <a:picLocks noChangeAspect="1" noChangeArrowheads="1"/>
          </p:cNvPicPr>
          <p:nvPr/>
        </p:nvPicPr>
        <p:blipFill>
          <a:blip r:embed="rId3" cstate="print"/>
          <a:srcRect/>
          <a:stretch>
            <a:fillRect/>
          </a:stretch>
        </p:blipFill>
        <p:spPr bwMode="auto">
          <a:xfrm>
            <a:off x="179511" y="980728"/>
            <a:ext cx="4437493" cy="2448272"/>
          </a:xfrm>
          <a:prstGeom prst="rect">
            <a:avLst/>
          </a:prstGeom>
          <a:noFill/>
        </p:spPr>
      </p:pic>
      <p:sp>
        <p:nvSpPr>
          <p:cNvPr id="6" name="TextBox 5"/>
          <p:cNvSpPr txBox="1"/>
          <p:nvPr/>
        </p:nvSpPr>
        <p:spPr>
          <a:xfrm>
            <a:off x="4644008" y="980729"/>
            <a:ext cx="4499992" cy="2862322"/>
          </a:xfrm>
          <a:prstGeom prst="rect">
            <a:avLst/>
          </a:prstGeom>
          <a:noFill/>
        </p:spPr>
        <p:txBody>
          <a:bodyPr wrap="square" rtlCol="0">
            <a:spAutoFit/>
          </a:bodyPr>
          <a:lstStyle/>
          <a:p>
            <a:r>
              <a:rPr lang="en-GB" dirty="0" smtClean="0">
                <a:latin typeface="Tempus Sans ITC" pitchFamily="82" charset="0"/>
              </a:rPr>
              <a:t>Maximilian Kolbe (8 January 1894 – 14 August 1941) was a Polish Franciscan Friar who volunteered to die in place of a stranger in the German death camp of Auschwitz during World War II. He was active in promoting the veneration of the Immaculate Virgin Mary. Kolbe was canonized as a saint of the church in 1982 by Pope John Paul II</a:t>
            </a:r>
          </a:p>
          <a:p>
            <a:endParaRPr lang="en-GB" dirty="0"/>
          </a:p>
        </p:txBody>
      </p:sp>
      <p:sp>
        <p:nvSpPr>
          <p:cNvPr id="7" name="TextBox 6"/>
          <p:cNvSpPr txBox="1"/>
          <p:nvPr/>
        </p:nvSpPr>
        <p:spPr>
          <a:xfrm>
            <a:off x="549896" y="3789040"/>
            <a:ext cx="8064896" cy="2739211"/>
          </a:xfrm>
          <a:prstGeom prst="rect">
            <a:avLst/>
          </a:prstGeom>
          <a:noFill/>
        </p:spPr>
        <p:txBody>
          <a:bodyPr wrap="square" rtlCol="0">
            <a:spAutoFit/>
          </a:bodyPr>
          <a:lstStyle/>
          <a:p>
            <a:r>
              <a:rPr lang="en-GB" sz="2200" dirty="0" smtClean="0">
                <a:latin typeface="Tempus Sans ITC" pitchFamily="82" charset="0"/>
              </a:rPr>
              <a:t>Lord God</a:t>
            </a:r>
          </a:p>
          <a:p>
            <a:r>
              <a:rPr lang="en-GB" sz="2200" dirty="0" smtClean="0">
                <a:latin typeface="Tempus Sans ITC" pitchFamily="82" charset="0"/>
              </a:rPr>
              <a:t>May we always seek out what is true and good and beautiful in this life. Inspired by Maximillian Kolbe, let us turn away from lies, deceit and concealment and seek to walk always in the light of truth. </a:t>
            </a:r>
          </a:p>
          <a:p>
            <a:r>
              <a:rPr lang="en-GB" sz="2200" dirty="0" smtClean="0">
                <a:latin typeface="Tempus Sans ITC" pitchFamily="82" charset="0"/>
              </a:rPr>
              <a:t>We make this prayer through Christ our Lord</a:t>
            </a:r>
          </a:p>
          <a:p>
            <a:r>
              <a:rPr lang="en-GB" sz="2200" dirty="0" smtClean="0">
                <a:latin typeface="Tempus Sans ITC" pitchFamily="82" charset="0"/>
              </a:rPr>
              <a:t>Amen</a:t>
            </a:r>
          </a:p>
          <a:p>
            <a:endParaRPr lang="en-GB" dirty="0"/>
          </a:p>
        </p:txBody>
      </p:sp>
    </p:spTree>
    <p:extLst>
      <p:ext uri="{BB962C8B-B14F-4D97-AF65-F5344CB8AC3E}">
        <p14:creationId xmlns:p14="http://schemas.microsoft.com/office/powerpoint/2010/main" xmlns="" val="2249452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fontScale="90000"/>
          </a:bodyPr>
          <a:lstStyle/>
          <a:p>
            <a:r>
              <a:rPr lang="en-GB" dirty="0" smtClean="0">
                <a:latin typeface="Tempus Sans ITC" pitchFamily="82" charset="0"/>
              </a:rPr>
              <a:t/>
            </a:r>
            <a:br>
              <a:rPr lang="en-GB" dirty="0" smtClean="0">
                <a:latin typeface="Tempus Sans ITC" pitchFamily="82" charset="0"/>
              </a:rPr>
            </a:br>
            <a:r>
              <a:rPr lang="en-GB" dirty="0" smtClean="0">
                <a:latin typeface="Tempus Sans ITC" pitchFamily="82" charset="0"/>
              </a:rPr>
              <a:t>Friday 26 January</a:t>
            </a:r>
            <a:r>
              <a:rPr lang="en-GB" dirty="0" smtClean="0">
                <a:latin typeface="+mn-lt"/>
              </a:rPr>
              <a:t/>
            </a:r>
            <a:br>
              <a:rPr lang="en-GB" dirty="0" smtClean="0">
                <a:latin typeface="+mn-lt"/>
              </a:rPr>
            </a:br>
            <a:endParaRPr lang="en-GB" dirty="0">
              <a:latin typeface="+mn-lt"/>
            </a:endParaRPr>
          </a:p>
        </p:txBody>
      </p:sp>
      <p:sp>
        <p:nvSpPr>
          <p:cNvPr id="3" name="Content Placeholder 2"/>
          <p:cNvSpPr>
            <a:spLocks noGrp="1"/>
          </p:cNvSpPr>
          <p:nvPr>
            <p:ph idx="1"/>
          </p:nvPr>
        </p:nvSpPr>
        <p:spPr>
          <a:xfrm>
            <a:off x="179512" y="2810122"/>
            <a:ext cx="8784976" cy="3499197"/>
          </a:xfrm>
        </p:spPr>
        <p:txBody>
          <a:bodyPr>
            <a:normAutofit/>
          </a:bodyPr>
          <a:lstStyle/>
          <a:p>
            <a:pPr>
              <a:buNone/>
            </a:pPr>
            <a:r>
              <a:rPr lang="en-GB" sz="2800" dirty="0" smtClean="0">
                <a:latin typeface="Tempus Sans ITC" pitchFamily="82" charset="0"/>
              </a:rPr>
              <a:t>	</a:t>
            </a:r>
            <a:r>
              <a:rPr lang="en-GB" sz="2400" dirty="0" smtClean="0">
                <a:latin typeface="Tempus Sans ITC" pitchFamily="82" charset="0"/>
              </a:rPr>
              <a:t>Lord</a:t>
            </a:r>
          </a:p>
          <a:p>
            <a:pPr>
              <a:buNone/>
            </a:pPr>
            <a:r>
              <a:rPr lang="en-GB" sz="2400" dirty="0">
                <a:latin typeface="Tempus Sans ITC" pitchFamily="82" charset="0"/>
              </a:rPr>
              <a:t>	</a:t>
            </a:r>
            <a:r>
              <a:rPr lang="en-GB" sz="2400" dirty="0" smtClean="0">
                <a:latin typeface="Tempus Sans ITC" pitchFamily="82" charset="0"/>
              </a:rPr>
              <a:t>May we be armed with the sword of justice and the shield of truth but always wear a kind and gentle spirit. To be kind is not to patronise, to be gentle is not to be weak. May these virtues live and breathe within us, helping us to shine a light for all to see.  Anne used the power of words to make a difference. Let our </a:t>
            </a:r>
            <a:r>
              <a:rPr lang="en-GB" sz="2400" dirty="0" smtClean="0">
                <a:latin typeface="Tempus Sans ITC" pitchFamily="82" charset="0"/>
              </a:rPr>
              <a:t>own words</a:t>
            </a:r>
            <a:r>
              <a:rPr lang="en-GB" sz="2400" dirty="0" smtClean="0">
                <a:latin typeface="Tempus Sans ITC" pitchFamily="82" charset="0"/>
              </a:rPr>
              <a:t>, spoken or written, change the world.</a:t>
            </a:r>
          </a:p>
          <a:p>
            <a:pPr>
              <a:buNone/>
            </a:pPr>
            <a:r>
              <a:rPr lang="en-GB" sz="2400" dirty="0" smtClean="0">
                <a:latin typeface="Tempus Sans ITC" pitchFamily="82" charset="0"/>
              </a:rPr>
              <a:t>	Amen</a:t>
            </a:r>
            <a:endParaRPr lang="en-GB" sz="2400" dirty="0"/>
          </a:p>
        </p:txBody>
      </p:sp>
      <p:pic>
        <p:nvPicPr>
          <p:cNvPr id="5122" name="Picture 2" descr="Image result for anne frank quotes">
            <a:hlinkClick r:id="rId2"/>
          </p:cNvPr>
          <p:cNvPicPr>
            <a:picLocks noChangeAspect="1" noChangeArrowheads="1"/>
          </p:cNvPicPr>
          <p:nvPr/>
        </p:nvPicPr>
        <p:blipFill>
          <a:blip r:embed="rId3" cstate="print"/>
          <a:srcRect/>
          <a:stretch>
            <a:fillRect/>
          </a:stretch>
        </p:blipFill>
        <p:spPr bwMode="auto">
          <a:xfrm>
            <a:off x="2879812" y="980728"/>
            <a:ext cx="3312368" cy="218081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435280" cy="1143000"/>
          </a:xfrm>
        </p:spPr>
        <p:txBody>
          <a:bodyPr/>
          <a:lstStyle/>
          <a:p>
            <a:r>
              <a:rPr lang="en-GB" dirty="0" smtClean="0">
                <a:latin typeface="Tempus Sans ITC" pitchFamily="82" charset="0"/>
              </a:rPr>
              <a:t>Afternoon Prayer and Reflection</a:t>
            </a:r>
            <a:endParaRPr lang="en-GB" dirty="0">
              <a:latin typeface="Tempus Sans ITC" pitchFamily="82" charset="0"/>
            </a:endParaRPr>
          </a:p>
        </p:txBody>
      </p:sp>
      <p:sp>
        <p:nvSpPr>
          <p:cNvPr id="3" name="Content Placeholder 2"/>
          <p:cNvSpPr>
            <a:spLocks noGrp="1"/>
          </p:cNvSpPr>
          <p:nvPr>
            <p:ph idx="1"/>
          </p:nvPr>
        </p:nvSpPr>
        <p:spPr>
          <a:xfrm>
            <a:off x="0" y="980728"/>
            <a:ext cx="9144000" cy="5877272"/>
          </a:xfrm>
        </p:spPr>
        <p:txBody>
          <a:bodyPr>
            <a:normAutofit lnSpcReduction="10000"/>
          </a:bodyPr>
          <a:lstStyle/>
          <a:p>
            <a:pPr>
              <a:buNone/>
            </a:pPr>
            <a:r>
              <a:rPr lang="en-GB" sz="2400" dirty="0" smtClean="0">
                <a:latin typeface="Tempus Sans ITC" pitchFamily="82" charset="0"/>
              </a:rPr>
              <a:t>	</a:t>
            </a:r>
            <a:r>
              <a:rPr lang="en-GB" sz="2200" dirty="0" smtClean="0">
                <a:latin typeface="Tempus Sans ITC" pitchFamily="82" charset="0"/>
              </a:rPr>
              <a:t>Lord</a:t>
            </a:r>
          </a:p>
          <a:p>
            <a:pPr>
              <a:buNone/>
            </a:pPr>
            <a:r>
              <a:rPr lang="en-GB" sz="2200" dirty="0" smtClean="0">
                <a:latin typeface="Tempus Sans ITC" pitchFamily="82" charset="0"/>
              </a:rPr>
              <a:t>	Thank you for the morning, for watching over me and walking with me.  May I find joy and understanding this afternoon, in all I do.  Grant me the zest and the strength I need to work for you until nightfall.  Amen</a:t>
            </a:r>
          </a:p>
          <a:p>
            <a:pPr>
              <a:buNone/>
            </a:pPr>
            <a:endParaRPr lang="en-GB" sz="2200" dirty="0" smtClean="0">
              <a:latin typeface="Tempus Sans ITC" pitchFamily="82" charset="0"/>
            </a:endParaRPr>
          </a:p>
          <a:p>
            <a:pPr>
              <a:buNone/>
            </a:pPr>
            <a:r>
              <a:rPr lang="en-GB" sz="2200" dirty="0" smtClean="0">
                <a:latin typeface="Tempus Sans ITC" pitchFamily="82" charset="0"/>
              </a:rPr>
              <a:t>	</a:t>
            </a:r>
            <a:r>
              <a:rPr lang="en-GB" sz="2200" i="1" dirty="0" smtClean="0">
                <a:latin typeface="Tempus Sans ITC" pitchFamily="82" charset="0"/>
              </a:rPr>
              <a:t>Let us pause for a few moments in silence and remember those family members and friends who need our prayers and support today…………</a:t>
            </a:r>
          </a:p>
          <a:p>
            <a:pPr>
              <a:buNone/>
            </a:pPr>
            <a:r>
              <a:rPr lang="en-GB" sz="2200" i="1" dirty="0" smtClean="0">
                <a:latin typeface="Tempus Sans ITC" pitchFamily="82" charset="0"/>
              </a:rPr>
              <a:t>	Let us say together the prayer that Jesus taught his disciples:</a:t>
            </a:r>
          </a:p>
          <a:p>
            <a:pPr>
              <a:buNone/>
            </a:pPr>
            <a:endParaRPr lang="en-GB" sz="2200" dirty="0" smtClean="0">
              <a:latin typeface="Tempus Sans ITC" pitchFamily="82" charset="0"/>
            </a:endParaRPr>
          </a:p>
          <a:p>
            <a:pPr>
              <a:buNone/>
            </a:pPr>
            <a:r>
              <a:rPr lang="en-GB" sz="2200" dirty="0" smtClean="0">
                <a:latin typeface="Tempus Sans ITC" pitchFamily="82" charset="0"/>
              </a:rPr>
              <a:t>	Our Father who art in heaven, hallowed be thy name. Thy kingdom come. Thy will be done, on earth as it is in heaven. Give us this day our daily bread, and forgive us our trespasses, as we forgive those who trespass against us, and lead us not into temptation but deliver us from evil.  Amen</a:t>
            </a:r>
          </a:p>
          <a:p>
            <a:pPr>
              <a:buNone/>
            </a:pPr>
            <a:endParaRPr lang="en-GB" sz="2200" dirty="0" smtClean="0">
              <a:latin typeface="Tempus Sans ITC" pitchFamily="82" charset="0"/>
            </a:endParaRPr>
          </a:p>
          <a:p>
            <a:pPr>
              <a:buNone/>
            </a:pPr>
            <a:r>
              <a:rPr lang="en-GB" sz="2200" dirty="0" smtClean="0">
                <a:latin typeface="Tempus Sans ITC" pitchFamily="82" charset="0"/>
              </a:rPr>
              <a:t>	May the Lord bless us and keep us from all evil and bring us to everlasting life.  Amen</a:t>
            </a:r>
          </a:p>
          <a:p>
            <a:pPr>
              <a:buNone/>
            </a:pPr>
            <a:endParaRPr lang="en-GB" sz="2400" dirty="0" smtClean="0">
              <a:latin typeface="Tempus Sans ITC" pitchFamily="82" charset="0"/>
            </a:endParaRPr>
          </a:p>
          <a:p>
            <a:pPr>
              <a:buNone/>
            </a:pPr>
            <a:endParaRPr lang="en-GB" sz="2400" dirty="0" smtClean="0">
              <a:latin typeface="Tempus Sans ITC" pitchFamily="82" charset="0"/>
            </a:endParaRPr>
          </a:p>
          <a:p>
            <a:pPr>
              <a:buNone/>
            </a:pPr>
            <a:endParaRPr lang="en-GB" sz="2400" dirty="0">
              <a:latin typeface="Tempus Sans ITC" pitchFamily="8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TotalTime>
  <Words>463</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Prayers for the week 22-26 January 2018 Holocaust Memorial week</vt:lpstr>
      <vt:lpstr>Monday 22 January</vt:lpstr>
      <vt:lpstr>Tuesday 23 January</vt:lpstr>
      <vt:lpstr>Wednesday 24 January</vt:lpstr>
      <vt:lpstr>Thursday 25 January</vt:lpstr>
      <vt:lpstr> Friday 26 January </vt:lpstr>
      <vt:lpstr>Afternoon Prayer and Reflection</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5th September 2016</dc:title>
  <dc:creator>Windows User</dc:creator>
  <cp:lastModifiedBy>mjquinn</cp:lastModifiedBy>
  <cp:revision>101</cp:revision>
  <dcterms:created xsi:type="dcterms:W3CDTF">2016-09-01T21:35:07Z</dcterms:created>
  <dcterms:modified xsi:type="dcterms:W3CDTF">2018-01-18T19:20:54Z</dcterms:modified>
</cp:coreProperties>
</file>