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6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3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2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6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3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2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23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7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06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8B5D7-F4DF-4FA0-B6DA-01C5D0F62B92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4D096-15F1-408B-9D21-BBDE07327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5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" y="87426"/>
            <a:ext cx="6437811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Y11 mocks November 2021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175" y="1197622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Listening (Foundation paper)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Reading (Higher paper)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Writing (Higher paper)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Speaking: photo card and conversation (2 topic areas)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5109" y="1825625"/>
            <a:ext cx="6696891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Topics to revise</a:t>
            </a:r>
            <a:r>
              <a:rPr lang="en-GB" dirty="0" smtClean="0"/>
              <a:t>: for all the components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Identity and culture</a:t>
            </a:r>
          </a:p>
          <a:p>
            <a:pPr marL="0" indent="0">
              <a:buNone/>
            </a:pPr>
            <a:r>
              <a:rPr lang="en-GB" dirty="0" smtClean="0"/>
              <a:t>Self and relationships/</a:t>
            </a:r>
            <a:r>
              <a:rPr lang="en-GB" dirty="0" smtClean="0"/>
              <a:t>Technology and social media.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Lifestyle </a:t>
            </a:r>
            <a:r>
              <a:rPr lang="en-GB" dirty="0" smtClean="0"/>
              <a:t>Entertainment and leisure</a:t>
            </a:r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Local/national global areas of interest</a:t>
            </a:r>
          </a:p>
          <a:p>
            <a:pPr marL="0" indent="0">
              <a:buNone/>
            </a:pPr>
            <a:r>
              <a:rPr lang="en-GB" dirty="0" smtClean="0"/>
              <a:t>Everything except social issues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0" y="5263335"/>
            <a:ext cx="2151569" cy="1395821"/>
          </a:xfrm>
          <a:prstGeom prst="rect">
            <a:avLst/>
          </a:prstGeom>
        </p:spPr>
      </p:pic>
      <p:sp>
        <p:nvSpPr>
          <p:cNvPr id="6" name="AutoShape 2" descr="Impossible n'est pas français !"/>
          <p:cNvSpPr>
            <a:spLocks noChangeAspect="1" noChangeArrowheads="1"/>
          </p:cNvSpPr>
          <p:nvPr/>
        </p:nvSpPr>
        <p:spPr bwMode="auto">
          <a:xfrm>
            <a:off x="63500" y="-136525"/>
            <a:ext cx="189547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8348" y="234543"/>
            <a:ext cx="2899954" cy="152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7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937" y="208372"/>
            <a:ext cx="3694611" cy="62765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Revision list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19" y="1094105"/>
            <a:ext cx="11088189" cy="5228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Vocabulary</a:t>
            </a:r>
          </a:p>
          <a:p>
            <a:pPr marL="0" indent="0">
              <a:buNone/>
            </a:pPr>
            <a:r>
              <a:rPr lang="en-GB" dirty="0" smtClean="0"/>
              <a:t>Revise all the vocab covered </a:t>
            </a:r>
          </a:p>
          <a:p>
            <a:pPr marL="0" indent="0">
              <a:buNone/>
            </a:pPr>
            <a:r>
              <a:rPr lang="en-GB" dirty="0" smtClean="0"/>
              <a:t>Use vocab lists/ </a:t>
            </a:r>
            <a:r>
              <a:rPr lang="en-GB" dirty="0" err="1" smtClean="0"/>
              <a:t>quizlet</a:t>
            </a:r>
            <a:r>
              <a:rPr lang="en-GB" dirty="0" smtClean="0"/>
              <a:t>/</a:t>
            </a:r>
            <a:r>
              <a:rPr lang="en-GB" dirty="0" err="1" smtClean="0"/>
              <a:t>Linguascope</a:t>
            </a:r>
            <a:r>
              <a:rPr lang="en-GB" dirty="0" smtClean="0"/>
              <a:t> etc….</a:t>
            </a:r>
          </a:p>
          <a:p>
            <a:pPr marL="0" indent="0">
              <a:buNone/>
            </a:pPr>
            <a:r>
              <a:rPr lang="en-GB" dirty="0" smtClean="0"/>
              <a:t>Grammar (everything)</a:t>
            </a:r>
          </a:p>
          <a:p>
            <a:pPr marL="0" indent="0">
              <a:buNone/>
            </a:pPr>
            <a:r>
              <a:rPr lang="en-GB" dirty="0" smtClean="0"/>
              <a:t>Tenses: present/perfect/imperfect/near future/simple future/conditional.</a:t>
            </a:r>
          </a:p>
          <a:p>
            <a:pPr marL="0" indent="0">
              <a:buNone/>
            </a:pPr>
            <a:r>
              <a:rPr lang="en-GB" dirty="0" smtClean="0"/>
              <a:t>Negation</a:t>
            </a:r>
          </a:p>
          <a:p>
            <a:pPr marL="0" indent="0">
              <a:buNone/>
            </a:pPr>
            <a:r>
              <a:rPr lang="en-GB" dirty="0" smtClean="0"/>
              <a:t>Adjectives</a:t>
            </a:r>
          </a:p>
          <a:p>
            <a:pPr marL="0" indent="0">
              <a:buNone/>
            </a:pPr>
            <a:r>
              <a:rPr lang="en-GB" dirty="0" smtClean="0"/>
              <a:t>Pronouns</a:t>
            </a:r>
          </a:p>
          <a:p>
            <a:pPr marL="0" indent="0">
              <a:buNone/>
            </a:pPr>
            <a:r>
              <a:rPr lang="en-GB" dirty="0" smtClean="0"/>
              <a:t>Wow phrases/complex structures (using high frequency words and idiomatic expressions)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520" y="390660"/>
            <a:ext cx="19812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4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36022"/>
            <a:ext cx="8501743" cy="339635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French Wow Phrases</a:t>
            </a:r>
            <a:br>
              <a:rPr lang="en-GB" b="1" dirty="0">
                <a:solidFill>
                  <a:srgbClr val="FF0000"/>
                </a:solidFill>
              </a:rPr>
            </a:b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b="1" dirty="0"/>
              <a:t>À mon </a:t>
            </a:r>
            <a:r>
              <a:rPr lang="en-GB" sz="2000" b="1" dirty="0" err="1"/>
              <a:t>avis</a:t>
            </a:r>
            <a:r>
              <a:rPr lang="en-GB" sz="2000" dirty="0"/>
              <a:t> - In my opinion</a:t>
            </a:r>
          </a:p>
          <a:p>
            <a:r>
              <a:rPr lang="en-GB" sz="2000" b="1" dirty="0"/>
              <a:t>Quant à </a:t>
            </a:r>
            <a:r>
              <a:rPr lang="en-GB" sz="2000" b="1" dirty="0" err="1"/>
              <a:t>moi</a:t>
            </a:r>
            <a:r>
              <a:rPr lang="en-GB" sz="2000" dirty="0"/>
              <a:t> – In my opinion</a:t>
            </a:r>
            <a:br>
              <a:rPr lang="en-GB" sz="2000" dirty="0"/>
            </a:br>
            <a:r>
              <a:rPr lang="en-GB" sz="2000" b="1" dirty="0" err="1"/>
              <a:t>Selon</a:t>
            </a:r>
            <a:r>
              <a:rPr lang="en-GB" sz="2000" b="1" dirty="0"/>
              <a:t> </a:t>
            </a:r>
            <a:r>
              <a:rPr lang="en-GB" sz="2000" b="1" dirty="0" err="1"/>
              <a:t>moi</a:t>
            </a:r>
            <a:r>
              <a:rPr lang="en-GB" sz="2000" dirty="0"/>
              <a:t> - according to me</a:t>
            </a:r>
          </a:p>
          <a:p>
            <a:r>
              <a:rPr lang="en-GB" sz="2000" b="1" dirty="0" err="1"/>
              <a:t>D’après</a:t>
            </a:r>
            <a:r>
              <a:rPr lang="en-GB" sz="2000" b="1" dirty="0"/>
              <a:t> </a:t>
            </a:r>
            <a:r>
              <a:rPr lang="en-GB" sz="2000" b="1" dirty="0" err="1"/>
              <a:t>moi</a:t>
            </a:r>
            <a:r>
              <a:rPr lang="en-GB" sz="2000" dirty="0"/>
              <a:t> – according to me</a:t>
            </a:r>
          </a:p>
          <a:p>
            <a:r>
              <a:rPr lang="en-GB" sz="2000" b="1" dirty="0"/>
              <a:t>Je </a:t>
            </a:r>
            <a:r>
              <a:rPr lang="en-GB" sz="2000" b="1" dirty="0" err="1"/>
              <a:t>pense</a:t>
            </a:r>
            <a:r>
              <a:rPr lang="en-GB" sz="2000" b="1" dirty="0"/>
              <a:t> que… </a:t>
            </a:r>
            <a:r>
              <a:rPr lang="en-GB" sz="2000" dirty="0"/>
              <a:t>- I think that…</a:t>
            </a:r>
            <a:br>
              <a:rPr lang="en-GB" sz="2000" dirty="0"/>
            </a:br>
            <a:r>
              <a:rPr lang="en-GB" sz="2000" b="1" dirty="0"/>
              <a:t>Je </a:t>
            </a:r>
            <a:r>
              <a:rPr lang="en-GB" sz="2000" b="1" dirty="0" err="1"/>
              <a:t>crois</a:t>
            </a:r>
            <a:r>
              <a:rPr lang="en-GB" sz="2000" b="1" dirty="0"/>
              <a:t> que... </a:t>
            </a:r>
            <a:r>
              <a:rPr lang="en-GB" sz="2000" dirty="0"/>
              <a:t>– I believe that…</a:t>
            </a:r>
            <a:br>
              <a:rPr lang="en-GB" sz="2000" dirty="0"/>
            </a:br>
            <a:r>
              <a:rPr lang="en-GB" sz="2000" b="1" dirty="0" err="1"/>
              <a:t>J'ai</a:t>
            </a:r>
            <a:r>
              <a:rPr lang="en-GB" sz="2000" b="1" dirty="0"/>
              <a:t> </a:t>
            </a:r>
            <a:r>
              <a:rPr lang="en-GB" sz="2000" b="1" dirty="0" err="1"/>
              <a:t>l'impression</a:t>
            </a:r>
            <a:r>
              <a:rPr lang="en-GB" sz="2000" b="1" dirty="0"/>
              <a:t> que... </a:t>
            </a:r>
            <a:r>
              <a:rPr lang="en-GB" sz="2000" dirty="0"/>
              <a:t>– I get the impression that…</a:t>
            </a:r>
            <a:br>
              <a:rPr lang="en-GB" sz="2000" dirty="0"/>
            </a:br>
            <a:r>
              <a:rPr lang="en-GB" sz="2000" b="1" dirty="0"/>
              <a:t>Je </a:t>
            </a:r>
            <a:r>
              <a:rPr lang="en-GB" sz="2000" b="1" dirty="0" err="1"/>
              <a:t>dirais</a:t>
            </a:r>
            <a:r>
              <a:rPr lang="en-GB" sz="2000" b="1" dirty="0"/>
              <a:t> que</a:t>
            </a:r>
            <a:r>
              <a:rPr lang="en-GB" sz="2000" dirty="0"/>
              <a:t> - I would say that…</a:t>
            </a:r>
          </a:p>
          <a:p>
            <a:r>
              <a:rPr lang="en-GB" sz="2000" b="1" dirty="0"/>
              <a:t>Je </a:t>
            </a:r>
            <a:r>
              <a:rPr lang="en-GB" sz="2000" b="1" dirty="0" err="1"/>
              <a:t>dois</a:t>
            </a:r>
            <a:r>
              <a:rPr lang="en-GB" sz="2000" b="1" dirty="0"/>
              <a:t> </a:t>
            </a:r>
            <a:r>
              <a:rPr lang="en-GB" sz="2000" b="1" dirty="0" err="1"/>
              <a:t>avouer</a:t>
            </a:r>
            <a:r>
              <a:rPr lang="en-GB" sz="2000" b="1" dirty="0"/>
              <a:t> que… </a:t>
            </a:r>
            <a:r>
              <a:rPr lang="en-GB" sz="2000" dirty="0"/>
              <a:t>- I must admit that…</a:t>
            </a:r>
            <a:br>
              <a:rPr lang="en-GB" sz="2000" dirty="0"/>
            </a:br>
            <a:r>
              <a:rPr lang="en-GB" sz="2000" b="1" dirty="0"/>
              <a:t>Je </a:t>
            </a:r>
            <a:r>
              <a:rPr lang="en-GB" sz="2000" b="1" dirty="0" err="1"/>
              <a:t>dirais</a:t>
            </a:r>
            <a:r>
              <a:rPr lang="en-GB" sz="2000" b="1" dirty="0"/>
              <a:t> que</a:t>
            </a:r>
            <a:r>
              <a:rPr lang="en-GB" sz="2000" dirty="0"/>
              <a:t> - I would say that</a:t>
            </a:r>
            <a:br>
              <a:rPr lang="en-GB" sz="2000" dirty="0"/>
            </a:br>
            <a:r>
              <a:rPr lang="en-GB" sz="2000" b="1" dirty="0" err="1"/>
              <a:t>J'aurais</a:t>
            </a:r>
            <a:r>
              <a:rPr lang="en-GB" sz="2000" b="1" dirty="0"/>
              <a:t> </a:t>
            </a:r>
            <a:r>
              <a:rPr lang="en-GB" sz="2000" b="1" dirty="0" err="1"/>
              <a:t>dit</a:t>
            </a:r>
            <a:r>
              <a:rPr lang="en-GB" sz="2000" b="1" dirty="0"/>
              <a:t>/cru que</a:t>
            </a:r>
            <a:r>
              <a:rPr lang="en-GB" sz="2000" dirty="0"/>
              <a:t> - I would have said/believed that</a:t>
            </a:r>
            <a:br>
              <a:rPr lang="en-GB" sz="2000" dirty="0"/>
            </a:br>
            <a:r>
              <a:rPr lang="en-GB" sz="2000" b="1" dirty="0"/>
              <a:t>Je me </a:t>
            </a:r>
            <a:r>
              <a:rPr lang="en-GB" sz="2000" b="1" dirty="0" err="1"/>
              <a:t>suis</a:t>
            </a:r>
            <a:r>
              <a:rPr lang="en-GB" sz="2000" b="1" dirty="0"/>
              <a:t> </a:t>
            </a:r>
            <a:r>
              <a:rPr lang="en-GB" sz="2000" b="1" dirty="0" err="1"/>
              <a:t>rendu</a:t>
            </a:r>
            <a:r>
              <a:rPr lang="en-GB" sz="2000" b="1" dirty="0"/>
              <a:t> </a:t>
            </a:r>
            <a:r>
              <a:rPr lang="en-GB" sz="2000" b="1" dirty="0" err="1"/>
              <a:t>compte</a:t>
            </a:r>
            <a:r>
              <a:rPr lang="en-GB" sz="2000" b="1" dirty="0"/>
              <a:t> que</a:t>
            </a:r>
            <a:r>
              <a:rPr lang="en-GB" sz="2000" dirty="0"/>
              <a:t> - </a:t>
            </a:r>
            <a:r>
              <a:rPr lang="en-GB" sz="2000" dirty="0" smtClean="0"/>
              <a:t>I </a:t>
            </a:r>
            <a:r>
              <a:rPr lang="en-GB" sz="2000" dirty="0"/>
              <a:t>realised that</a:t>
            </a:r>
          </a:p>
          <a:p>
            <a:r>
              <a:rPr lang="en-GB" sz="2000" b="1" dirty="0" err="1"/>
              <a:t>Dans</a:t>
            </a:r>
            <a:r>
              <a:rPr lang="en-GB" sz="2000" b="1" dirty="0"/>
              <a:t> le passé je </a:t>
            </a:r>
            <a:r>
              <a:rPr lang="en-GB" sz="2000" b="1" dirty="0" err="1"/>
              <a:t>l’ai</a:t>
            </a:r>
            <a:r>
              <a:rPr lang="en-GB" sz="2000" b="1" dirty="0"/>
              <a:t> </a:t>
            </a:r>
            <a:r>
              <a:rPr lang="en-GB" sz="2000" b="1" dirty="0" err="1"/>
              <a:t>trouvé</a:t>
            </a:r>
            <a:r>
              <a:rPr lang="en-GB" sz="2000" b="1" dirty="0"/>
              <a:t> + adjective</a:t>
            </a:r>
            <a:r>
              <a:rPr lang="en-GB" sz="2000" dirty="0"/>
              <a:t> - In the past I found him/her/it...</a:t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9339943" y="528048"/>
            <a:ext cx="2265952" cy="285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9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3" y="0"/>
            <a:ext cx="7863841" cy="352697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/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French Wow Phrases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63" y="885099"/>
            <a:ext cx="10515600" cy="4351338"/>
          </a:xfrm>
        </p:spPr>
        <p:txBody>
          <a:bodyPr>
            <a:noAutofit/>
          </a:bodyPr>
          <a:lstStyle/>
          <a:p>
            <a:r>
              <a:rPr lang="fr-FR" sz="2000" b="1" dirty="0"/>
              <a:t>D'un côté, j'aime ___ parce </a:t>
            </a:r>
            <a:r>
              <a:rPr lang="fr-FR" sz="2000" b="1" dirty="0" err="1"/>
              <a:t>que..mais</a:t>
            </a:r>
            <a:r>
              <a:rPr lang="fr-FR" sz="2000" b="1" dirty="0"/>
              <a:t> de l'autre côté, je n'aime pas ___ parce que</a:t>
            </a:r>
            <a:r>
              <a:rPr lang="fr-FR" sz="2000" dirty="0"/>
              <a:t> - On one hand, i </a:t>
            </a:r>
            <a:r>
              <a:rPr lang="fr-FR" sz="2000" dirty="0" err="1"/>
              <a:t>like</a:t>
            </a:r>
            <a:r>
              <a:rPr lang="fr-FR" sz="2000" dirty="0"/>
              <a:t> __ </a:t>
            </a:r>
            <a:r>
              <a:rPr lang="fr-FR" sz="2000" dirty="0" err="1"/>
              <a:t>because</a:t>
            </a:r>
            <a:r>
              <a:rPr lang="fr-FR" sz="2000" dirty="0"/>
              <a:t>..but on the </a:t>
            </a:r>
            <a:r>
              <a:rPr lang="fr-FR" sz="2000" dirty="0" err="1"/>
              <a:t>other</a:t>
            </a:r>
            <a:r>
              <a:rPr lang="fr-FR" sz="2000" dirty="0"/>
              <a:t>, </a:t>
            </a:r>
            <a:r>
              <a:rPr lang="fr-FR" sz="2000" dirty="0" err="1"/>
              <a:t>don't</a:t>
            </a:r>
            <a:r>
              <a:rPr lang="fr-FR" sz="2000" dirty="0"/>
              <a:t> </a:t>
            </a:r>
            <a:r>
              <a:rPr lang="fr-FR" sz="2000" dirty="0" err="1"/>
              <a:t>like</a:t>
            </a:r>
            <a:r>
              <a:rPr lang="fr-FR" sz="2000" dirty="0"/>
              <a:t>___ </a:t>
            </a:r>
            <a:r>
              <a:rPr lang="fr-FR" sz="2000" dirty="0" err="1"/>
              <a:t>because</a:t>
            </a:r>
            <a:r>
              <a:rPr lang="fr-FR" sz="2000" dirty="0"/>
              <a:t>..</a:t>
            </a:r>
            <a:endParaRPr lang="en-GB" sz="2000" dirty="0"/>
          </a:p>
          <a:p>
            <a:r>
              <a:rPr lang="fr-FR" sz="2000" b="1" dirty="0"/>
              <a:t>Je ne crois pas que ce soit le cas – </a:t>
            </a:r>
            <a:r>
              <a:rPr lang="fr-FR" sz="2000" dirty="0"/>
              <a:t>I </a:t>
            </a:r>
            <a:r>
              <a:rPr lang="fr-FR" sz="2000" dirty="0" err="1"/>
              <a:t>don’t</a:t>
            </a:r>
            <a:r>
              <a:rPr lang="fr-FR" sz="2000" dirty="0"/>
              <a:t> </a:t>
            </a:r>
            <a:r>
              <a:rPr lang="fr-FR" sz="2000" dirty="0" err="1"/>
              <a:t>believe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</a:t>
            </a:r>
            <a:r>
              <a:rPr lang="fr-FR" sz="2000" dirty="0" err="1"/>
              <a:t>that’s</a:t>
            </a:r>
            <a:r>
              <a:rPr lang="fr-FR" sz="2000" dirty="0"/>
              <a:t> the case</a:t>
            </a:r>
            <a:endParaRPr lang="en-GB" sz="2000" dirty="0"/>
          </a:p>
          <a:p>
            <a:r>
              <a:rPr lang="en-GB" sz="2000" b="1" dirty="0"/>
              <a:t>Par </a:t>
            </a:r>
            <a:r>
              <a:rPr lang="en-GB" sz="2000" b="1" dirty="0" err="1"/>
              <a:t>contre</a:t>
            </a:r>
            <a:r>
              <a:rPr lang="en-GB" sz="2000" dirty="0"/>
              <a:t>,… – on the other hand,…</a:t>
            </a:r>
          </a:p>
          <a:p>
            <a:r>
              <a:rPr lang="en-GB" sz="2000" b="1" dirty="0"/>
              <a:t>De plus</a:t>
            </a:r>
            <a:r>
              <a:rPr lang="en-GB" sz="2000" dirty="0"/>
              <a:t>… - Furthermore…</a:t>
            </a:r>
            <a:br>
              <a:rPr lang="en-GB" sz="2000" dirty="0"/>
            </a:br>
            <a:r>
              <a:rPr lang="en-GB" sz="2000" b="1" dirty="0" err="1"/>
              <a:t>Pourtant</a:t>
            </a:r>
            <a:r>
              <a:rPr lang="en-GB" sz="2000" b="1" dirty="0"/>
              <a:t>,…</a:t>
            </a:r>
            <a:r>
              <a:rPr lang="en-GB" sz="2000" dirty="0"/>
              <a:t> – however,…</a:t>
            </a:r>
          </a:p>
          <a:p>
            <a:r>
              <a:rPr lang="en-GB" sz="2000" b="1" dirty="0" err="1"/>
              <a:t>Néanmoins</a:t>
            </a:r>
            <a:r>
              <a:rPr lang="en-GB" sz="2000" b="1" dirty="0"/>
              <a:t> -</a:t>
            </a:r>
            <a:r>
              <a:rPr lang="en-GB" sz="2000" dirty="0"/>
              <a:t> nevertheless</a:t>
            </a:r>
            <a:r>
              <a:rPr lang="en-GB" sz="2000" b="1" dirty="0"/>
              <a:t> </a:t>
            </a:r>
            <a:endParaRPr lang="en-GB" sz="2000" dirty="0"/>
          </a:p>
          <a:p>
            <a:r>
              <a:rPr lang="en-GB" sz="2000" b="1" dirty="0"/>
              <a:t>Tout </a:t>
            </a:r>
            <a:r>
              <a:rPr lang="en-GB" sz="2000" b="1" dirty="0" err="1"/>
              <a:t>d’abord</a:t>
            </a:r>
            <a:r>
              <a:rPr lang="en-GB" sz="2000" b="1" dirty="0"/>
              <a:t> </a:t>
            </a:r>
            <a:r>
              <a:rPr lang="en-GB" sz="2000" dirty="0"/>
              <a:t>– First of all</a:t>
            </a:r>
          </a:p>
          <a:p>
            <a:r>
              <a:rPr lang="en-GB" sz="2000" b="1" dirty="0" err="1"/>
              <a:t>En</a:t>
            </a:r>
            <a:r>
              <a:rPr lang="en-GB" sz="2000" b="1" dirty="0"/>
              <a:t> fait,…</a:t>
            </a:r>
            <a:r>
              <a:rPr lang="en-GB" sz="2000" dirty="0"/>
              <a:t> - In fact,…</a:t>
            </a:r>
            <a:br>
              <a:rPr lang="en-GB" sz="2000" dirty="0"/>
            </a:br>
            <a:r>
              <a:rPr lang="en-GB" sz="2000" b="1" dirty="0" err="1"/>
              <a:t>D'ailleurs</a:t>
            </a:r>
            <a:r>
              <a:rPr lang="en-GB" sz="2000" b="1" dirty="0"/>
              <a:t> </a:t>
            </a:r>
            <a:r>
              <a:rPr lang="en-GB" sz="2000" dirty="0"/>
              <a:t>- Besides/Moreover/Furthermore</a:t>
            </a:r>
            <a:r>
              <a:rPr lang="en-GB" sz="2000" b="1" dirty="0"/>
              <a:t> </a:t>
            </a:r>
            <a:r>
              <a:rPr lang="en-GB" sz="2000" b="1" dirty="0" err="1"/>
              <a:t>Çela</a:t>
            </a:r>
            <a:r>
              <a:rPr lang="en-GB" sz="2000" b="1" dirty="0"/>
              <a:t> </a:t>
            </a:r>
            <a:r>
              <a:rPr lang="en-GB" sz="2000" b="1" dirty="0" err="1"/>
              <a:t>peut</a:t>
            </a:r>
            <a:r>
              <a:rPr lang="en-GB" sz="2000" b="1" dirty="0"/>
              <a:t> </a:t>
            </a:r>
            <a:r>
              <a:rPr lang="en-GB" sz="2000" b="1" dirty="0" err="1"/>
              <a:t>être</a:t>
            </a:r>
            <a:r>
              <a:rPr lang="en-GB" sz="2000" b="1" dirty="0"/>
              <a:t>…</a:t>
            </a:r>
            <a:r>
              <a:rPr lang="en-GB" sz="2000" dirty="0"/>
              <a:t> - it can be…</a:t>
            </a:r>
            <a:br>
              <a:rPr lang="en-GB" sz="2000" dirty="0"/>
            </a:br>
            <a:r>
              <a:rPr lang="en-GB" sz="2000" b="1" dirty="0" err="1"/>
              <a:t>Quand</a:t>
            </a:r>
            <a:r>
              <a:rPr lang="en-GB" sz="2000" b="1" dirty="0"/>
              <a:t> </a:t>
            </a:r>
            <a:r>
              <a:rPr lang="en-GB" sz="2000" b="1" dirty="0" err="1"/>
              <a:t>j’étais</a:t>
            </a:r>
            <a:r>
              <a:rPr lang="en-GB" sz="2000" b="1" dirty="0"/>
              <a:t>…</a:t>
            </a:r>
            <a:r>
              <a:rPr lang="en-GB" sz="2000" dirty="0"/>
              <a:t>- when I was…</a:t>
            </a:r>
            <a:br>
              <a:rPr lang="en-GB" sz="2000" dirty="0"/>
            </a:br>
            <a:r>
              <a:rPr lang="en-GB" sz="2000" b="1" dirty="0" err="1"/>
              <a:t>Récemment</a:t>
            </a:r>
            <a:r>
              <a:rPr lang="en-GB" sz="2000" dirty="0"/>
              <a:t> - recently</a:t>
            </a:r>
            <a:br>
              <a:rPr lang="en-GB" sz="2000" dirty="0"/>
            </a:br>
            <a:r>
              <a:rPr lang="en-GB" sz="2000" b="1" dirty="0" err="1"/>
              <a:t>En</a:t>
            </a:r>
            <a:r>
              <a:rPr lang="en-GB" sz="2000" b="1" dirty="0"/>
              <a:t> </a:t>
            </a:r>
            <a:r>
              <a:rPr lang="en-GB" sz="2000" b="1" dirty="0" err="1"/>
              <a:t>ce</a:t>
            </a:r>
            <a:r>
              <a:rPr lang="en-GB" sz="2000" b="1" dirty="0"/>
              <a:t> moment </a:t>
            </a:r>
            <a:r>
              <a:rPr lang="en-GB" sz="2000" dirty="0"/>
              <a:t>- at the moment</a:t>
            </a:r>
            <a:br>
              <a:rPr lang="en-GB" sz="2000" dirty="0"/>
            </a:br>
            <a:r>
              <a:rPr lang="en-GB" sz="2000" b="1" dirty="0" err="1"/>
              <a:t>Enfin</a:t>
            </a:r>
            <a:r>
              <a:rPr lang="en-GB" sz="2000" dirty="0"/>
              <a:t> – at last</a:t>
            </a:r>
            <a:r>
              <a:rPr lang="en-GB" sz="2000" b="1" dirty="0"/>
              <a:t> </a:t>
            </a:r>
            <a:endParaRPr lang="en-GB" sz="2000" dirty="0"/>
          </a:p>
          <a:p>
            <a:r>
              <a:rPr lang="en-GB" sz="2000" b="1" dirty="0" err="1"/>
              <a:t>En</a:t>
            </a:r>
            <a:r>
              <a:rPr lang="en-GB" sz="2000" b="1" dirty="0"/>
              <a:t> fin de </a:t>
            </a:r>
            <a:r>
              <a:rPr lang="en-GB" sz="2000" b="1" dirty="0" err="1"/>
              <a:t>compte</a:t>
            </a:r>
            <a:r>
              <a:rPr lang="en-GB" sz="2000" dirty="0"/>
              <a:t> - at the end of the day</a:t>
            </a:r>
            <a:r>
              <a:rPr lang="en-GB" sz="2000" b="1" dirty="0"/>
              <a:t> </a:t>
            </a:r>
            <a:endParaRPr lang="en-GB" sz="2000" dirty="0"/>
          </a:p>
          <a:p>
            <a:r>
              <a:rPr lang="en-GB" sz="2000" b="1" dirty="0"/>
              <a:t>Il </a:t>
            </a:r>
            <a:r>
              <a:rPr lang="en-GB" sz="2000" b="1" dirty="0" err="1"/>
              <a:t>faut</a:t>
            </a:r>
            <a:r>
              <a:rPr lang="en-GB" sz="2000" b="1" dirty="0"/>
              <a:t> </a:t>
            </a:r>
            <a:r>
              <a:rPr lang="en-GB" sz="2000" b="1" dirty="0" err="1"/>
              <a:t>regarder</a:t>
            </a:r>
            <a:r>
              <a:rPr lang="en-GB" sz="2000" b="1" dirty="0"/>
              <a:t> les choses du bon </a:t>
            </a:r>
            <a:r>
              <a:rPr lang="en-GB" sz="2000" b="1" dirty="0" err="1"/>
              <a:t>côté</a:t>
            </a:r>
            <a:r>
              <a:rPr lang="en-GB" sz="2000" dirty="0"/>
              <a:t> - One must look on the bright side of things</a:t>
            </a:r>
            <a:br>
              <a:rPr lang="en-GB" sz="2000" dirty="0"/>
            </a:br>
            <a:r>
              <a:rPr lang="en-GB" sz="2000" b="1" dirty="0"/>
              <a:t>On </a:t>
            </a:r>
            <a:r>
              <a:rPr lang="en-GB" sz="2000" b="1" dirty="0" err="1"/>
              <a:t>verra</a:t>
            </a:r>
            <a:r>
              <a:rPr lang="en-GB" sz="2000" dirty="0"/>
              <a:t> – We will see</a:t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797143" y="2095591"/>
            <a:ext cx="2265952" cy="285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7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1886"/>
            <a:ext cx="7678783" cy="1298802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French Wow Phrases</a:t>
            </a:r>
            <a:br>
              <a:rPr lang="en-GB" b="1" dirty="0">
                <a:solidFill>
                  <a:srgbClr val="FF000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 smtClean="0"/>
              <a:t>Si </a:t>
            </a:r>
            <a:r>
              <a:rPr lang="en-GB" sz="2000" b="1" dirty="0" err="1"/>
              <a:t>j'avais</a:t>
            </a:r>
            <a:r>
              <a:rPr lang="en-GB" sz="2000" b="1" dirty="0"/>
              <a:t> </a:t>
            </a:r>
            <a:r>
              <a:rPr lang="en-GB" sz="2000" b="1" dirty="0" err="1"/>
              <a:t>su</a:t>
            </a:r>
            <a:r>
              <a:rPr lang="en-GB" sz="2000" b="1" dirty="0"/>
              <a:t>… (+ conditional) </a:t>
            </a:r>
            <a:r>
              <a:rPr lang="en-GB" sz="2000" dirty="0"/>
              <a:t>- if </a:t>
            </a:r>
            <a:r>
              <a:rPr lang="en-GB" sz="2000" dirty="0" err="1"/>
              <a:t>i</a:t>
            </a:r>
            <a:r>
              <a:rPr lang="en-GB" sz="2000" dirty="0"/>
              <a:t> had known…</a:t>
            </a:r>
          </a:p>
          <a:p>
            <a:r>
              <a:rPr lang="en-GB" sz="2000" b="1" dirty="0" err="1"/>
              <a:t>Ainsi</a:t>
            </a:r>
            <a:r>
              <a:rPr lang="en-GB" sz="2000" b="1" dirty="0"/>
              <a:t>…</a:t>
            </a:r>
            <a:r>
              <a:rPr lang="en-GB" sz="2000" dirty="0"/>
              <a:t> - in this way</a:t>
            </a:r>
          </a:p>
          <a:p>
            <a:r>
              <a:rPr lang="en-GB" sz="2000" b="1" dirty="0"/>
              <a:t>Avant de (+ </a:t>
            </a:r>
            <a:r>
              <a:rPr lang="en-GB" sz="2000" b="1" dirty="0" err="1"/>
              <a:t>inf</a:t>
            </a:r>
            <a:r>
              <a:rPr lang="en-GB" sz="2000" b="1" dirty="0"/>
              <a:t>)</a:t>
            </a:r>
            <a:r>
              <a:rPr lang="en-GB" sz="2000" dirty="0"/>
              <a:t>,… – Before (doing </a:t>
            </a:r>
            <a:r>
              <a:rPr lang="en-GB" sz="2000" dirty="0" err="1"/>
              <a:t>sth</a:t>
            </a:r>
            <a:r>
              <a:rPr lang="en-GB" sz="2000" dirty="0"/>
              <a:t>.),…</a:t>
            </a:r>
          </a:p>
          <a:p>
            <a:r>
              <a:rPr lang="en-GB" sz="2000" b="1" dirty="0"/>
              <a:t>Après </a:t>
            </a:r>
            <a:r>
              <a:rPr lang="en-GB" sz="2000" b="1" dirty="0" err="1"/>
              <a:t>ça</a:t>
            </a:r>
            <a:r>
              <a:rPr lang="en-GB" sz="2000" dirty="0"/>
              <a:t> - After doing that...(good alternative to saying </a:t>
            </a:r>
            <a:r>
              <a:rPr lang="en-GB" sz="2000" dirty="0" err="1"/>
              <a:t>puis</a:t>
            </a:r>
            <a:r>
              <a:rPr lang="en-GB" sz="2000" dirty="0"/>
              <a:t> all the time)</a:t>
            </a:r>
          </a:p>
          <a:p>
            <a:r>
              <a:rPr lang="en-GB" sz="2000" b="1" dirty="0"/>
              <a:t>Après </a:t>
            </a:r>
            <a:r>
              <a:rPr lang="en-GB" sz="2000" b="1" dirty="0" err="1"/>
              <a:t>avoir</a:t>
            </a:r>
            <a:r>
              <a:rPr lang="en-GB" sz="2000" b="1" dirty="0"/>
              <a:t>/</a:t>
            </a:r>
            <a:r>
              <a:rPr lang="en-GB" sz="2000" b="1" dirty="0" err="1"/>
              <a:t>être</a:t>
            </a:r>
            <a:r>
              <a:rPr lang="en-GB" sz="2000" b="1" dirty="0"/>
              <a:t> (+</a:t>
            </a:r>
            <a:r>
              <a:rPr lang="en-GB" sz="2000" b="1" dirty="0" err="1"/>
              <a:t>inf</a:t>
            </a:r>
            <a:r>
              <a:rPr lang="en-GB" sz="2000" b="1" dirty="0"/>
              <a:t>)…</a:t>
            </a:r>
            <a:r>
              <a:rPr lang="en-GB" sz="2000" dirty="0"/>
              <a:t> - After having (done something)…</a:t>
            </a:r>
          </a:p>
          <a:p>
            <a:r>
              <a:rPr lang="en-GB" sz="2000" b="1" dirty="0" err="1"/>
              <a:t>Dans</a:t>
            </a:r>
            <a:r>
              <a:rPr lang="en-GB" sz="2000" b="1" dirty="0"/>
              <a:t> le </a:t>
            </a:r>
            <a:r>
              <a:rPr lang="en-GB" sz="2000" b="1" dirty="0" err="1"/>
              <a:t>futur</a:t>
            </a:r>
            <a:r>
              <a:rPr lang="en-GB" sz="2000" b="1" dirty="0"/>
              <a:t>…</a:t>
            </a:r>
            <a:r>
              <a:rPr lang="en-GB" sz="2000" dirty="0"/>
              <a:t> - In the future…</a:t>
            </a:r>
          </a:p>
          <a:p>
            <a:r>
              <a:rPr lang="en-GB" sz="2000" b="1" dirty="0"/>
              <a:t>À </a:t>
            </a:r>
            <a:r>
              <a:rPr lang="en-GB" sz="2000" b="1" dirty="0" err="1"/>
              <a:t>l’avenir</a:t>
            </a:r>
            <a:r>
              <a:rPr lang="en-GB" sz="2000" dirty="0"/>
              <a:t> – In the future…</a:t>
            </a:r>
          </a:p>
          <a:p>
            <a:r>
              <a:rPr lang="en-GB" sz="2000" b="1" dirty="0" err="1"/>
              <a:t>J’ai</a:t>
            </a:r>
            <a:r>
              <a:rPr lang="en-GB" sz="2000" b="1" dirty="0"/>
              <a:t> </a:t>
            </a:r>
            <a:r>
              <a:rPr lang="en-GB" sz="2000" b="1" dirty="0" err="1"/>
              <a:t>toujours</a:t>
            </a:r>
            <a:r>
              <a:rPr lang="en-GB" sz="2000" b="1" dirty="0"/>
              <a:t> </a:t>
            </a:r>
            <a:r>
              <a:rPr lang="en-GB" sz="2000" b="1" dirty="0" err="1"/>
              <a:t>rêvé</a:t>
            </a:r>
            <a:r>
              <a:rPr lang="en-GB" sz="2000" b="1" dirty="0"/>
              <a:t> de…</a:t>
            </a:r>
            <a:r>
              <a:rPr lang="en-GB" sz="2000" dirty="0"/>
              <a:t> - I have always dreamt of…</a:t>
            </a:r>
          </a:p>
          <a:p>
            <a:r>
              <a:rPr lang="en-GB" sz="2000" b="1" dirty="0" err="1"/>
              <a:t>En</a:t>
            </a:r>
            <a:r>
              <a:rPr lang="en-GB" sz="2000" b="1" dirty="0"/>
              <a:t> face</a:t>
            </a:r>
            <a:r>
              <a:rPr lang="en-GB" sz="2000" dirty="0"/>
              <a:t> – opposite</a:t>
            </a:r>
          </a:p>
          <a:p>
            <a:r>
              <a:rPr lang="en-GB" sz="2000" b="1" dirty="0"/>
              <a:t>Il </a:t>
            </a:r>
            <a:r>
              <a:rPr lang="en-GB" sz="2000" b="1" dirty="0" err="1"/>
              <a:t>faut</a:t>
            </a:r>
            <a:r>
              <a:rPr lang="en-GB" sz="2000" b="1" dirty="0"/>
              <a:t> (+ </a:t>
            </a:r>
            <a:r>
              <a:rPr lang="en-GB" sz="2000" b="1" dirty="0" err="1"/>
              <a:t>inf</a:t>
            </a:r>
            <a:r>
              <a:rPr lang="en-GB" sz="2000" b="1" dirty="0"/>
              <a:t>)</a:t>
            </a:r>
            <a:r>
              <a:rPr lang="en-GB" sz="2000" dirty="0"/>
              <a:t> – it is necessary to</a:t>
            </a:r>
            <a:r>
              <a:rPr lang="en-GB" sz="2000" b="1" dirty="0"/>
              <a:t> </a:t>
            </a:r>
            <a:endParaRPr lang="en-GB" sz="2000" dirty="0"/>
          </a:p>
          <a:p>
            <a:endParaRPr lang="en-GB" dirty="0"/>
          </a:p>
        </p:txBody>
      </p:sp>
      <p:pic>
        <p:nvPicPr>
          <p:cNvPr id="4" name="Picture 3" descr="http://www.beat102103.com/beat-breakfast-blog/wp-content/uploads/2012/10/thumbs-u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459" y="4530997"/>
            <a:ext cx="1543685" cy="142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9901644" y="296636"/>
            <a:ext cx="1547495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94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3434" y="235131"/>
            <a:ext cx="5549537" cy="1090432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High frequency words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8931" y="1335451"/>
            <a:ext cx="5314406" cy="4841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et= </a:t>
            </a:r>
            <a:r>
              <a:rPr lang="en-GB" b="1" dirty="0" smtClean="0"/>
              <a:t>and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mais</a:t>
            </a:r>
            <a:r>
              <a:rPr lang="en-GB" b="1" dirty="0" smtClean="0">
                <a:solidFill>
                  <a:srgbClr val="0070C0"/>
                </a:solidFill>
              </a:rPr>
              <a:t>= </a:t>
            </a:r>
            <a:r>
              <a:rPr lang="en-GB" b="1" dirty="0" smtClean="0"/>
              <a:t>but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aussi</a:t>
            </a:r>
            <a:r>
              <a:rPr lang="en-GB" b="1" dirty="0" smtClean="0">
                <a:solidFill>
                  <a:srgbClr val="0070C0"/>
                </a:solidFill>
              </a:rPr>
              <a:t>= </a:t>
            </a:r>
            <a:r>
              <a:rPr lang="en-GB" b="1" dirty="0" smtClean="0"/>
              <a:t>also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donc</a:t>
            </a:r>
            <a:r>
              <a:rPr lang="en-GB" b="1" dirty="0" smtClean="0">
                <a:solidFill>
                  <a:srgbClr val="0070C0"/>
                </a:solidFill>
              </a:rPr>
              <a:t>-= </a:t>
            </a:r>
            <a:r>
              <a:rPr lang="en-GB" b="1" dirty="0" smtClean="0"/>
              <a:t>so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avec= </a:t>
            </a:r>
            <a:r>
              <a:rPr lang="en-GB" b="1" dirty="0" smtClean="0"/>
              <a:t>with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ou</a:t>
            </a:r>
            <a:r>
              <a:rPr lang="en-GB" b="1" dirty="0" smtClean="0">
                <a:solidFill>
                  <a:srgbClr val="0070C0"/>
                </a:solidFill>
              </a:rPr>
              <a:t>=</a:t>
            </a:r>
            <a:r>
              <a:rPr lang="en-GB" b="1" dirty="0" smtClean="0"/>
              <a:t>or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puis</a:t>
            </a:r>
            <a:r>
              <a:rPr lang="en-GB" b="1" dirty="0" smtClean="0">
                <a:solidFill>
                  <a:srgbClr val="0070C0"/>
                </a:solidFill>
              </a:rPr>
              <a:t>= </a:t>
            </a:r>
            <a:r>
              <a:rPr lang="en-GB" b="1" dirty="0" smtClean="0"/>
              <a:t>then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pour/</a:t>
            </a:r>
            <a:r>
              <a:rPr lang="en-GB" b="1" dirty="0" err="1" smtClean="0">
                <a:solidFill>
                  <a:srgbClr val="0070C0"/>
                </a:solidFill>
              </a:rPr>
              <a:t>afin</a:t>
            </a:r>
            <a:r>
              <a:rPr lang="en-GB" b="1" dirty="0" smtClean="0">
                <a:solidFill>
                  <a:srgbClr val="0070C0"/>
                </a:solidFill>
              </a:rPr>
              <a:t> de= </a:t>
            </a:r>
            <a:r>
              <a:rPr lang="en-GB" b="1" dirty="0" smtClean="0"/>
              <a:t>in order to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0070C0"/>
                </a:solidFill>
              </a:rPr>
              <a:t>cependant</a:t>
            </a:r>
            <a:r>
              <a:rPr lang="en-GB" b="1" dirty="0" smtClean="0">
                <a:solidFill>
                  <a:srgbClr val="0070C0"/>
                </a:solidFill>
              </a:rPr>
              <a:t>= </a:t>
            </a:r>
            <a:r>
              <a:rPr lang="en-GB" b="1" dirty="0" smtClean="0"/>
              <a:t>however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par </a:t>
            </a:r>
            <a:r>
              <a:rPr lang="en-GB" b="1" dirty="0" err="1" smtClean="0">
                <a:solidFill>
                  <a:srgbClr val="0070C0"/>
                </a:solidFill>
              </a:rPr>
              <a:t>contre</a:t>
            </a:r>
            <a:r>
              <a:rPr lang="en-GB" b="1" dirty="0" smtClean="0">
                <a:solidFill>
                  <a:srgbClr val="0070C0"/>
                </a:solidFill>
              </a:rPr>
              <a:t>= </a:t>
            </a:r>
            <a:r>
              <a:rPr lang="en-GB" b="1" dirty="0" smtClean="0"/>
              <a:t>on the other hand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02827" y="1747247"/>
            <a:ext cx="5336177" cy="49148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car/ </a:t>
            </a:r>
            <a:r>
              <a:rPr lang="en-GB" sz="4500" b="1" dirty="0" err="1" smtClean="0">
                <a:solidFill>
                  <a:srgbClr val="0070C0"/>
                </a:solidFill>
              </a:rPr>
              <a:t>parce</a:t>
            </a:r>
            <a:r>
              <a:rPr lang="en-GB" sz="4500" b="1" dirty="0" smtClean="0">
                <a:solidFill>
                  <a:srgbClr val="0070C0"/>
                </a:solidFill>
              </a:rPr>
              <a:t> que= </a:t>
            </a:r>
            <a:r>
              <a:rPr lang="en-GB" sz="4500" b="1" dirty="0" smtClean="0"/>
              <a:t>because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de plus= </a:t>
            </a:r>
            <a:r>
              <a:rPr lang="en-GB" sz="4500" b="1" dirty="0" smtClean="0"/>
              <a:t>moreover</a:t>
            </a:r>
          </a:p>
          <a:p>
            <a:pPr marL="0" indent="0">
              <a:buNone/>
            </a:pPr>
            <a:r>
              <a:rPr lang="en-GB" sz="4500" b="1" dirty="0" err="1" smtClean="0">
                <a:solidFill>
                  <a:srgbClr val="0070C0"/>
                </a:solidFill>
              </a:rPr>
              <a:t>malgré</a:t>
            </a:r>
            <a:r>
              <a:rPr lang="en-GB" sz="4500" b="1" dirty="0" smtClean="0">
                <a:solidFill>
                  <a:srgbClr val="0070C0"/>
                </a:solidFill>
              </a:rPr>
              <a:t>=</a:t>
            </a:r>
            <a:r>
              <a:rPr lang="en-GB" sz="4500" b="1" dirty="0" smtClean="0"/>
              <a:t> despite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surtout= </a:t>
            </a:r>
            <a:r>
              <a:rPr lang="en-GB" sz="4500" b="1" dirty="0" smtClean="0"/>
              <a:t>especially</a:t>
            </a:r>
          </a:p>
          <a:p>
            <a:pPr marL="0" indent="0">
              <a:buNone/>
            </a:pPr>
            <a:r>
              <a:rPr lang="en-GB" sz="4500" b="1" dirty="0" err="1" smtClean="0">
                <a:solidFill>
                  <a:srgbClr val="0070C0"/>
                </a:solidFill>
              </a:rPr>
              <a:t>même</a:t>
            </a:r>
            <a:r>
              <a:rPr lang="en-GB" sz="4500" b="1" dirty="0" smtClean="0">
                <a:solidFill>
                  <a:srgbClr val="0070C0"/>
                </a:solidFill>
              </a:rPr>
              <a:t> </a:t>
            </a:r>
            <a:r>
              <a:rPr lang="en-GB" sz="4500" b="1" dirty="0" err="1" smtClean="0">
                <a:solidFill>
                  <a:srgbClr val="0070C0"/>
                </a:solidFill>
              </a:rPr>
              <a:t>si</a:t>
            </a:r>
            <a:r>
              <a:rPr lang="en-GB" sz="4500" b="1" dirty="0" smtClean="0">
                <a:solidFill>
                  <a:srgbClr val="0070C0"/>
                </a:solidFill>
              </a:rPr>
              <a:t>=</a:t>
            </a:r>
            <a:r>
              <a:rPr lang="en-GB" sz="4500" b="1" dirty="0" smtClean="0"/>
              <a:t> even if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au </a:t>
            </a:r>
            <a:r>
              <a:rPr lang="en-GB" sz="4500" b="1" dirty="0" err="1" smtClean="0">
                <a:solidFill>
                  <a:srgbClr val="0070C0"/>
                </a:solidFill>
              </a:rPr>
              <a:t>moins</a:t>
            </a:r>
            <a:r>
              <a:rPr lang="en-GB" sz="4500" b="1" dirty="0" smtClean="0">
                <a:solidFill>
                  <a:srgbClr val="0070C0"/>
                </a:solidFill>
              </a:rPr>
              <a:t>= </a:t>
            </a:r>
            <a:r>
              <a:rPr lang="en-GB" sz="4500" b="1" dirty="0" smtClean="0"/>
              <a:t>at least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ensemble= </a:t>
            </a:r>
            <a:r>
              <a:rPr lang="en-GB" sz="4500" b="1" dirty="0" smtClean="0"/>
              <a:t>together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sans= </a:t>
            </a:r>
            <a:r>
              <a:rPr lang="en-GB" sz="4500" b="1" dirty="0" smtClean="0"/>
              <a:t>without</a:t>
            </a:r>
          </a:p>
          <a:p>
            <a:pPr marL="0" indent="0">
              <a:buNone/>
            </a:pPr>
            <a:r>
              <a:rPr lang="en-GB" sz="4500" b="1" dirty="0" err="1" smtClean="0">
                <a:solidFill>
                  <a:srgbClr val="0070C0"/>
                </a:solidFill>
              </a:rPr>
              <a:t>avant</a:t>
            </a:r>
            <a:r>
              <a:rPr lang="en-GB" sz="4500" b="1" dirty="0" smtClean="0">
                <a:solidFill>
                  <a:srgbClr val="0070C0"/>
                </a:solidFill>
              </a:rPr>
              <a:t>= </a:t>
            </a:r>
            <a:r>
              <a:rPr lang="en-GB" sz="4500" b="1" dirty="0" smtClean="0"/>
              <a:t>before</a:t>
            </a:r>
          </a:p>
          <a:p>
            <a:pPr marL="0" indent="0">
              <a:buNone/>
            </a:pPr>
            <a:r>
              <a:rPr lang="en-GB" sz="4500" b="1" dirty="0" err="1" smtClean="0">
                <a:solidFill>
                  <a:srgbClr val="0070C0"/>
                </a:solidFill>
              </a:rPr>
              <a:t>aprés</a:t>
            </a:r>
            <a:r>
              <a:rPr lang="en-GB" sz="4500" b="1" dirty="0" smtClean="0">
                <a:solidFill>
                  <a:srgbClr val="0070C0"/>
                </a:solidFill>
              </a:rPr>
              <a:t>= </a:t>
            </a:r>
            <a:r>
              <a:rPr lang="en-GB" sz="4500" b="1" dirty="0" smtClean="0"/>
              <a:t>after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rgbClr val="0070C0"/>
                </a:solidFill>
              </a:rPr>
              <a:t>entre= </a:t>
            </a:r>
            <a:r>
              <a:rPr lang="en-GB" sz="4500" b="1" dirty="0" smtClean="0"/>
              <a:t>between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5337" y="0"/>
            <a:ext cx="2146663" cy="17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3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63537" cy="132556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>Speaking </a:t>
            </a:r>
            <a:endParaRPr lang="en-GB" sz="54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54481"/>
            <a:ext cx="10515600" cy="4351338"/>
          </a:xfrm>
        </p:spPr>
        <p:txBody>
          <a:bodyPr/>
          <a:lstStyle/>
          <a:p>
            <a:r>
              <a:rPr lang="en-GB" dirty="0"/>
              <a:t>You will have </a:t>
            </a:r>
            <a:r>
              <a:rPr lang="en-GB" dirty="0" err="1"/>
              <a:t>approx</a:t>
            </a:r>
            <a:r>
              <a:rPr lang="en-GB" dirty="0"/>
              <a:t> </a:t>
            </a:r>
            <a:r>
              <a:rPr lang="en-GB" b="1" u="sng" dirty="0" smtClean="0"/>
              <a:t>10 </a:t>
            </a:r>
            <a:r>
              <a:rPr lang="en-GB" b="1" u="sng" dirty="0"/>
              <a:t>minutes preparation time</a:t>
            </a:r>
            <a:r>
              <a:rPr lang="en-GB" dirty="0"/>
              <a:t> before the assessment, in which to prepare </a:t>
            </a:r>
            <a:r>
              <a:rPr lang="en-GB" dirty="0" smtClean="0"/>
              <a:t>the </a:t>
            </a:r>
            <a:r>
              <a:rPr lang="en-GB" dirty="0"/>
              <a:t>photo card.</a:t>
            </a:r>
          </a:p>
          <a:p>
            <a:r>
              <a:rPr lang="en-GB" dirty="0"/>
              <a:t>During this time you can make notes which you can then refer to during the assessment.  There is no word limit but you cannot write complete sentences. 	</a:t>
            </a:r>
          </a:p>
          <a:p>
            <a:r>
              <a:rPr lang="en-GB" dirty="0"/>
              <a:t>Assessment format</a:t>
            </a:r>
          </a:p>
          <a:p>
            <a:pPr lvl="0"/>
            <a:r>
              <a:rPr lang="en-GB" dirty="0" smtClean="0"/>
              <a:t>Photo </a:t>
            </a:r>
            <a:r>
              <a:rPr lang="en-GB" dirty="0"/>
              <a:t>card	 </a:t>
            </a:r>
            <a:r>
              <a:rPr lang="en-GB" dirty="0"/>
              <a:t>-</a:t>
            </a:r>
            <a:r>
              <a:rPr lang="en-GB" dirty="0" smtClean="0"/>
              <a:t> 3minutes</a:t>
            </a:r>
            <a:endParaRPr lang="en-GB" dirty="0"/>
          </a:p>
          <a:p>
            <a:pPr lvl="0"/>
            <a:r>
              <a:rPr lang="en-GB" dirty="0" smtClean="0"/>
              <a:t>Conversation - 5-7 </a:t>
            </a:r>
            <a:r>
              <a:rPr lang="en-GB" dirty="0"/>
              <a:t>minutes</a:t>
            </a:r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313" y="3841887"/>
            <a:ext cx="2612572" cy="26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5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41771" y="587365"/>
            <a:ext cx="3912734" cy="3686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u="sng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General </a:t>
            </a:r>
            <a:r>
              <a:rPr lang="en-GB" sz="2000" b="1" u="sng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tips</a:t>
            </a:r>
            <a:endParaRPr lang="en-GB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Speak clearly and confidently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Try to predict what the unseen photo card questions might be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Listen carefully to the tense you are being asked for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Avoid one word answers!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Remember pronunciation rules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Self correct if necessary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GB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If you don´t understand, just ask (in French!) for the question to be repeated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4617" y="159290"/>
            <a:ext cx="6840582" cy="6042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sz="2400" b="1" u="sng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Photo </a:t>
            </a:r>
            <a:r>
              <a:rPr lang="en-GB" sz="2400" b="1" u="sng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card</a:t>
            </a:r>
            <a:r>
              <a:rPr lang="en-GB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2 seen questions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2 unseen </a:t>
            </a:r>
            <a:r>
              <a:rPr lang="en-GB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</a:p>
          <a:p>
            <a:pPr lvl="0"/>
            <a:r>
              <a:rPr lang="en-GB" sz="2400" dirty="0" smtClean="0"/>
              <a:t>- </a:t>
            </a:r>
            <a:r>
              <a:rPr lang="en-GB" sz="2400" b="1" u="sng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Conversation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You will discuss 2 subtopics of your choice.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GB" sz="2400" b="1" dirty="0"/>
              <a:t>Develop your answers as fully as </a:t>
            </a:r>
            <a:r>
              <a:rPr lang="en-GB" sz="2400" b="1" dirty="0" smtClean="0"/>
              <a:t>possible!</a:t>
            </a:r>
            <a:endParaRPr lang="en-GB" sz="2400" b="1" dirty="0"/>
          </a:p>
          <a:p>
            <a:pPr lvl="0"/>
            <a:r>
              <a:rPr lang="en-GB" sz="2400" dirty="0"/>
              <a:t>-Give lots of justified opinions</a:t>
            </a:r>
          </a:p>
          <a:p>
            <a:pPr lvl="0"/>
            <a:r>
              <a:rPr lang="en-GB" sz="2400" dirty="0"/>
              <a:t>-Give a range of tenses</a:t>
            </a:r>
          </a:p>
          <a:p>
            <a:pPr lvl="0"/>
            <a:r>
              <a:rPr lang="en-GB" sz="2400" dirty="0" smtClean="0"/>
              <a:t>-Use </a:t>
            </a:r>
            <a:r>
              <a:rPr lang="en-GB" sz="2400" dirty="0"/>
              <a:t>Wow phrases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b="1" u="sng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endParaRPr lang="en-GB" sz="24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1 Imagen" descr="thumbs u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764" y="159290"/>
            <a:ext cx="1554481" cy="17880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6942" y="4663848"/>
            <a:ext cx="23241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479</Words>
  <Application>Microsoft Office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Symbol</vt:lpstr>
      <vt:lpstr>Times New Roman</vt:lpstr>
      <vt:lpstr>Wingdings</vt:lpstr>
      <vt:lpstr>Office Theme</vt:lpstr>
      <vt:lpstr>Y11 mocks November 2021</vt:lpstr>
      <vt:lpstr>Revision list</vt:lpstr>
      <vt:lpstr>French Wow Phrases </vt:lpstr>
      <vt:lpstr> French Wow Phrases</vt:lpstr>
      <vt:lpstr>French Wow Phrases </vt:lpstr>
      <vt:lpstr>High frequency words</vt:lpstr>
      <vt:lpstr>Speaking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mocks November 2021</dc:title>
  <dc:creator>Sylvie Laloyer</dc:creator>
  <cp:lastModifiedBy>Sylvie Laloyer</cp:lastModifiedBy>
  <cp:revision>6</cp:revision>
  <dcterms:created xsi:type="dcterms:W3CDTF">2021-10-06T08:37:48Z</dcterms:created>
  <dcterms:modified xsi:type="dcterms:W3CDTF">2021-10-07T07:55:01Z</dcterms:modified>
</cp:coreProperties>
</file>