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59"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9" autoAdjust="0"/>
  </p:normalViewPr>
  <p:slideViewPr>
    <p:cSldViewPr>
      <p:cViewPr>
        <p:scale>
          <a:sx n="80" d="100"/>
          <a:sy n="80" d="100"/>
        </p:scale>
        <p:origin x="-1272"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28/03/2018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fcjsisters.org/fcj_spanish/spirit/mmv.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x8p75zv3ZAhVEEVAKHe0rDpkQjRx6BAgAEAU&amp;url=http://www.fcjsisters.org/fcj_english/spirit/mmv_cause.html&amp;psig=AOvVaw1btPjJoFpzpumpy5b1lvK7&amp;ust=1521728596254692"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cjsisters.org/fcj_spanish/spirit/mmv.html"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650"/>
            <a:ext cx="7772400" cy="1470025"/>
          </a:xfrm>
        </p:spPr>
        <p:txBody>
          <a:bodyPr/>
          <a:lstStyle/>
          <a:p>
            <a:r>
              <a:rPr lang="en-GB" dirty="0" smtClean="0">
                <a:solidFill>
                  <a:schemeClr val="accent6">
                    <a:lumMod val="20000"/>
                    <a:lumOff val="80000"/>
                  </a:schemeClr>
                </a:solidFill>
                <a:latin typeface="Tempus Sans ITC" pitchFamily="82" charset="0"/>
              </a:rPr>
              <a:t>    Prayers for the week</a:t>
            </a:r>
            <a:br>
              <a:rPr lang="en-GB" dirty="0" smtClean="0">
                <a:solidFill>
                  <a:schemeClr val="accent6">
                    <a:lumMod val="20000"/>
                    <a:lumOff val="80000"/>
                  </a:schemeClr>
                </a:solidFill>
                <a:latin typeface="Tempus Sans ITC" pitchFamily="82" charset="0"/>
              </a:rPr>
            </a:br>
            <a:r>
              <a:rPr lang="en-GB" dirty="0" smtClean="0">
                <a:solidFill>
                  <a:schemeClr val="accent6">
                    <a:lumMod val="20000"/>
                    <a:lumOff val="80000"/>
                  </a:schemeClr>
                </a:solidFill>
                <a:latin typeface="Tempus Sans ITC" pitchFamily="82" charset="0"/>
              </a:rPr>
              <a:t>    16-20 April 2018</a:t>
            </a:r>
            <a:endParaRPr lang="en-GB" dirty="0">
              <a:solidFill>
                <a:schemeClr val="accent6">
                  <a:lumMod val="20000"/>
                  <a:lumOff val="80000"/>
                </a:schemeClr>
              </a:solidFill>
              <a:latin typeface="Tempus Sans ITC" pitchFamily="82" charset="0"/>
            </a:endParaRPr>
          </a:p>
        </p:txBody>
      </p:sp>
      <p:sp>
        <p:nvSpPr>
          <p:cNvPr id="3" name="Subtitle 2"/>
          <p:cNvSpPr>
            <a:spLocks noGrp="1"/>
          </p:cNvSpPr>
          <p:nvPr>
            <p:ph type="subTitle" idx="1"/>
          </p:nvPr>
        </p:nvSpPr>
        <p:spPr>
          <a:xfrm>
            <a:off x="287016" y="3501008"/>
            <a:ext cx="8856984" cy="2304256"/>
          </a:xfrm>
        </p:spPr>
        <p:txBody>
          <a:bodyPr>
            <a:normAutofit/>
          </a:bodyPr>
          <a:lstStyle/>
          <a:p>
            <a:pPr algn="l"/>
            <a:r>
              <a:rPr lang="en-GB" sz="3500" dirty="0" smtClean="0">
                <a:latin typeface="Tempus Sans ITC" panose="04020404030D07020202" pitchFamily="82" charset="0"/>
              </a:rPr>
              <a:t> </a:t>
            </a:r>
            <a:endParaRPr lang="en-GB" sz="3500" dirty="0">
              <a:latin typeface="Tempus Sans ITC" panose="04020404030D07020202" pitchFamily="82" charset="0"/>
            </a:endParaRPr>
          </a:p>
          <a:p>
            <a:pPr algn="l"/>
            <a:endParaRPr lang="en-GB" sz="2800" dirty="0" smtClean="0">
              <a:latin typeface="Tempus Sans ITC" pitchFamily="82" charset="0"/>
            </a:endParaRPr>
          </a:p>
          <a:p>
            <a:endParaRPr lang="en-GB" sz="2800" dirty="0">
              <a:latin typeface="Tempus Sans ITC" pitchFamily="82" charset="0"/>
            </a:endParaRPr>
          </a:p>
        </p:txBody>
      </p:sp>
      <p:sp>
        <p:nvSpPr>
          <p:cNvPr id="7" name="Rectangle 6"/>
          <p:cNvSpPr/>
          <p:nvPr/>
        </p:nvSpPr>
        <p:spPr>
          <a:xfrm>
            <a:off x="2501516" y="1566186"/>
            <a:ext cx="6408712" cy="4708981"/>
          </a:xfrm>
          <a:prstGeom prst="rect">
            <a:avLst/>
          </a:prstGeom>
        </p:spPr>
        <p:txBody>
          <a:bodyPr wrap="square">
            <a:spAutoFit/>
          </a:bodyPr>
          <a:lstStyle/>
          <a:p>
            <a:r>
              <a:rPr lang="en-GB" sz="2000" dirty="0" smtClean="0">
                <a:latin typeface="Tempus Sans ITC" panose="04020404030D07020202" pitchFamily="82" charset="0"/>
              </a:rPr>
              <a:t>Our prayers this week are inspired by Marie Madeleine </a:t>
            </a:r>
            <a:r>
              <a:rPr lang="en-GB" sz="2000" dirty="0" err="1" smtClean="0">
                <a:latin typeface="Tempus Sans ITC" panose="04020404030D07020202" pitchFamily="82" charset="0"/>
              </a:rPr>
              <a:t>D’Houet</a:t>
            </a:r>
            <a:r>
              <a:rPr lang="en-GB" sz="2000" dirty="0" smtClean="0">
                <a:latin typeface="Tempus Sans ITC" panose="04020404030D07020202" pitchFamily="82" charset="0"/>
              </a:rPr>
              <a:t>, the </a:t>
            </a:r>
            <a:r>
              <a:rPr lang="en-GB" sz="2000" dirty="0" err="1" smtClean="0">
                <a:latin typeface="Tempus Sans ITC" panose="04020404030D07020202" pitchFamily="82" charset="0"/>
              </a:rPr>
              <a:t>foundress</a:t>
            </a:r>
            <a:r>
              <a:rPr lang="en-GB" sz="2000" dirty="0" smtClean="0">
                <a:latin typeface="Tempus Sans ITC" panose="04020404030D07020202" pitchFamily="82" charset="0"/>
              </a:rPr>
              <a:t> of the FCJ Society and of our school. Marie Madeleine (1781–1858) was a French widow and single mother who, later in her life, was inspired by zeal and love for God and guided by the </a:t>
            </a:r>
            <a:r>
              <a:rPr lang="en-GB" sz="2000" dirty="0" err="1" smtClean="0">
                <a:latin typeface="Tempus Sans ITC" panose="04020404030D07020202" pitchFamily="82" charset="0"/>
              </a:rPr>
              <a:t>Ignatian</a:t>
            </a:r>
            <a:r>
              <a:rPr lang="en-GB" sz="2000" dirty="0" smtClean="0">
                <a:latin typeface="Tempus Sans ITC" panose="04020404030D07020202" pitchFamily="82" charset="0"/>
              </a:rPr>
              <a:t> spirituality of the Jesuits to found a religious society known as the Faithful Companions of Jesus. The FCJ sisters live and work in the UK and Ireland and in many countries around the world. They run schools and support social service operations. Our local community of FCJ sisters live in St Joseph’s parish in Birkenhead.</a:t>
            </a:r>
          </a:p>
          <a:p>
            <a:endParaRPr lang="en-GB" sz="2000" dirty="0" smtClean="0">
              <a:latin typeface="Tempus Sans ITC" panose="04020404030D07020202" pitchFamily="82" charset="0"/>
            </a:endParaRPr>
          </a:p>
          <a:p>
            <a:r>
              <a:rPr lang="en-GB" sz="2000" dirty="0" smtClean="0">
                <a:latin typeface="Tempus Sans ITC" panose="04020404030D07020202" pitchFamily="82" charset="0"/>
              </a:rPr>
              <a:t>Marie Madeleine died in Paris on 5 April 1858. During the Easter Holidays, the 160th anniversary of her death was commemorated by FCJ communities around the world.</a:t>
            </a:r>
            <a:endParaRPr lang="en-GB" sz="2000" dirty="0">
              <a:latin typeface="Tempus Sans ITC" panose="04020404030D07020202" pitchFamily="82" charset="0"/>
            </a:endParaRPr>
          </a:p>
        </p:txBody>
      </p:sp>
      <p:pic>
        <p:nvPicPr>
          <p:cNvPr id="8" name="Picture 7" descr="frontpage"/>
          <p:cNvPicPr/>
          <p:nvPr/>
        </p:nvPicPr>
        <p:blipFill>
          <a:blip r:embed="rId2" cstate="print"/>
          <a:srcRect/>
          <a:stretch>
            <a:fillRect/>
          </a:stretch>
        </p:blipFill>
        <p:spPr bwMode="auto">
          <a:xfrm>
            <a:off x="108883" y="4365104"/>
            <a:ext cx="2249996" cy="2124236"/>
          </a:xfrm>
          <a:prstGeom prst="rect">
            <a:avLst/>
          </a:prstGeom>
          <a:noFill/>
          <a:ln w="9525">
            <a:noFill/>
            <a:miter lim="800000"/>
            <a:headEnd/>
            <a:tailEnd/>
          </a:ln>
        </p:spPr>
      </p:pic>
      <p:pic>
        <p:nvPicPr>
          <p:cNvPr id="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260648"/>
            <a:ext cx="812594"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 name="Picture 2" descr="Related image">
            <a:hlinkClick r:id="rId4"/>
          </p:cNvPr>
          <p:cNvPicPr>
            <a:picLocks noChangeAspect="1" noChangeArrowheads="1"/>
          </p:cNvPicPr>
          <p:nvPr/>
        </p:nvPicPr>
        <p:blipFill>
          <a:blip r:embed="rId5" cstate="print"/>
          <a:srcRect/>
          <a:stretch>
            <a:fillRect/>
          </a:stretch>
        </p:blipFill>
        <p:spPr bwMode="auto">
          <a:xfrm>
            <a:off x="395536" y="2132856"/>
            <a:ext cx="1691875" cy="20162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dirty="0" smtClean="0">
                <a:solidFill>
                  <a:schemeClr val="accent6">
                    <a:lumMod val="20000"/>
                    <a:lumOff val="80000"/>
                  </a:schemeClr>
                </a:solidFill>
                <a:latin typeface="Tempus Sans ITC" pitchFamily="82" charset="0"/>
              </a:rPr>
              <a:t>Monday 16 April</a:t>
            </a:r>
            <a:endParaRPr lang="en-US"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sp>
        <p:nvSpPr>
          <p:cNvPr id="4" name="TextBox 3"/>
          <p:cNvSpPr txBox="1"/>
          <p:nvPr/>
        </p:nvSpPr>
        <p:spPr>
          <a:xfrm>
            <a:off x="3309688" y="792215"/>
            <a:ext cx="5294760" cy="2708434"/>
          </a:xfrm>
          <a:prstGeom prst="rect">
            <a:avLst/>
          </a:prstGeom>
          <a:noFill/>
        </p:spPr>
        <p:txBody>
          <a:bodyPr wrap="square" rtlCol="0">
            <a:spAutoFit/>
          </a:bodyPr>
          <a:lstStyle/>
          <a:p>
            <a:r>
              <a:rPr lang="en-GB" sz="1700" dirty="0">
                <a:latin typeface="Tempus Sans ITC" panose="04020404030D07020202" pitchFamily="82" charset="0"/>
              </a:rPr>
              <a:t>Marie </a:t>
            </a:r>
            <a:r>
              <a:rPr lang="en-GB" sz="1700" dirty="0" smtClean="0">
                <a:latin typeface="Tempus Sans ITC" panose="04020404030D07020202" pitchFamily="82" charset="0"/>
              </a:rPr>
              <a:t>Madeleine </a:t>
            </a:r>
            <a:r>
              <a:rPr lang="en-GB" sz="1700" dirty="0">
                <a:latin typeface="Tempus Sans ITC" panose="04020404030D07020202" pitchFamily="82" charset="0"/>
              </a:rPr>
              <a:t>was born </a:t>
            </a:r>
            <a:r>
              <a:rPr lang="en-GB" sz="1700" dirty="0" smtClean="0">
                <a:latin typeface="Tempus Sans ITC" panose="04020404030D07020202" pitchFamily="82" charset="0"/>
              </a:rPr>
              <a:t>on September </a:t>
            </a:r>
            <a:r>
              <a:rPr lang="en-GB" sz="1700" dirty="0">
                <a:latin typeface="Tempus Sans ITC" panose="04020404030D07020202" pitchFamily="82" charset="0"/>
              </a:rPr>
              <a:t>21, </a:t>
            </a:r>
            <a:r>
              <a:rPr lang="en-GB" sz="1700" dirty="0" smtClean="0">
                <a:latin typeface="Tempus Sans ITC" panose="04020404030D07020202" pitchFamily="82" charset="0"/>
              </a:rPr>
              <a:t>1781. </a:t>
            </a:r>
            <a:r>
              <a:rPr lang="en-GB" sz="1700" dirty="0">
                <a:latin typeface="Tempus Sans ITC" panose="04020404030D07020202" pitchFamily="82" charset="0"/>
              </a:rPr>
              <a:t>In addition to her immediate family, she was surrounded by </a:t>
            </a:r>
            <a:r>
              <a:rPr lang="en-GB" sz="1700" dirty="0" smtClean="0">
                <a:latin typeface="Tempus Sans ITC" panose="04020404030D07020202" pitchFamily="82" charset="0"/>
              </a:rPr>
              <a:t>lots of aunts</a:t>
            </a:r>
            <a:r>
              <a:rPr lang="en-GB" sz="1700" dirty="0">
                <a:latin typeface="Tempus Sans ITC" panose="04020404030D07020202" pitchFamily="82" charset="0"/>
              </a:rPr>
              <a:t>, uncles and cousins. It was a happy, secure family, long established in </a:t>
            </a:r>
            <a:r>
              <a:rPr lang="en-GB" sz="1700" dirty="0" smtClean="0">
                <a:latin typeface="Tempus Sans ITC" panose="04020404030D07020202" pitchFamily="82" charset="0"/>
              </a:rPr>
              <a:t>the Berry area of France</a:t>
            </a:r>
            <a:r>
              <a:rPr lang="en-GB" sz="1700" dirty="0">
                <a:latin typeface="Tempus Sans ITC" panose="04020404030D07020202" pitchFamily="82" charset="0"/>
              </a:rPr>
              <a:t>, where various members held distinguished positions in both church and kingdom. </a:t>
            </a:r>
            <a:r>
              <a:rPr lang="en-GB" sz="1700" dirty="0" smtClean="0">
                <a:latin typeface="Tempus Sans ITC" panose="04020404030D07020202" pitchFamily="82" charset="0"/>
              </a:rPr>
              <a:t>Baptised Marie Madeleine </a:t>
            </a:r>
            <a:r>
              <a:rPr lang="en-GB" sz="1700" dirty="0" err="1" smtClean="0">
                <a:latin typeface="Tempus Sans ITC" panose="04020404030D07020202" pitchFamily="82" charset="0"/>
              </a:rPr>
              <a:t>Victoire</a:t>
            </a:r>
            <a:r>
              <a:rPr lang="en-GB" sz="1700" dirty="0" smtClean="0">
                <a:latin typeface="Tempus Sans ITC" panose="04020404030D07020202" pitchFamily="82" charset="0"/>
              </a:rPr>
              <a:t>, she was known as </a:t>
            </a:r>
            <a:r>
              <a:rPr lang="en-GB" sz="1700" dirty="0" err="1" smtClean="0">
                <a:latin typeface="Tempus Sans ITC" panose="04020404030D07020202" pitchFamily="82" charset="0"/>
              </a:rPr>
              <a:t>Gigi</a:t>
            </a:r>
            <a:r>
              <a:rPr lang="en-GB" sz="1700" dirty="0" smtClean="0">
                <a:latin typeface="Tempus Sans ITC" panose="04020404030D07020202" pitchFamily="82" charset="0"/>
              </a:rPr>
              <a:t> as a child. With </a:t>
            </a:r>
            <a:r>
              <a:rPr lang="en-GB" sz="1700" dirty="0">
                <a:latin typeface="Tempus Sans ITC" panose="04020404030D07020202" pitchFamily="82" charset="0"/>
              </a:rPr>
              <a:t>the onset of the </a:t>
            </a:r>
            <a:r>
              <a:rPr lang="en-GB" sz="1700" dirty="0" smtClean="0">
                <a:latin typeface="Tempus Sans ITC" panose="04020404030D07020202" pitchFamily="82" charset="0"/>
              </a:rPr>
              <a:t>French Revolution </a:t>
            </a:r>
            <a:r>
              <a:rPr lang="en-GB" sz="1700" dirty="0">
                <a:latin typeface="Tempus Sans ITC" panose="04020404030D07020202" pitchFamily="82" charset="0"/>
              </a:rPr>
              <a:t>in 1789, </a:t>
            </a:r>
            <a:r>
              <a:rPr lang="en-GB" sz="1700" dirty="0" smtClean="0">
                <a:latin typeface="Tempus Sans ITC" panose="04020404030D07020202" pitchFamily="82" charset="0"/>
              </a:rPr>
              <a:t>the family </a:t>
            </a:r>
            <a:r>
              <a:rPr lang="en-GB" sz="1700" dirty="0">
                <a:latin typeface="Tempus Sans ITC" panose="04020404030D07020202" pitchFamily="82" charset="0"/>
              </a:rPr>
              <a:t>knew hardship, prison and </a:t>
            </a:r>
            <a:r>
              <a:rPr lang="en-GB" sz="1700" dirty="0" smtClean="0">
                <a:latin typeface="Tempus Sans ITC" panose="04020404030D07020202" pitchFamily="82" charset="0"/>
              </a:rPr>
              <a:t>exile. Marie Madeleine’s father was imprisoned during this period.</a:t>
            </a:r>
            <a:endParaRPr lang="en-GB" sz="1700" dirty="0">
              <a:latin typeface="Tempus Sans ITC" panose="04020404030D07020202" pitchFamily="82" charset="0"/>
            </a:endParaRPr>
          </a:p>
        </p:txBody>
      </p:sp>
      <p:pic>
        <p:nvPicPr>
          <p:cNvPr id="7" name="Picture 2"/>
          <p:cNvPicPr>
            <a:picLocks noChangeAspect="1" noChangeArrowheads="1"/>
          </p:cNvPicPr>
          <p:nvPr/>
        </p:nvPicPr>
        <p:blipFill>
          <a:blip r:embed="rId2" cstate="print"/>
          <a:srcRect/>
          <a:stretch>
            <a:fillRect/>
          </a:stretch>
        </p:blipFill>
        <p:spPr bwMode="auto">
          <a:xfrm>
            <a:off x="194340" y="855651"/>
            <a:ext cx="2921008" cy="4454150"/>
          </a:xfrm>
          <a:prstGeom prst="rect">
            <a:avLst/>
          </a:prstGeom>
          <a:noFill/>
          <a:ln w="9525">
            <a:noFill/>
            <a:miter lim="800000"/>
            <a:headEnd/>
            <a:tailEnd/>
          </a:ln>
        </p:spPr>
      </p:pic>
      <p:sp>
        <p:nvSpPr>
          <p:cNvPr id="8" name="Rectangle 7"/>
          <p:cNvSpPr/>
          <p:nvPr/>
        </p:nvSpPr>
        <p:spPr>
          <a:xfrm>
            <a:off x="-246299" y="5453817"/>
            <a:ext cx="3888432" cy="584775"/>
          </a:xfrm>
          <a:prstGeom prst="rect">
            <a:avLst/>
          </a:prstGeom>
        </p:spPr>
        <p:txBody>
          <a:bodyPr wrap="square">
            <a:spAutoFit/>
          </a:bodyPr>
          <a:lstStyle/>
          <a:p>
            <a:pPr algn="ctr"/>
            <a:r>
              <a:rPr lang="en-GB" sz="1600" dirty="0" smtClean="0">
                <a:latin typeface="Tempus Sans ITC" pitchFamily="82" charset="0"/>
              </a:rPr>
              <a:t>The house in </a:t>
            </a:r>
            <a:r>
              <a:rPr lang="en-GB" sz="1600" dirty="0" err="1" smtClean="0">
                <a:latin typeface="Tempus Sans ITC" pitchFamily="82" charset="0"/>
              </a:rPr>
              <a:t>Châteauroux</a:t>
            </a:r>
            <a:r>
              <a:rPr lang="en-GB" sz="1600" dirty="0" smtClean="0">
                <a:latin typeface="Tempus Sans ITC" pitchFamily="82" charset="0"/>
              </a:rPr>
              <a:t>, France – </a:t>
            </a:r>
          </a:p>
          <a:p>
            <a:pPr algn="ctr"/>
            <a:r>
              <a:rPr lang="en-GB" sz="1600" dirty="0" smtClean="0">
                <a:latin typeface="Tempus Sans ITC" pitchFamily="82" charset="0"/>
              </a:rPr>
              <a:t>birthplace of Marie Madeleine in 1781</a:t>
            </a:r>
            <a:endParaRPr lang="en-GB" sz="1600" dirty="0">
              <a:latin typeface="Tempus Sans ITC" pitchFamily="82" charset="0"/>
            </a:endParaRPr>
          </a:p>
        </p:txBody>
      </p:sp>
      <p:pic>
        <p:nvPicPr>
          <p:cNvPr id="9"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8424" y="63755"/>
            <a:ext cx="676330" cy="1438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3563888" y="3429000"/>
            <a:ext cx="5378915" cy="3139321"/>
          </a:xfrm>
          <a:prstGeom prst="rect">
            <a:avLst/>
          </a:prstGeom>
        </p:spPr>
        <p:txBody>
          <a:bodyPr wrap="square">
            <a:spAutoFit/>
          </a:bodyPr>
          <a:lstStyle/>
          <a:p>
            <a:r>
              <a:rPr lang="en-GB" dirty="0">
                <a:latin typeface="Tempus Sans ITC" panose="04020404030D07020202" pitchFamily="82" charset="0"/>
              </a:rPr>
              <a:t>Loving God, </a:t>
            </a:r>
            <a:endParaRPr lang="en-GB" dirty="0" smtClean="0">
              <a:latin typeface="Tempus Sans ITC" panose="04020404030D07020202" pitchFamily="82" charset="0"/>
            </a:endParaRPr>
          </a:p>
          <a:p>
            <a:r>
              <a:rPr lang="en-GB" dirty="0">
                <a:latin typeface="Tempus Sans ITC" panose="04020404030D07020202" pitchFamily="82" charset="0"/>
              </a:rPr>
              <a:t>A</a:t>
            </a:r>
            <a:r>
              <a:rPr lang="en-GB" dirty="0" smtClean="0">
                <a:latin typeface="Tempus Sans ITC" panose="04020404030D07020202" pitchFamily="82" charset="0"/>
              </a:rPr>
              <a:t>s </a:t>
            </a:r>
            <a:r>
              <a:rPr lang="en-GB" dirty="0">
                <a:latin typeface="Tempus Sans ITC" panose="04020404030D07020202" pitchFamily="82" charset="0"/>
              </a:rPr>
              <a:t>we come together to pray, our hearts are full of </a:t>
            </a:r>
            <a:r>
              <a:rPr lang="en-GB" dirty="0" smtClean="0">
                <a:latin typeface="Tempus Sans ITC" panose="04020404030D07020202" pitchFamily="82" charset="0"/>
              </a:rPr>
              <a:t>gratitude. We </a:t>
            </a:r>
            <a:r>
              <a:rPr lang="en-GB" dirty="0">
                <a:latin typeface="Tempus Sans ITC" panose="04020404030D07020202" pitchFamily="82" charset="0"/>
              </a:rPr>
              <a:t>celebrate with thanksgiving, the life and death of  </a:t>
            </a:r>
            <a:r>
              <a:rPr lang="en-GB" dirty="0" smtClean="0">
                <a:latin typeface="Tempus Sans ITC" panose="04020404030D07020202" pitchFamily="82" charset="0"/>
              </a:rPr>
              <a:t>Marie </a:t>
            </a:r>
            <a:r>
              <a:rPr lang="en-GB" dirty="0">
                <a:latin typeface="Tempus Sans ITC" panose="04020404030D07020202" pitchFamily="82" charset="0"/>
              </a:rPr>
              <a:t>Madeleine.</a:t>
            </a:r>
          </a:p>
          <a:p>
            <a:r>
              <a:rPr lang="en-GB" dirty="0">
                <a:latin typeface="Tempus Sans ITC" panose="04020404030D07020202" pitchFamily="82" charset="0"/>
              </a:rPr>
              <a:t>We praise you for all of your blessings and we ask that our hearts may be as open to you as was the heart of Marie Madeleine.</a:t>
            </a:r>
          </a:p>
          <a:p>
            <a:r>
              <a:rPr lang="en-GB" dirty="0">
                <a:latin typeface="Tempus Sans ITC" panose="04020404030D07020202" pitchFamily="82" charset="0"/>
              </a:rPr>
              <a:t>Give us the strength to strive daily </a:t>
            </a:r>
            <a:r>
              <a:rPr lang="en-GB" dirty="0" smtClean="0">
                <a:latin typeface="Tempus Sans ITC" panose="04020404030D07020202" pitchFamily="82" charset="0"/>
              </a:rPr>
              <a:t>to do </a:t>
            </a:r>
            <a:r>
              <a:rPr lang="en-GB" dirty="0">
                <a:latin typeface="Tempus Sans ITC" panose="04020404030D07020202" pitchFamily="82" charset="0"/>
              </a:rPr>
              <a:t>all things for your honour and praise.</a:t>
            </a:r>
          </a:p>
          <a:p>
            <a:r>
              <a:rPr lang="en-GB" dirty="0">
                <a:latin typeface="Tempus Sans ITC" panose="04020404030D07020202" pitchFamily="82" charset="0"/>
              </a:rPr>
              <a:t>We make this prayer in Jesus' name.</a:t>
            </a:r>
          </a:p>
          <a:p>
            <a:r>
              <a:rPr lang="en-GB" dirty="0">
                <a:latin typeface="Tempus Sans ITC" panose="04020404030D07020202" pitchFamily="82" charset="0"/>
              </a:rPr>
              <a:t>Amen</a:t>
            </a:r>
          </a:p>
        </p:txBody>
      </p:sp>
    </p:spTree>
    <p:extLst>
      <p:ext uri="{BB962C8B-B14F-4D97-AF65-F5344CB8AC3E}">
        <p14:creationId xmlns="" xmlns:p14="http://schemas.microsoft.com/office/powerpoint/2010/main" val="45422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solidFill>
                  <a:schemeClr val="accent6">
                    <a:lumMod val="20000"/>
                    <a:lumOff val="80000"/>
                  </a:schemeClr>
                </a:solidFill>
                <a:latin typeface="Tempus Sans ITC" pitchFamily="82" charset="0"/>
              </a:rPr>
              <a:t>Tuesday 17 April</a:t>
            </a:r>
            <a:r>
              <a:rPr lang="en-GB" dirty="0" smtClean="0">
                <a:latin typeface="+mn-lt"/>
              </a:rPr>
              <a:t/>
            </a:r>
            <a:br>
              <a:rPr lang="en-GB" dirty="0" smtClean="0">
                <a:latin typeface="+mn-lt"/>
              </a:rPr>
            </a:br>
            <a:endParaRPr lang="en-GB" dirty="0">
              <a:latin typeface="+mn-lt"/>
            </a:endParaRPr>
          </a:p>
        </p:txBody>
      </p:sp>
      <p:sp>
        <p:nvSpPr>
          <p:cNvPr id="3" name="Content Placeholder 2"/>
          <p:cNvSpPr>
            <a:spLocks noGrp="1"/>
          </p:cNvSpPr>
          <p:nvPr>
            <p:ph idx="1"/>
          </p:nvPr>
        </p:nvSpPr>
        <p:spPr>
          <a:xfrm>
            <a:off x="107504" y="908720"/>
            <a:ext cx="8579296" cy="5217443"/>
          </a:xfrm>
        </p:spPr>
        <p:txBody>
          <a:bodyPr>
            <a:normAutofit/>
          </a:bodyPr>
          <a:lstStyle/>
          <a:p>
            <a:pPr>
              <a:buNone/>
            </a:pPr>
            <a:r>
              <a:rPr lang="en-GB" sz="2800" dirty="0" smtClean="0">
                <a:latin typeface="Tempus Sans ITC" pitchFamily="82" charset="0"/>
              </a:rPr>
              <a:t>	</a:t>
            </a:r>
            <a:endParaRPr lang="en-GB" sz="2800" dirty="0"/>
          </a:p>
        </p:txBody>
      </p:sp>
      <p:sp>
        <p:nvSpPr>
          <p:cNvPr id="5" name="Rectangle 4"/>
          <p:cNvSpPr/>
          <p:nvPr/>
        </p:nvSpPr>
        <p:spPr>
          <a:xfrm>
            <a:off x="2259164" y="949684"/>
            <a:ext cx="5904656" cy="2246769"/>
          </a:xfrm>
          <a:prstGeom prst="rect">
            <a:avLst/>
          </a:prstGeom>
        </p:spPr>
        <p:txBody>
          <a:bodyPr wrap="square">
            <a:spAutoFit/>
          </a:bodyPr>
          <a:lstStyle/>
          <a:p>
            <a:r>
              <a:rPr lang="fr-FR" sz="2000" b="1" i="1" dirty="0" smtClean="0">
                <a:latin typeface="Tempus Sans ITC" pitchFamily="82" charset="0"/>
              </a:rPr>
              <a:t>Allons, courage et confiance. Nous ne devons jamais dire : ‘Je ne puis pas aire cela, je ne suis pas capable de cette charge.’ Dieu ne manquera pas de vous donner la grâce de faire tout ce qu’il </a:t>
            </a:r>
            <a:r>
              <a:rPr lang="en-GB" sz="2000" b="1" i="1" dirty="0" err="1" smtClean="0">
                <a:latin typeface="Tempus Sans ITC" pitchFamily="82" charset="0"/>
              </a:rPr>
              <a:t>demandé</a:t>
            </a:r>
            <a:r>
              <a:rPr lang="en-GB" sz="2000" b="1" i="1" dirty="0" smtClean="0">
                <a:latin typeface="Tempus Sans ITC" pitchFamily="82" charset="0"/>
              </a:rPr>
              <a:t> de </a:t>
            </a:r>
            <a:r>
              <a:rPr lang="en-GB" sz="2000" b="1" i="1" dirty="0" err="1" smtClean="0">
                <a:latin typeface="Tempus Sans ITC" pitchFamily="82" charset="0"/>
              </a:rPr>
              <a:t>vous</a:t>
            </a:r>
            <a:r>
              <a:rPr lang="en-GB" sz="2000" b="1" i="1" dirty="0" smtClean="0">
                <a:latin typeface="Tempus Sans ITC" pitchFamily="82" charset="0"/>
              </a:rPr>
              <a:t>. </a:t>
            </a:r>
          </a:p>
          <a:p>
            <a:r>
              <a:rPr lang="en-GB" sz="1400" dirty="0" smtClean="0">
                <a:latin typeface="Tempus Sans ITC" pitchFamily="82" charset="0"/>
              </a:rPr>
              <a:t>Have courage and confidence. We must never say ‘I cannot do that, I am not capable of doing this job’. God will not fail to give you the grace to do all that he has asked of you.</a:t>
            </a:r>
          </a:p>
          <a:p>
            <a:endParaRPr lang="en-GB" dirty="0">
              <a:latin typeface="Tempus Sans ITC" pitchFamily="82" charset="0"/>
            </a:endParaRPr>
          </a:p>
        </p:txBody>
      </p:sp>
      <p:pic>
        <p:nvPicPr>
          <p:cNvPr id="6"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72400" y="172028"/>
            <a:ext cx="797949" cy="1697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2" name="Picture 2" descr="Image result for marie madeleine d'houet quotes">
            <a:hlinkClick r:id="rId3"/>
          </p:cNvPr>
          <p:cNvPicPr>
            <a:picLocks noChangeAspect="1" noChangeArrowheads="1"/>
          </p:cNvPicPr>
          <p:nvPr/>
        </p:nvPicPr>
        <p:blipFill>
          <a:blip r:embed="rId4" cstate="print"/>
          <a:srcRect/>
          <a:stretch>
            <a:fillRect/>
          </a:stretch>
        </p:blipFill>
        <p:spPr bwMode="auto">
          <a:xfrm>
            <a:off x="325960" y="324372"/>
            <a:ext cx="1823879" cy="2431839"/>
          </a:xfrm>
          <a:prstGeom prst="rect">
            <a:avLst/>
          </a:prstGeom>
          <a:noFill/>
        </p:spPr>
      </p:pic>
      <p:sp>
        <p:nvSpPr>
          <p:cNvPr id="4" name="TextBox 3"/>
          <p:cNvSpPr txBox="1"/>
          <p:nvPr/>
        </p:nvSpPr>
        <p:spPr>
          <a:xfrm>
            <a:off x="67915" y="2924944"/>
            <a:ext cx="9036496" cy="4585871"/>
          </a:xfrm>
          <a:prstGeom prst="rect">
            <a:avLst/>
          </a:prstGeom>
          <a:noFill/>
        </p:spPr>
        <p:txBody>
          <a:bodyPr wrap="square" rtlCol="0">
            <a:spAutoFit/>
          </a:bodyPr>
          <a:lstStyle/>
          <a:p>
            <a:r>
              <a:rPr lang="en-GB" sz="1600" dirty="0">
                <a:latin typeface="Tempus Sans ITC" panose="04020404030D07020202" pitchFamily="82" charset="0"/>
              </a:rPr>
              <a:t>In later life the words </a:t>
            </a:r>
            <a:r>
              <a:rPr lang="en-GB" sz="1600" i="1" dirty="0">
                <a:latin typeface="Tempus Sans ITC" panose="04020404030D07020202" pitchFamily="82" charset="0"/>
              </a:rPr>
              <a:t>Courage and Confidence</a:t>
            </a:r>
            <a:r>
              <a:rPr lang="en-GB" sz="1600" dirty="0">
                <a:latin typeface="Tempus Sans ITC" panose="04020404030D07020202" pitchFamily="82" charset="0"/>
              </a:rPr>
              <a:t> were always on Marie Madeleine's lips, a motto she had learned through experience; not only in the face of death and widowhood and the challenge of bringing up her son alone, but also in the face of opposition </a:t>
            </a:r>
            <a:r>
              <a:rPr lang="en-GB" sz="1600" dirty="0" smtClean="0">
                <a:latin typeface="Tempus Sans ITC" panose="04020404030D07020202" pitchFamily="82" charset="0"/>
              </a:rPr>
              <a:t>to </a:t>
            </a:r>
            <a:r>
              <a:rPr lang="en-GB" sz="1600" dirty="0">
                <a:latin typeface="Tempus Sans ITC" panose="04020404030D07020202" pitchFamily="82" charset="0"/>
              </a:rPr>
              <a:t>the development of the </a:t>
            </a:r>
            <a:r>
              <a:rPr lang="en-GB" sz="1600" dirty="0" smtClean="0">
                <a:latin typeface="Tempus Sans ITC" panose="04020404030D07020202" pitchFamily="82" charset="0"/>
              </a:rPr>
              <a:t>FCJ Society. ‘Say </a:t>
            </a:r>
            <a:r>
              <a:rPr lang="en-GB" sz="1600" dirty="0">
                <a:latin typeface="Tempus Sans ITC" panose="04020404030D07020202" pitchFamily="82" charset="0"/>
              </a:rPr>
              <a:t>to each one courage, courage and confidence. That is all that is </a:t>
            </a:r>
            <a:r>
              <a:rPr lang="en-GB" sz="1600" dirty="0" smtClean="0">
                <a:latin typeface="Tempus Sans ITC" panose="04020404030D07020202" pitchFamily="82" charset="0"/>
              </a:rPr>
              <a:t>necessary’, </a:t>
            </a:r>
            <a:r>
              <a:rPr lang="en-GB" sz="1600" dirty="0">
                <a:latin typeface="Tempus Sans ITC" panose="04020404030D07020202" pitchFamily="82" charset="0"/>
              </a:rPr>
              <a:t>she wrote to Mother Maria </a:t>
            </a:r>
            <a:r>
              <a:rPr lang="en-GB" sz="1600" dirty="0" err="1">
                <a:latin typeface="Tempus Sans ITC" panose="04020404030D07020202" pitchFamily="82" charset="0"/>
              </a:rPr>
              <a:t>Lebesque</a:t>
            </a:r>
            <a:r>
              <a:rPr lang="en-GB" sz="1600" dirty="0">
                <a:latin typeface="Tempus Sans ITC" panose="04020404030D07020202" pitchFamily="82" charset="0"/>
              </a:rPr>
              <a:t> in 1830. Courage and confidence, but above all great confidence was a variation on the theme which appears in almost every personal letter she wrote. Clearly it was a prayerful wish she offered </a:t>
            </a:r>
            <a:r>
              <a:rPr lang="en-GB" sz="1600" dirty="0" smtClean="0">
                <a:latin typeface="Tempus Sans ITC" panose="04020404030D07020202" pitchFamily="82" charset="0"/>
              </a:rPr>
              <a:t>to others</a:t>
            </a:r>
            <a:r>
              <a:rPr lang="en-GB" sz="1600" dirty="0">
                <a:latin typeface="Tempus Sans ITC" panose="04020404030D07020202" pitchFamily="82" charset="0"/>
              </a:rPr>
              <a:t>. </a:t>
            </a:r>
            <a:endParaRPr lang="en-GB" sz="1600" dirty="0" smtClean="0">
              <a:latin typeface="Tempus Sans ITC" panose="04020404030D07020202" pitchFamily="82" charset="0"/>
            </a:endParaRPr>
          </a:p>
          <a:p>
            <a:endParaRPr lang="en-GB" sz="1600" dirty="0">
              <a:latin typeface="Tempus Sans ITC" panose="04020404030D07020202" pitchFamily="82" charset="0"/>
            </a:endParaRPr>
          </a:p>
          <a:p>
            <a:r>
              <a:rPr lang="en-GB" sz="1600" dirty="0" smtClean="0">
                <a:latin typeface="Tempus Sans ITC" panose="04020404030D07020202" pitchFamily="82" charset="0"/>
              </a:rPr>
              <a:t>	Generous </a:t>
            </a:r>
            <a:r>
              <a:rPr lang="en-GB" sz="1600" dirty="0">
                <a:latin typeface="Tempus Sans ITC" panose="04020404030D07020202" pitchFamily="82" charset="0"/>
              </a:rPr>
              <a:t>God,</a:t>
            </a:r>
          </a:p>
          <a:p>
            <a:r>
              <a:rPr lang="en-GB" sz="1600" dirty="0" smtClean="0">
                <a:latin typeface="Tempus Sans ITC" panose="04020404030D07020202" pitchFamily="82" charset="0"/>
              </a:rPr>
              <a:t>	You </a:t>
            </a:r>
            <a:r>
              <a:rPr lang="en-GB" sz="1600" dirty="0">
                <a:latin typeface="Tempus Sans ITC" panose="04020404030D07020202" pitchFamily="82" charset="0"/>
              </a:rPr>
              <a:t>blessed this </a:t>
            </a:r>
            <a:r>
              <a:rPr lang="en-GB" sz="1600" dirty="0" smtClean="0">
                <a:latin typeface="Tempus Sans ITC" panose="04020404030D07020202" pitchFamily="82" charset="0"/>
              </a:rPr>
              <a:t>world with </a:t>
            </a:r>
            <a:r>
              <a:rPr lang="en-GB" sz="1600" dirty="0">
                <a:latin typeface="Tempus Sans ITC" panose="04020404030D07020202" pitchFamily="82" charset="0"/>
              </a:rPr>
              <a:t>the life, faith and </a:t>
            </a:r>
            <a:r>
              <a:rPr lang="en-GB" sz="1600" dirty="0" smtClean="0">
                <a:latin typeface="Tempus Sans ITC" panose="04020404030D07020202" pitchFamily="82" charset="0"/>
              </a:rPr>
              <a:t>example of </a:t>
            </a:r>
            <a:r>
              <a:rPr lang="en-GB" sz="1600" dirty="0">
                <a:latin typeface="Tempus Sans ITC" panose="04020404030D07020202" pitchFamily="82" charset="0"/>
              </a:rPr>
              <a:t>Marie Madeleine,</a:t>
            </a:r>
          </a:p>
          <a:p>
            <a:r>
              <a:rPr lang="en-GB" sz="1600" dirty="0" smtClean="0">
                <a:latin typeface="Tempus Sans ITC" panose="04020404030D07020202" pitchFamily="82" charset="0"/>
              </a:rPr>
              <a:t>	and </a:t>
            </a:r>
            <a:r>
              <a:rPr lang="en-GB" sz="1600" dirty="0">
                <a:latin typeface="Tempus Sans ITC" panose="04020404030D07020202" pitchFamily="82" charset="0"/>
              </a:rPr>
              <a:t>inspired her to begin the FCJ community.</a:t>
            </a:r>
          </a:p>
          <a:p>
            <a:r>
              <a:rPr lang="en-GB" sz="1600" dirty="0" smtClean="0">
                <a:latin typeface="Tempus Sans ITC" panose="04020404030D07020202" pitchFamily="82" charset="0"/>
              </a:rPr>
              <a:t>	As </a:t>
            </a:r>
            <a:r>
              <a:rPr lang="en-GB" sz="1600" dirty="0">
                <a:latin typeface="Tempus Sans ITC" panose="04020404030D07020202" pitchFamily="82" charset="0"/>
              </a:rPr>
              <a:t>we thank you for </a:t>
            </a:r>
            <a:r>
              <a:rPr lang="en-GB" sz="1600" dirty="0" smtClean="0">
                <a:latin typeface="Tempus Sans ITC" panose="04020404030D07020202" pitchFamily="82" charset="0"/>
              </a:rPr>
              <a:t>her, we </a:t>
            </a:r>
            <a:r>
              <a:rPr lang="en-GB" sz="1600" dirty="0">
                <a:latin typeface="Tempus Sans ITC" panose="04020404030D07020202" pitchFamily="82" charset="0"/>
              </a:rPr>
              <a:t>pray for the FCJ family across the world.</a:t>
            </a:r>
          </a:p>
          <a:p>
            <a:r>
              <a:rPr lang="en-GB" sz="1600" dirty="0" smtClean="0">
                <a:latin typeface="Tempus Sans ITC" panose="04020404030D07020202" pitchFamily="82" charset="0"/>
              </a:rPr>
              <a:t>	Give </a:t>
            </a:r>
            <a:r>
              <a:rPr lang="en-GB" sz="1600" i="1" dirty="0">
                <a:latin typeface="Tempus Sans ITC" panose="04020404030D07020202" pitchFamily="82" charset="0"/>
              </a:rPr>
              <a:t>us </a:t>
            </a:r>
            <a:r>
              <a:rPr lang="en-GB" sz="1600" dirty="0">
                <a:latin typeface="Tempus Sans ITC" panose="04020404030D07020202" pitchFamily="82" charset="0"/>
              </a:rPr>
              <a:t>the courage and </a:t>
            </a:r>
            <a:r>
              <a:rPr lang="en-GB" sz="1600" dirty="0" smtClean="0">
                <a:latin typeface="Tempus Sans ITC" panose="04020404030D07020202" pitchFamily="82" charset="0"/>
              </a:rPr>
              <a:t>confidence</a:t>
            </a:r>
            <a:r>
              <a:rPr lang="en-GB" sz="1600" dirty="0">
                <a:latin typeface="Tempus Sans ITC" panose="04020404030D07020202" pitchFamily="82" charset="0"/>
              </a:rPr>
              <a:t> </a:t>
            </a:r>
            <a:r>
              <a:rPr lang="en-GB" sz="1600" dirty="0" smtClean="0">
                <a:latin typeface="Tempus Sans ITC" panose="04020404030D07020202" pitchFamily="82" charset="0"/>
              </a:rPr>
              <a:t>to </a:t>
            </a:r>
            <a:r>
              <a:rPr lang="en-GB" sz="1600" dirty="0">
                <a:latin typeface="Tempus Sans ITC" panose="04020404030D07020202" pitchFamily="82" charset="0"/>
              </a:rPr>
              <a:t>be faithful companions of Jesus, </a:t>
            </a:r>
            <a:r>
              <a:rPr lang="en-GB" sz="1600" dirty="0" smtClean="0">
                <a:latin typeface="Tempus Sans ITC" panose="04020404030D07020202" pitchFamily="82" charset="0"/>
              </a:rPr>
              <a:t>too, </a:t>
            </a:r>
          </a:p>
          <a:p>
            <a:r>
              <a:rPr lang="en-GB" sz="1600" dirty="0" smtClean="0">
                <a:latin typeface="Tempus Sans ITC" panose="04020404030D07020202" pitchFamily="82" charset="0"/>
              </a:rPr>
              <a:t>	through </a:t>
            </a:r>
            <a:r>
              <a:rPr lang="en-GB" sz="1600" dirty="0">
                <a:latin typeface="Tempus Sans ITC" panose="04020404030D07020202" pitchFamily="82" charset="0"/>
              </a:rPr>
              <a:t>the way we choose to </a:t>
            </a:r>
            <a:r>
              <a:rPr lang="en-GB" sz="1600" dirty="0" smtClean="0">
                <a:latin typeface="Tempus Sans ITC" panose="04020404030D07020202" pitchFamily="82" charset="0"/>
              </a:rPr>
              <a:t>live, the </a:t>
            </a:r>
            <a:r>
              <a:rPr lang="en-GB" sz="1600" dirty="0">
                <a:latin typeface="Tempus Sans ITC" panose="04020404030D07020202" pitchFamily="82" charset="0"/>
              </a:rPr>
              <a:t>words we choose to </a:t>
            </a:r>
            <a:r>
              <a:rPr lang="en-GB" sz="1600" dirty="0" smtClean="0">
                <a:latin typeface="Tempus Sans ITC" panose="04020404030D07020202" pitchFamily="82" charset="0"/>
              </a:rPr>
              <a:t>say, </a:t>
            </a:r>
          </a:p>
          <a:p>
            <a:r>
              <a:rPr lang="en-GB" sz="1600" dirty="0" smtClean="0">
                <a:latin typeface="Tempus Sans ITC" panose="04020404030D07020202" pitchFamily="82" charset="0"/>
              </a:rPr>
              <a:t>	the </a:t>
            </a:r>
            <a:r>
              <a:rPr lang="en-GB" sz="1600" dirty="0">
                <a:latin typeface="Tempus Sans ITC" panose="04020404030D07020202" pitchFamily="82" charset="0"/>
              </a:rPr>
              <a:t>actions we choose to </a:t>
            </a:r>
            <a:r>
              <a:rPr lang="en-GB" sz="1600" dirty="0" smtClean="0">
                <a:latin typeface="Tempus Sans ITC" panose="04020404030D07020202" pitchFamily="82" charset="0"/>
              </a:rPr>
              <a:t>share, and </a:t>
            </a:r>
            <a:r>
              <a:rPr lang="en-GB" sz="1600" dirty="0">
                <a:latin typeface="Tempus Sans ITC" panose="04020404030D07020202" pitchFamily="82" charset="0"/>
              </a:rPr>
              <a:t>the attitude we choose to take.</a:t>
            </a:r>
          </a:p>
          <a:p>
            <a:r>
              <a:rPr lang="en-GB" sz="1600" dirty="0" smtClean="0">
                <a:latin typeface="Tempus Sans ITC" panose="04020404030D07020202" pitchFamily="82" charset="0"/>
              </a:rPr>
              <a:t>	Amen</a:t>
            </a:r>
            <a:r>
              <a:rPr lang="en-GB" sz="1600" dirty="0">
                <a:latin typeface="Tempus Sans ITC" panose="04020404030D07020202" pitchFamily="82" charset="0"/>
              </a:rPr>
              <a:t>.</a:t>
            </a:r>
          </a:p>
          <a:p>
            <a:endParaRPr lang="en-GB" sz="1600" dirty="0" smtClean="0">
              <a:latin typeface="Tempus Sans ITC" panose="04020404030D07020202" pitchFamily="82" charset="0"/>
            </a:endParaRPr>
          </a:p>
          <a:p>
            <a:endParaRPr lang="en-GB" dirty="0" smtClean="0">
              <a:latin typeface="Tempus Sans ITC" panose="04020404030D07020202" pitchFamily="82" charset="0"/>
            </a:endParaRP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875"/>
            <a:ext cx="8229600" cy="1143000"/>
          </a:xfrm>
        </p:spPr>
        <p:txBody>
          <a:bodyPr>
            <a:normAutofit/>
          </a:bodyPr>
          <a:lstStyle/>
          <a:p>
            <a:r>
              <a:rPr lang="en-GB" sz="4000" dirty="0" smtClean="0">
                <a:solidFill>
                  <a:schemeClr val="accent6">
                    <a:lumMod val="20000"/>
                    <a:lumOff val="80000"/>
                  </a:schemeClr>
                </a:solidFill>
                <a:latin typeface="Tempus Sans ITC" pitchFamily="82" charset="0"/>
              </a:rPr>
              <a:t>Wednesday 18 April</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2051720" y="891165"/>
            <a:ext cx="5616624" cy="4525963"/>
          </a:xfrm>
        </p:spPr>
        <p:txBody>
          <a:bodyPr>
            <a:normAutofit/>
          </a:bodyPr>
          <a:lstStyle/>
          <a:p>
            <a:pPr>
              <a:buNone/>
            </a:pPr>
            <a:r>
              <a:rPr lang="en-GB" sz="2000" dirty="0" smtClean="0">
                <a:latin typeface="Tempus Sans ITC" pitchFamily="82" charset="0"/>
              </a:rPr>
              <a:t>	</a:t>
            </a:r>
            <a:r>
              <a:rPr lang="en-GB" sz="2000" b="1" i="1" dirty="0" err="1" smtClean="0">
                <a:latin typeface="Tempus Sans ITC" pitchFamily="82" charset="0"/>
              </a:rPr>
              <a:t>Travaillons</a:t>
            </a:r>
            <a:r>
              <a:rPr lang="en-GB" sz="2000" b="1" i="1" dirty="0" smtClean="0">
                <a:latin typeface="Tempus Sans ITC" pitchFamily="82" charset="0"/>
              </a:rPr>
              <a:t>, </a:t>
            </a:r>
            <a:r>
              <a:rPr lang="en-GB" sz="2000" b="1" i="1" dirty="0" err="1" smtClean="0">
                <a:latin typeface="Tempus Sans ITC" pitchFamily="82" charset="0"/>
              </a:rPr>
              <a:t>disait-elle</a:t>
            </a:r>
            <a:r>
              <a:rPr lang="en-GB" sz="2000" b="1" i="1" dirty="0" smtClean="0">
                <a:latin typeface="Tempus Sans ITC" pitchFamily="82" charset="0"/>
              </a:rPr>
              <a:t>, </a:t>
            </a:r>
            <a:r>
              <a:rPr lang="en-GB" sz="2000" b="1" i="1" dirty="0" err="1" smtClean="0">
                <a:latin typeface="Tempus Sans ITC" pitchFamily="82" charset="0"/>
              </a:rPr>
              <a:t>comme</a:t>
            </a:r>
            <a:r>
              <a:rPr lang="en-GB" sz="2000" b="1" i="1" dirty="0" smtClean="0">
                <a:latin typeface="Tempus Sans ITC" pitchFamily="82" charset="0"/>
              </a:rPr>
              <a:t> </a:t>
            </a:r>
            <a:r>
              <a:rPr lang="en-GB" sz="2000" b="1" i="1" dirty="0" err="1" smtClean="0">
                <a:latin typeface="Tempus Sans ITC" pitchFamily="82" charset="0"/>
              </a:rPr>
              <a:t>si</a:t>
            </a:r>
            <a:r>
              <a:rPr lang="en-GB" sz="2000" b="1" i="1" dirty="0" smtClean="0">
                <a:latin typeface="Tempus Sans ITC" pitchFamily="82" charset="0"/>
              </a:rPr>
              <a:t> tout le </a:t>
            </a:r>
            <a:r>
              <a:rPr lang="en-GB" sz="2000" b="1" i="1" dirty="0" err="1" smtClean="0">
                <a:latin typeface="Tempus Sans ITC" pitchFamily="82" charset="0"/>
              </a:rPr>
              <a:t>succès</a:t>
            </a:r>
            <a:r>
              <a:rPr lang="en-GB" sz="2000" b="1" i="1" dirty="0" smtClean="0">
                <a:latin typeface="Tempus Sans ITC" pitchFamily="82" charset="0"/>
              </a:rPr>
              <a:t> de </a:t>
            </a:r>
            <a:r>
              <a:rPr lang="en-GB" sz="2000" b="1" i="1" dirty="0" err="1" smtClean="0">
                <a:latin typeface="Tempus Sans ITC" pitchFamily="82" charset="0"/>
              </a:rPr>
              <a:t>nos</a:t>
            </a:r>
            <a:r>
              <a:rPr lang="en-GB" sz="2000" b="1" i="1" dirty="0" smtClean="0">
                <a:latin typeface="Tempus Sans ITC" pitchFamily="82" charset="0"/>
              </a:rPr>
              <a:t> oeuvres </a:t>
            </a:r>
            <a:r>
              <a:rPr lang="en-GB" sz="2000" b="1" i="1" dirty="0" err="1" smtClean="0">
                <a:latin typeface="Tempus Sans ITC" pitchFamily="82" charset="0"/>
              </a:rPr>
              <a:t>dépendait</a:t>
            </a:r>
            <a:r>
              <a:rPr lang="en-GB" sz="2000" b="1" i="1" dirty="0" smtClean="0">
                <a:latin typeface="Tempus Sans ITC" pitchFamily="82" charset="0"/>
              </a:rPr>
              <a:t> de nous, </a:t>
            </a:r>
            <a:r>
              <a:rPr lang="en-GB" sz="2000" b="1" i="1" dirty="0" err="1" smtClean="0">
                <a:latin typeface="Tempus Sans ITC" pitchFamily="82" charset="0"/>
              </a:rPr>
              <a:t>mais</a:t>
            </a:r>
            <a:r>
              <a:rPr lang="en-GB" sz="2000" b="1" i="1" dirty="0" smtClean="0">
                <a:latin typeface="Tempus Sans ITC" pitchFamily="82" charset="0"/>
              </a:rPr>
              <a:t> ne </a:t>
            </a:r>
            <a:r>
              <a:rPr lang="en-GB" sz="2000" b="1" i="1" dirty="0" err="1" smtClean="0">
                <a:latin typeface="Tempus Sans ITC" pitchFamily="82" charset="0"/>
              </a:rPr>
              <a:t>comptons</a:t>
            </a:r>
            <a:r>
              <a:rPr lang="en-GB" sz="2000" b="1" i="1" dirty="0" smtClean="0">
                <a:latin typeface="Tempus Sans ITC" pitchFamily="82" charset="0"/>
              </a:rPr>
              <a:t> que sur </a:t>
            </a:r>
            <a:r>
              <a:rPr lang="en-GB" sz="2000" b="1" i="1" dirty="0" err="1" smtClean="0">
                <a:latin typeface="Tempus Sans ITC" pitchFamily="82" charset="0"/>
              </a:rPr>
              <a:t>Dieu</a:t>
            </a:r>
            <a:r>
              <a:rPr lang="en-GB" sz="2000" b="1" i="1" dirty="0" smtClean="0">
                <a:latin typeface="Tempus Sans ITC" pitchFamily="82" charset="0"/>
              </a:rPr>
              <a:t>.</a:t>
            </a:r>
          </a:p>
          <a:p>
            <a:pPr>
              <a:buNone/>
            </a:pPr>
            <a:r>
              <a:rPr lang="en-GB" sz="1400" dirty="0" smtClean="0">
                <a:latin typeface="Tempus Sans ITC" pitchFamily="82" charset="0"/>
              </a:rPr>
              <a:t>	Let us work, Marie Madeleine would say,  as if all the success of works depended on us,  but let us count on God alone.</a:t>
            </a:r>
          </a:p>
          <a:p>
            <a:pPr>
              <a:buNone/>
            </a:pPr>
            <a:endParaRPr lang="en-GB" dirty="0"/>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1947716" y="2468081"/>
            <a:ext cx="7022633" cy="2308324"/>
          </a:xfrm>
          <a:prstGeom prst="rect">
            <a:avLst/>
          </a:prstGeom>
        </p:spPr>
        <p:txBody>
          <a:bodyPr wrap="square">
            <a:spAutoFit/>
          </a:bodyPr>
          <a:lstStyle/>
          <a:p>
            <a:r>
              <a:rPr lang="en-GB" dirty="0">
                <a:latin typeface="Tempus Sans ITC" panose="04020404030D07020202" pitchFamily="82" charset="0"/>
              </a:rPr>
              <a:t>When the </a:t>
            </a:r>
            <a:r>
              <a:rPr lang="en-GB" dirty="0" smtClean="0">
                <a:latin typeface="Tempus Sans ITC" panose="04020404030D07020202" pitchFamily="82" charset="0"/>
              </a:rPr>
              <a:t>FCJ Society </a:t>
            </a:r>
            <a:r>
              <a:rPr lang="en-GB" dirty="0">
                <a:latin typeface="Tempus Sans ITC" panose="04020404030D07020202" pitchFamily="82" charset="0"/>
              </a:rPr>
              <a:t>began in 1820, Marie Madeleine was thirty-eight years of age and there were another thirty-eight years of life before her.  The first half of her life had been spent as daughter, wife and widowed mother; the second half was spent as an apostolic religious, the joyful messenger of Jesus Christ, striving by every means in her power to make him known and loved</a:t>
            </a:r>
            <a:r>
              <a:rPr lang="en-GB" dirty="0" smtClean="0">
                <a:latin typeface="Tempus Sans ITC" panose="04020404030D07020202" pitchFamily="82" charset="0"/>
              </a:rPr>
              <a:t>. During this period Marie Madeleine made over 500 journeys spreading the word of God and establishing FCJ houses and schools.</a:t>
            </a:r>
          </a:p>
        </p:txBody>
      </p:sp>
      <p:pic>
        <p:nvPicPr>
          <p:cNvPr id="7"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8384" y="172028"/>
            <a:ext cx="941965" cy="2003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stretch>
            <a:fillRect/>
          </a:stretch>
        </p:blipFill>
        <p:spPr>
          <a:xfrm>
            <a:off x="155574" y="420772"/>
            <a:ext cx="1752129" cy="4304372"/>
          </a:xfrm>
          <a:prstGeom prst="rect">
            <a:avLst/>
          </a:prstGeom>
        </p:spPr>
      </p:pic>
      <p:sp>
        <p:nvSpPr>
          <p:cNvPr id="5" name="TextBox 4"/>
          <p:cNvSpPr txBox="1"/>
          <p:nvPr/>
        </p:nvSpPr>
        <p:spPr>
          <a:xfrm>
            <a:off x="155575" y="4797152"/>
            <a:ext cx="8988425" cy="2031325"/>
          </a:xfrm>
          <a:prstGeom prst="rect">
            <a:avLst/>
          </a:prstGeom>
          <a:noFill/>
        </p:spPr>
        <p:txBody>
          <a:bodyPr wrap="square" rtlCol="0">
            <a:spAutoFit/>
          </a:bodyPr>
          <a:lstStyle/>
          <a:p>
            <a:r>
              <a:rPr lang="en-GB" dirty="0">
                <a:latin typeface="Tempus Sans ITC" panose="04020404030D07020202" pitchFamily="82" charset="0"/>
              </a:rPr>
              <a:t>Lord God</a:t>
            </a:r>
          </a:p>
          <a:p>
            <a:r>
              <a:rPr lang="en-GB" dirty="0">
                <a:latin typeface="Tempus Sans ITC" panose="04020404030D07020202" pitchFamily="82" charset="0"/>
              </a:rPr>
              <a:t>Help us to find our own </a:t>
            </a:r>
            <a:r>
              <a:rPr lang="en-GB" dirty="0" smtClean="0">
                <a:latin typeface="Tempus Sans ITC" panose="04020404030D07020202" pitchFamily="82" charset="0"/>
              </a:rPr>
              <a:t>purpose and place </a:t>
            </a:r>
            <a:r>
              <a:rPr lang="en-GB" dirty="0">
                <a:latin typeface="Tempus Sans ITC" panose="04020404030D07020202" pitchFamily="82" charset="0"/>
              </a:rPr>
              <a:t>in </a:t>
            </a:r>
            <a:r>
              <a:rPr lang="en-GB" dirty="0" smtClean="0">
                <a:latin typeface="Tempus Sans ITC" panose="04020404030D07020202" pitchFamily="82" charset="0"/>
              </a:rPr>
              <a:t>life. May we find pleasure and joy in our lives and bring the same pleasure and joy to others. Let us commit our lives to worthwhile pursuits believing that all the success of the work depends on us. May we always be mindful of those living on the margins of society - the poor, the hungry, the dispossessed and the destitute. Like Marie Madeleine, let us leave the world a better place than we found it.</a:t>
            </a:r>
          </a:p>
          <a:p>
            <a:r>
              <a:rPr lang="en-GB" dirty="0" smtClean="0">
                <a:latin typeface="Tempus Sans ITC" panose="04020404030D07020202" pitchFamily="82" charset="0"/>
              </a:rPr>
              <a:t>Amen</a:t>
            </a:r>
            <a:endParaRPr lang="en-GB" dirty="0">
              <a:latin typeface="Tempus Sans ITC" panose="04020404030D07020202"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GB" sz="4000" dirty="0" smtClean="0">
                <a:solidFill>
                  <a:schemeClr val="accent6">
                    <a:lumMod val="20000"/>
                    <a:lumOff val="80000"/>
                  </a:schemeClr>
                </a:solidFill>
                <a:latin typeface="Tempus Sans ITC" pitchFamily="82" charset="0"/>
              </a:rPr>
              <a:t>Thursday 19 April</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287016" y="980728"/>
            <a:ext cx="8856984" cy="4525963"/>
          </a:xfrm>
        </p:spPr>
        <p:txBody>
          <a:bodyPr>
            <a:normAutofit/>
          </a:bodyPr>
          <a:lstStyle/>
          <a:p>
            <a:pPr>
              <a:buNone/>
            </a:pPr>
            <a:r>
              <a:rPr lang="en-GB" dirty="0" smtClean="0"/>
              <a:t>	</a:t>
            </a:r>
            <a:endParaRPr lang="en-GB"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p:nvSpPr>
        <p:spPr>
          <a:xfrm>
            <a:off x="395536" y="4334232"/>
            <a:ext cx="8568952" cy="2523768"/>
          </a:xfrm>
          <a:prstGeom prst="rect">
            <a:avLst/>
          </a:prstGeom>
          <a:noFill/>
        </p:spPr>
        <p:txBody>
          <a:bodyPr wrap="square" rtlCol="0">
            <a:spAutoFit/>
          </a:bodyPr>
          <a:lstStyle/>
          <a:p>
            <a:r>
              <a:rPr lang="en-GB" sz="2000" dirty="0" smtClean="0">
                <a:latin typeface="Tempus Sans ITC" pitchFamily="82" charset="0"/>
              </a:rPr>
              <a:t>Lord God</a:t>
            </a:r>
          </a:p>
          <a:p>
            <a:r>
              <a:rPr lang="en-GB" sz="2000" dirty="0" smtClean="0">
                <a:latin typeface="Tempus Sans ITC" pitchFamily="82" charset="0"/>
              </a:rPr>
              <a:t>We give thanks for the work of the FCJ sisters around the world, who live out the Gospel message in so many ways. We pray for them and for all young women, both at home and abroad, that we may be willing to follow the example of Marie Madeleine in the service of others.</a:t>
            </a:r>
          </a:p>
          <a:p>
            <a:r>
              <a:rPr lang="en-GB" sz="2000" dirty="0" smtClean="0">
                <a:latin typeface="Tempus Sans ITC" pitchFamily="82" charset="0"/>
              </a:rPr>
              <a:t>We make this prayer through Christ our Lord</a:t>
            </a:r>
          </a:p>
          <a:p>
            <a:r>
              <a:rPr lang="en-GB" sz="2000" dirty="0" smtClean="0">
                <a:latin typeface="Tempus Sans ITC" pitchFamily="82" charset="0"/>
              </a:rPr>
              <a:t>Amen</a:t>
            </a:r>
          </a:p>
          <a:p>
            <a:endParaRPr lang="en-GB" dirty="0">
              <a:latin typeface="Tempus Sans ITC" pitchFamily="82" charset="0"/>
            </a:endParaRPr>
          </a:p>
        </p:txBody>
      </p:sp>
      <p:pic>
        <p:nvPicPr>
          <p:cNvPr id="8"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94074" y="172028"/>
            <a:ext cx="676275" cy="143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980729"/>
            <a:ext cx="3234563" cy="2736304"/>
          </a:xfrm>
          <a:prstGeom prst="rect">
            <a:avLst/>
          </a:prstGeom>
        </p:spPr>
      </p:pic>
      <p:sp>
        <p:nvSpPr>
          <p:cNvPr id="5" name="TextBox 4"/>
          <p:cNvSpPr txBox="1"/>
          <p:nvPr/>
        </p:nvSpPr>
        <p:spPr>
          <a:xfrm>
            <a:off x="539552" y="3717032"/>
            <a:ext cx="2850361" cy="338554"/>
          </a:xfrm>
          <a:prstGeom prst="rect">
            <a:avLst/>
          </a:prstGeom>
          <a:noFill/>
        </p:spPr>
        <p:txBody>
          <a:bodyPr wrap="square" rtlCol="0">
            <a:spAutoFit/>
          </a:bodyPr>
          <a:lstStyle/>
          <a:p>
            <a:r>
              <a:rPr lang="en-GB" sz="1600" dirty="0" smtClean="0">
                <a:latin typeface="Tempus Sans ITC" panose="04020404030D07020202" pitchFamily="82" charset="0"/>
              </a:rPr>
              <a:t>Memorial in Amiens Cathedral</a:t>
            </a:r>
            <a:endParaRPr lang="en-GB" sz="1600" dirty="0">
              <a:latin typeface="Tempus Sans ITC" panose="04020404030D07020202" pitchFamily="82" charset="0"/>
            </a:endParaRPr>
          </a:p>
        </p:txBody>
      </p:sp>
      <p:sp>
        <p:nvSpPr>
          <p:cNvPr id="9" name="TextBox 8"/>
          <p:cNvSpPr txBox="1"/>
          <p:nvPr/>
        </p:nvSpPr>
        <p:spPr>
          <a:xfrm>
            <a:off x="3635896" y="1196752"/>
            <a:ext cx="4752528" cy="3170099"/>
          </a:xfrm>
          <a:prstGeom prst="rect">
            <a:avLst/>
          </a:prstGeom>
          <a:noFill/>
        </p:spPr>
        <p:txBody>
          <a:bodyPr wrap="square" rtlCol="0">
            <a:spAutoFit/>
          </a:bodyPr>
          <a:lstStyle/>
          <a:p>
            <a:r>
              <a:rPr lang="en-GB" sz="2000" dirty="0" smtClean="0">
                <a:latin typeface="Tempus Sans ITC" pitchFamily="82" charset="0"/>
              </a:rPr>
              <a:t>The French city of Amiens holds a special place in the hearts of all those associated with the FCJ Society. It was in Amiens in 1820 that Marie Madeleine founded the order. From small beginnings, the FCJs spread rapidly with twenty-seven convents and schools founded in Marie Madeleine’s lifetime. The FCJs now live and work in fifteen countries and have worked on every continent.</a:t>
            </a:r>
            <a:endParaRPr lang="en-GB" sz="2000" dirty="0">
              <a:latin typeface="Tempus Sans ITC" pitchFamily="82" charset="0"/>
            </a:endParaRPr>
          </a:p>
        </p:txBody>
      </p:sp>
    </p:spTree>
    <p:extLst>
      <p:ext uri="{BB962C8B-B14F-4D97-AF65-F5344CB8AC3E}">
        <p14:creationId xmlns="" xmlns:p14="http://schemas.microsoft.com/office/powerpoint/2010/main" val="2249452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GB" sz="4000" dirty="0" smtClean="0">
                <a:solidFill>
                  <a:schemeClr val="accent6">
                    <a:lumMod val="20000"/>
                    <a:lumOff val="80000"/>
                  </a:schemeClr>
                </a:solidFill>
                <a:latin typeface="Tempus Sans ITC" pitchFamily="82" charset="0"/>
              </a:rPr>
              <a:t>Friday 20 April</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287016" y="980728"/>
            <a:ext cx="8856984" cy="5877272"/>
          </a:xfrm>
        </p:spPr>
        <p:txBody>
          <a:bodyPr>
            <a:normAutofit fontScale="70000" lnSpcReduction="20000"/>
          </a:bodyPr>
          <a:lstStyle/>
          <a:p>
            <a:pPr>
              <a:buNone/>
            </a:pPr>
            <a:endParaRPr lang="en-GB" dirty="0" smtClean="0">
              <a:latin typeface="Tempus Sans ITC" pitchFamily="82" charset="0"/>
            </a:endParaRPr>
          </a:p>
          <a:p>
            <a:pPr>
              <a:buNone/>
            </a:pPr>
            <a:endParaRPr lang="en-GB" dirty="0">
              <a:latin typeface="Tempus Sans ITC" pitchFamily="82" charset="0"/>
            </a:endParaRPr>
          </a:p>
          <a:p>
            <a:pPr>
              <a:buNone/>
            </a:pPr>
            <a:endParaRPr lang="en-GB" dirty="0" smtClean="0">
              <a:latin typeface="Tempus Sans ITC" pitchFamily="82" charset="0"/>
            </a:endParaRPr>
          </a:p>
          <a:p>
            <a:pPr>
              <a:buNone/>
            </a:pPr>
            <a:endParaRPr lang="en-GB" dirty="0">
              <a:latin typeface="Tempus Sans ITC" pitchFamily="82" charset="0"/>
            </a:endParaRPr>
          </a:p>
          <a:p>
            <a:pPr>
              <a:buNone/>
            </a:pPr>
            <a:endParaRPr lang="en-GB" dirty="0" smtClean="0">
              <a:latin typeface="Tempus Sans ITC" pitchFamily="82" charset="0"/>
            </a:endParaRPr>
          </a:p>
          <a:p>
            <a:pPr>
              <a:buNone/>
            </a:pPr>
            <a:endParaRPr lang="en-GB" dirty="0">
              <a:latin typeface="Tempus Sans ITC" pitchFamily="82" charset="0"/>
            </a:endParaRPr>
          </a:p>
          <a:p>
            <a:pPr>
              <a:buNone/>
            </a:pPr>
            <a:r>
              <a:rPr lang="en-GB" sz="2000" dirty="0" smtClean="0">
                <a:latin typeface="Tempus Sans ITC" pitchFamily="82" charset="0"/>
              </a:rPr>
              <a:t>	</a:t>
            </a:r>
            <a:endParaRPr lang="en-GB" sz="2000" dirty="0" smtClean="0">
              <a:latin typeface="Tempus Sans ITC" pitchFamily="82" charset="0"/>
            </a:endParaRPr>
          </a:p>
          <a:p>
            <a:pPr>
              <a:buNone/>
            </a:pPr>
            <a:r>
              <a:rPr lang="en-GB" sz="2000" dirty="0" smtClean="0">
                <a:latin typeface="Tempus Sans ITC" pitchFamily="82" charset="0"/>
              </a:rPr>
              <a:t>	</a:t>
            </a:r>
            <a:endParaRPr lang="en-GB" sz="2000" dirty="0" smtClean="0">
              <a:latin typeface="Tempus Sans ITC" pitchFamily="82" charset="0"/>
            </a:endParaRPr>
          </a:p>
          <a:p>
            <a:pPr>
              <a:buNone/>
            </a:pPr>
            <a:endParaRPr lang="en-GB" sz="2000" dirty="0" smtClean="0">
              <a:latin typeface="Tempus Sans ITC" pitchFamily="82" charset="0"/>
            </a:endParaRPr>
          </a:p>
          <a:p>
            <a:pPr>
              <a:buNone/>
            </a:pPr>
            <a:r>
              <a:rPr lang="en-GB" sz="2000" dirty="0" smtClean="0">
                <a:latin typeface="Tempus Sans ITC" pitchFamily="82" charset="0"/>
              </a:rPr>
              <a:t>	</a:t>
            </a:r>
          </a:p>
          <a:p>
            <a:pPr>
              <a:buNone/>
            </a:pPr>
            <a:r>
              <a:rPr lang="en-GB" sz="2000" dirty="0" smtClean="0">
                <a:latin typeface="Tempus Sans ITC" pitchFamily="82" charset="0"/>
              </a:rPr>
              <a:t>	</a:t>
            </a:r>
            <a:endParaRPr lang="en-GB" sz="2000" dirty="0" smtClean="0">
              <a:latin typeface="Tempus Sans ITC" pitchFamily="82" charset="0"/>
            </a:endParaRPr>
          </a:p>
          <a:p>
            <a:pPr>
              <a:buNone/>
            </a:pPr>
            <a:endParaRPr lang="en-GB" sz="2000" dirty="0" smtClean="0">
              <a:latin typeface="Tempus Sans ITC" pitchFamily="82" charset="0"/>
            </a:endParaRPr>
          </a:p>
          <a:p>
            <a:pPr>
              <a:buNone/>
            </a:pPr>
            <a:endParaRPr lang="en-GB" sz="2000" dirty="0" smtClean="0">
              <a:latin typeface="Tempus Sans ITC" pitchFamily="82" charset="0"/>
            </a:endParaRPr>
          </a:p>
          <a:p>
            <a:pPr>
              <a:buNone/>
            </a:pPr>
            <a:r>
              <a:rPr lang="en-GB" sz="2000" dirty="0" smtClean="0">
                <a:latin typeface="Tempus Sans ITC" pitchFamily="82" charset="0"/>
              </a:rPr>
              <a:t>	</a:t>
            </a:r>
            <a:r>
              <a:rPr lang="en-GB" sz="2600" dirty="0" smtClean="0">
                <a:latin typeface="Tempus Sans ITC" pitchFamily="82" charset="0"/>
              </a:rPr>
              <a:t>Lord </a:t>
            </a:r>
            <a:endParaRPr lang="en-GB" sz="2600" dirty="0" smtClean="0">
              <a:latin typeface="Tempus Sans ITC" pitchFamily="82" charset="0"/>
            </a:endParaRPr>
          </a:p>
          <a:p>
            <a:pPr>
              <a:buNone/>
            </a:pPr>
            <a:r>
              <a:rPr lang="en-GB" sz="2600" dirty="0" smtClean="0">
                <a:latin typeface="Tempus Sans ITC" pitchFamily="82" charset="0"/>
              </a:rPr>
              <a:t>	Help us to develop </a:t>
            </a:r>
            <a:r>
              <a:rPr lang="en-GB" sz="2600" dirty="0" smtClean="0">
                <a:latin typeface="Tempus Sans ITC" pitchFamily="82" charset="0"/>
              </a:rPr>
              <a:t>the </a:t>
            </a:r>
            <a:r>
              <a:rPr lang="en-GB" sz="2600" dirty="0" smtClean="0">
                <a:latin typeface="Tempus Sans ITC" pitchFamily="82" charset="0"/>
              </a:rPr>
              <a:t>combination of strength and gentleness that served Marie Madeleine so well</a:t>
            </a:r>
            <a:r>
              <a:rPr lang="en-GB" sz="2600" dirty="0" smtClean="0">
                <a:latin typeface="Tempus Sans ITC" pitchFamily="82" charset="0"/>
              </a:rPr>
              <a:t>. Give us the same resilience and energy to see each task through to the end:  the courage and confidence to take on the big challenges and the humility needed to learn from our inevitable mistakes.  In the end, may we be able to look back, like Marie Madeleine, on a life well lived, full of love and laughter</a:t>
            </a:r>
          </a:p>
          <a:p>
            <a:pPr>
              <a:buNone/>
            </a:pPr>
            <a:r>
              <a:rPr lang="en-GB" sz="2600" dirty="0" smtClean="0">
                <a:latin typeface="Tempus Sans ITC" pitchFamily="82" charset="0"/>
              </a:rPr>
              <a:t>	Amen</a:t>
            </a:r>
            <a:endParaRPr lang="en-GB" sz="2600" dirty="0" smtClean="0">
              <a:latin typeface="Tempus Sans ITC" pitchFamily="82" charset="0"/>
            </a:endParaRPr>
          </a:p>
          <a:p>
            <a:pPr>
              <a:buNone/>
            </a:pPr>
            <a:r>
              <a:rPr lang="en-GB" sz="2000" dirty="0" smtClean="0">
                <a:latin typeface="Tempus Sans ITC" pitchFamily="82" charset="0"/>
              </a:rPr>
              <a:t>	</a:t>
            </a:r>
          </a:p>
          <a:p>
            <a:pPr>
              <a:buNone/>
            </a:pPr>
            <a:r>
              <a:rPr lang="en-GB" sz="2000" dirty="0" smtClean="0">
                <a:latin typeface="Tempus Sans ITC" pitchFamily="82" charset="0"/>
              </a:rPr>
              <a:t>	</a:t>
            </a:r>
          </a:p>
          <a:p>
            <a:pPr>
              <a:buNone/>
            </a:pPr>
            <a:endParaRPr lang="en-GB" sz="2000"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p:nvSpPr>
        <p:spPr>
          <a:xfrm>
            <a:off x="683568" y="1196752"/>
            <a:ext cx="8460432" cy="4339650"/>
          </a:xfrm>
          <a:prstGeom prst="rect">
            <a:avLst/>
          </a:prstGeom>
          <a:noFill/>
        </p:spPr>
        <p:txBody>
          <a:bodyPr wrap="square" rtlCol="0">
            <a:spAutoFit/>
          </a:bodyPr>
          <a:lstStyle/>
          <a:p>
            <a:r>
              <a:rPr lang="en-GB" b="1" dirty="0" smtClean="0">
                <a:latin typeface="Tempus Sans ITC" pitchFamily="82" charset="0"/>
              </a:rPr>
              <a:t>                               </a:t>
            </a:r>
            <a:r>
              <a:rPr lang="en-GB" sz="2400" b="1" dirty="0" smtClean="0">
                <a:solidFill>
                  <a:schemeClr val="accent6">
                    <a:lumMod val="20000"/>
                    <a:lumOff val="80000"/>
                  </a:schemeClr>
                </a:solidFill>
                <a:latin typeface="Tempus Sans ITC" pitchFamily="82" charset="0"/>
              </a:rPr>
              <a:t>Marie </a:t>
            </a:r>
            <a:r>
              <a:rPr lang="en-GB" sz="2400" b="1" dirty="0" smtClean="0">
                <a:solidFill>
                  <a:schemeClr val="accent6">
                    <a:lumMod val="20000"/>
                    <a:lumOff val="80000"/>
                  </a:schemeClr>
                </a:solidFill>
                <a:latin typeface="Tempus Sans ITC" pitchFamily="82" charset="0"/>
              </a:rPr>
              <a:t>Madeleine, by those who knew </a:t>
            </a:r>
            <a:r>
              <a:rPr lang="en-GB" sz="2400" b="1" dirty="0" smtClean="0">
                <a:solidFill>
                  <a:schemeClr val="accent6">
                    <a:lumMod val="20000"/>
                    <a:lumOff val="80000"/>
                  </a:schemeClr>
                </a:solidFill>
                <a:latin typeface="Tempus Sans ITC" pitchFamily="82" charset="0"/>
              </a:rPr>
              <a:t>her</a:t>
            </a:r>
            <a:endParaRPr lang="en-GB" sz="2400" b="1" dirty="0" smtClean="0">
              <a:solidFill>
                <a:schemeClr val="accent6">
                  <a:lumMod val="20000"/>
                  <a:lumOff val="80000"/>
                </a:schemeClr>
              </a:solidFill>
              <a:latin typeface="Tempus Sans ITC" pitchFamily="82" charset="0"/>
            </a:endParaRPr>
          </a:p>
          <a:p>
            <a:endParaRPr lang="en-GB" b="1" dirty="0" smtClean="0">
              <a:latin typeface="Tempus Sans ITC" pitchFamily="82" charset="0"/>
            </a:endParaRPr>
          </a:p>
          <a:p>
            <a:r>
              <a:rPr lang="en-GB" dirty="0" smtClean="0">
                <a:latin typeface="Tempus Sans ITC" pitchFamily="82" charset="0"/>
              </a:rPr>
              <a:t>                          </a:t>
            </a:r>
            <a:r>
              <a:rPr lang="en-GB" dirty="0" err="1" smtClean="0">
                <a:latin typeface="Tempus Sans ITC" pitchFamily="82" charset="0"/>
              </a:rPr>
              <a:t>Mère</a:t>
            </a:r>
            <a:r>
              <a:rPr lang="en-GB" dirty="0" smtClean="0">
                <a:latin typeface="Tempus Sans ITC" pitchFamily="82" charset="0"/>
              </a:rPr>
              <a:t> </a:t>
            </a:r>
            <a:r>
              <a:rPr lang="en-GB" dirty="0" err="1" smtClean="0">
                <a:latin typeface="Tempus Sans ITC" pitchFamily="82" charset="0"/>
              </a:rPr>
              <a:t>Victorine</a:t>
            </a:r>
            <a:r>
              <a:rPr lang="en-GB" dirty="0" smtClean="0">
                <a:latin typeface="Tempus Sans ITC" pitchFamily="82" charset="0"/>
              </a:rPr>
              <a:t> writes: </a:t>
            </a:r>
            <a:r>
              <a:rPr lang="en-GB" i="1" dirty="0" smtClean="0">
                <a:latin typeface="Tempus Sans ITC" pitchFamily="82" charset="0"/>
              </a:rPr>
              <a:t>Although Notre </a:t>
            </a:r>
            <a:r>
              <a:rPr lang="en-GB" i="1" dirty="0" err="1" smtClean="0">
                <a:latin typeface="Tempus Sans ITC" pitchFamily="82" charset="0"/>
              </a:rPr>
              <a:t>Mère</a:t>
            </a:r>
            <a:r>
              <a:rPr lang="en-GB" i="1" dirty="0" smtClean="0">
                <a:latin typeface="Tempus Sans ITC" pitchFamily="82" charset="0"/>
              </a:rPr>
              <a:t> was so hard on herself, </a:t>
            </a:r>
          </a:p>
          <a:p>
            <a:r>
              <a:rPr lang="en-GB" i="1" dirty="0" smtClean="0">
                <a:latin typeface="Tempus Sans ITC" pitchFamily="82" charset="0"/>
              </a:rPr>
              <a:t>                          nothing could equal her tenderness for others; to each one of us she   </a:t>
            </a:r>
          </a:p>
          <a:p>
            <a:r>
              <a:rPr lang="en-GB" i="1" dirty="0" smtClean="0">
                <a:latin typeface="Tempus Sans ITC" pitchFamily="82" charset="0"/>
              </a:rPr>
              <a:t>	           was like a mother with her only child, who fears to lose it... </a:t>
            </a:r>
            <a:r>
              <a:rPr lang="en-GB" dirty="0" smtClean="0">
                <a:latin typeface="Tempus Sans ITC" pitchFamily="82" charset="0"/>
              </a:rPr>
              <a:t>Yet this is the woman of whom it was said that in her, the Bishop of Nantes </a:t>
            </a:r>
            <a:r>
              <a:rPr lang="en-GB" i="1" dirty="0" smtClean="0">
                <a:latin typeface="Tempus Sans ITC" pitchFamily="82" charset="0"/>
              </a:rPr>
              <a:t>‘who is very clever, has met his match’; </a:t>
            </a:r>
            <a:r>
              <a:rPr lang="en-GB" dirty="0" smtClean="0">
                <a:latin typeface="Tempus Sans ITC" pitchFamily="82" charset="0"/>
              </a:rPr>
              <a:t>the woman of whom </a:t>
            </a:r>
            <a:r>
              <a:rPr lang="en-GB" dirty="0" err="1" smtClean="0">
                <a:latin typeface="Tempus Sans ITC" pitchFamily="82" charset="0"/>
              </a:rPr>
              <a:t>Père</a:t>
            </a:r>
            <a:r>
              <a:rPr lang="en-GB" dirty="0" smtClean="0">
                <a:latin typeface="Tempus Sans ITC" pitchFamily="82" charset="0"/>
              </a:rPr>
              <a:t> de </a:t>
            </a:r>
            <a:r>
              <a:rPr lang="en-GB" dirty="0" err="1" smtClean="0">
                <a:latin typeface="Tempus Sans ITC" pitchFamily="82" charset="0"/>
              </a:rPr>
              <a:t>Ravignan</a:t>
            </a:r>
            <a:r>
              <a:rPr lang="en-GB" dirty="0" smtClean="0">
                <a:latin typeface="Tempus Sans ITC" pitchFamily="82" charset="0"/>
              </a:rPr>
              <a:t> said: </a:t>
            </a:r>
            <a:r>
              <a:rPr lang="en-GB" i="1" dirty="0" smtClean="0">
                <a:latin typeface="Tempus Sans ITC" pitchFamily="82" charset="0"/>
              </a:rPr>
              <a:t>‘What audacity in a woman– she knows we are all against her and she is as calm as if this opposition was nothing.’ </a:t>
            </a:r>
            <a:r>
              <a:rPr lang="en-GB" i="1" dirty="0" smtClean="0">
                <a:latin typeface="Tempus Sans ITC" pitchFamily="82" charset="0"/>
              </a:rPr>
              <a:t> </a:t>
            </a:r>
            <a:r>
              <a:rPr lang="en-GB" dirty="0" smtClean="0">
                <a:latin typeface="Tempus Sans ITC" pitchFamily="82" charset="0"/>
              </a:rPr>
              <a:t>A </a:t>
            </a:r>
            <a:r>
              <a:rPr lang="en-GB" dirty="0" smtClean="0">
                <a:latin typeface="Tempus Sans ITC" pitchFamily="82" charset="0"/>
              </a:rPr>
              <a:t>doctor in Geneva said she had the head of fourteen generals</a:t>
            </a:r>
            <a:r>
              <a:rPr lang="en-GB" dirty="0" smtClean="0">
                <a:latin typeface="Tempus Sans ITC" pitchFamily="82" charset="0"/>
              </a:rPr>
              <a:t>. And </a:t>
            </a:r>
            <a:r>
              <a:rPr lang="en-GB" dirty="0" smtClean="0">
                <a:latin typeface="Tempus Sans ITC" pitchFamily="82" charset="0"/>
              </a:rPr>
              <a:t>after </a:t>
            </a:r>
            <a:r>
              <a:rPr lang="en-GB" dirty="0" smtClean="0">
                <a:latin typeface="Tempus Sans ITC" pitchFamily="82" charset="0"/>
              </a:rPr>
              <a:t>a</a:t>
            </a:r>
            <a:r>
              <a:rPr lang="en-GB" dirty="0" smtClean="0">
                <a:latin typeface="Tempus Sans ITC" pitchFamily="82" charset="0"/>
              </a:rPr>
              <a:t> </a:t>
            </a:r>
            <a:r>
              <a:rPr lang="en-GB" dirty="0" smtClean="0">
                <a:latin typeface="Tempus Sans ITC" pitchFamily="82" charset="0"/>
              </a:rPr>
              <a:t>visit to Rome a </a:t>
            </a:r>
            <a:r>
              <a:rPr lang="en-GB" dirty="0" smtClean="0">
                <a:latin typeface="Tempus Sans ITC" pitchFamily="82" charset="0"/>
              </a:rPr>
              <a:t>Jesuit </a:t>
            </a:r>
            <a:r>
              <a:rPr lang="en-GB" dirty="0" smtClean="0">
                <a:latin typeface="Tempus Sans ITC" pitchFamily="82" charset="0"/>
              </a:rPr>
              <a:t>said to </a:t>
            </a:r>
            <a:r>
              <a:rPr lang="en-GB" dirty="0" err="1" smtClean="0">
                <a:latin typeface="Tempus Sans ITC" pitchFamily="82" charset="0"/>
              </a:rPr>
              <a:t>Mère</a:t>
            </a:r>
            <a:r>
              <a:rPr lang="en-GB" dirty="0" smtClean="0">
                <a:latin typeface="Tempus Sans ITC" pitchFamily="82" charset="0"/>
              </a:rPr>
              <a:t> Marie de </a:t>
            </a:r>
            <a:r>
              <a:rPr lang="en-GB" dirty="0" err="1" smtClean="0">
                <a:latin typeface="Tempus Sans ITC" pitchFamily="82" charset="0"/>
              </a:rPr>
              <a:t>Bussy</a:t>
            </a:r>
            <a:r>
              <a:rPr lang="en-GB" dirty="0" smtClean="0">
                <a:latin typeface="Tempus Sans ITC" pitchFamily="82" charset="0"/>
              </a:rPr>
              <a:t> </a:t>
            </a:r>
            <a:r>
              <a:rPr lang="en-GB" i="1" dirty="0" smtClean="0">
                <a:latin typeface="Tempus Sans ITC" pitchFamily="82" charset="0"/>
              </a:rPr>
              <a:t>‘Madame </a:t>
            </a:r>
            <a:r>
              <a:rPr lang="en-GB" i="1" dirty="0" err="1" smtClean="0">
                <a:latin typeface="Tempus Sans ITC" pitchFamily="82" charset="0"/>
              </a:rPr>
              <a:t>d’Houët</a:t>
            </a:r>
            <a:r>
              <a:rPr lang="en-GB" i="1" dirty="0" smtClean="0">
                <a:latin typeface="Tempus Sans ITC" pitchFamily="82" charset="0"/>
              </a:rPr>
              <a:t> has so strong a will that if she wished to be made Pope she would </a:t>
            </a:r>
            <a:r>
              <a:rPr lang="en-GB" i="1" dirty="0" smtClean="0">
                <a:latin typeface="Tempus Sans ITC" pitchFamily="82" charset="0"/>
              </a:rPr>
              <a:t>succeed</a:t>
            </a:r>
            <a:r>
              <a:rPr lang="en-GB" i="1" dirty="0" smtClean="0">
                <a:latin typeface="Tempus Sans ITC" pitchFamily="82" charset="0"/>
              </a:rPr>
              <a:t>!</a:t>
            </a:r>
            <a:r>
              <a:rPr lang="en-GB" i="1" dirty="0" smtClean="0">
                <a:latin typeface="Tempus Sans ITC" pitchFamily="82" charset="0"/>
              </a:rPr>
              <a:t>’</a:t>
            </a:r>
            <a:endParaRPr lang="en-GB" dirty="0" smtClean="0">
              <a:latin typeface="Tempus Sans ITC" pitchFamily="82" charset="0"/>
            </a:endParaRPr>
          </a:p>
          <a:p>
            <a:endParaRPr lang="en-GB" dirty="0" smtClean="0">
              <a:latin typeface="Tempus Sans ITC" pitchFamily="82" charset="0"/>
            </a:endParaRPr>
          </a:p>
          <a:p>
            <a:endParaRPr lang="en-GB" dirty="0" smtClean="0">
              <a:latin typeface="Tempus Sans ITC" pitchFamily="82" charset="0"/>
            </a:endParaRPr>
          </a:p>
          <a:p>
            <a:endParaRPr lang="en-GB" dirty="0" smtClean="0">
              <a:latin typeface="Tempus Sans ITC" pitchFamily="82" charset="0"/>
            </a:endParaRPr>
          </a:p>
          <a:p>
            <a:endParaRPr lang="en-GB" dirty="0">
              <a:latin typeface="Tempus Sans ITC" pitchFamily="82" charset="0"/>
            </a:endParaRPr>
          </a:p>
        </p:txBody>
      </p:sp>
      <p:pic>
        <p:nvPicPr>
          <p:cNvPr id="8"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44408" y="172028"/>
            <a:ext cx="725941" cy="1543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Related image">
            <a:hlinkClick r:id="rId3"/>
          </p:cNvPr>
          <p:cNvPicPr>
            <a:picLocks noChangeAspect="1" noChangeArrowheads="1"/>
          </p:cNvPicPr>
          <p:nvPr/>
        </p:nvPicPr>
        <p:blipFill>
          <a:blip r:embed="rId4" cstate="print"/>
          <a:srcRect/>
          <a:stretch>
            <a:fillRect/>
          </a:stretch>
        </p:blipFill>
        <p:spPr bwMode="auto">
          <a:xfrm>
            <a:off x="323528" y="219731"/>
            <a:ext cx="1859468" cy="2345481"/>
          </a:xfrm>
          <a:prstGeom prst="rect">
            <a:avLst/>
          </a:prstGeom>
          <a:noFill/>
        </p:spPr>
      </p:pic>
    </p:spTree>
    <p:extLst>
      <p:ext uri="{BB962C8B-B14F-4D97-AF65-F5344CB8AC3E}">
        <p14:creationId xmlns="" xmlns:p14="http://schemas.microsoft.com/office/powerpoint/2010/main" val="224945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35280" cy="1143000"/>
          </a:xfrm>
        </p:spPr>
        <p:txBody>
          <a:bodyPr/>
          <a:lstStyle/>
          <a:p>
            <a:r>
              <a:rPr lang="en-GB" dirty="0" smtClean="0">
                <a:solidFill>
                  <a:schemeClr val="accent6">
                    <a:lumMod val="20000"/>
                    <a:lumOff val="80000"/>
                  </a:schemeClr>
                </a:solidFill>
                <a:latin typeface="Tempus Sans ITC" pitchFamily="82" charset="0"/>
              </a:rPr>
              <a:t>Afternoon Prayer and Reflection</a:t>
            </a:r>
            <a:endParaRPr lang="en-GB"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1196752"/>
            <a:ext cx="9144000" cy="5877272"/>
          </a:xfrm>
        </p:spPr>
        <p:txBody>
          <a:bodyPr>
            <a:normAutofit fontScale="70000" lnSpcReduction="20000"/>
          </a:bodyPr>
          <a:lstStyle/>
          <a:p>
            <a:pPr>
              <a:buNone/>
            </a:pPr>
            <a:r>
              <a:rPr lang="en-GB" sz="2400" dirty="0" smtClean="0">
                <a:latin typeface="Tempus Sans ITC" pitchFamily="82" charset="0"/>
              </a:rPr>
              <a:t>	</a:t>
            </a:r>
            <a:r>
              <a:rPr lang="en-GB" sz="2400" dirty="0">
                <a:latin typeface="Tempus Sans ITC" pitchFamily="82" charset="0"/>
              </a:rPr>
              <a:t>Lord</a:t>
            </a:r>
          </a:p>
          <a:p>
            <a:pPr>
              <a:buNone/>
            </a:pPr>
            <a:r>
              <a:rPr lang="en-GB" sz="2400" dirty="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400" dirty="0">
              <a:latin typeface="Tempus Sans ITC" pitchFamily="82" charset="0"/>
            </a:endParaRPr>
          </a:p>
          <a:p>
            <a:pPr>
              <a:buNone/>
            </a:pPr>
            <a:r>
              <a:rPr lang="en-GB" sz="2400" dirty="0">
                <a:latin typeface="Tempus Sans ITC" pitchFamily="82" charset="0"/>
              </a:rPr>
              <a:t>	</a:t>
            </a:r>
            <a:r>
              <a:rPr lang="en-GB" sz="2400" i="1" dirty="0">
                <a:latin typeface="Tempus Sans ITC" pitchFamily="82" charset="0"/>
              </a:rPr>
              <a:t>Let us pause for a few moments in silence and remember those family members and friends who need our prayers and support today…………</a:t>
            </a:r>
          </a:p>
          <a:p>
            <a:pPr>
              <a:buNone/>
            </a:pPr>
            <a:r>
              <a:rPr lang="en-GB" sz="2400" i="1" dirty="0">
                <a:latin typeface="Tempus Sans ITC" pitchFamily="82" charset="0"/>
              </a:rPr>
              <a:t>	Let us say together </a:t>
            </a:r>
            <a:r>
              <a:rPr lang="en-GB" sz="2400" i="1" dirty="0" smtClean="0">
                <a:latin typeface="Tempus Sans ITC" pitchFamily="82" charset="0"/>
              </a:rPr>
              <a:t>the </a:t>
            </a:r>
            <a:r>
              <a:rPr lang="en-GB" sz="2400" i="1" dirty="0">
                <a:latin typeface="Tempus Sans ITC" pitchFamily="82" charset="0"/>
              </a:rPr>
              <a:t>prayer that Jesus taught his disciples:</a:t>
            </a:r>
          </a:p>
          <a:p>
            <a:pPr>
              <a:buNone/>
            </a:pPr>
            <a:endParaRPr lang="en-GB" sz="2400" dirty="0">
              <a:latin typeface="Tempus Sans ITC" pitchFamily="82" charset="0"/>
            </a:endParaRPr>
          </a:p>
          <a:p>
            <a:pPr>
              <a:buNone/>
            </a:pPr>
            <a:r>
              <a:rPr lang="en-GB" sz="2400" dirty="0">
                <a:latin typeface="Tempus Sans ITC" pitchFamily="82" charset="0"/>
              </a:rPr>
              <a:t>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r>
              <a:rPr lang="en-GB" sz="2400" dirty="0" smtClean="0">
                <a:latin typeface="Tempus Sans ITC" pitchFamily="82" charset="0"/>
              </a:rPr>
              <a:t>Amen</a:t>
            </a:r>
          </a:p>
          <a:p>
            <a:pPr>
              <a:buNone/>
            </a:pPr>
            <a:endParaRPr lang="en-GB" sz="2400" dirty="0" smtClean="0">
              <a:latin typeface="Tempus Sans ITC" pitchFamily="82" charset="0"/>
            </a:endParaRPr>
          </a:p>
          <a:p>
            <a:pPr>
              <a:buNone/>
            </a:pPr>
            <a:r>
              <a:rPr lang="en-GB" sz="2400" i="1" dirty="0" smtClean="0">
                <a:latin typeface="Tempus Sans ITC" pitchFamily="82" charset="0"/>
              </a:rPr>
              <a:t>	We end our reflection with a prayer inspired  by our </a:t>
            </a:r>
            <a:r>
              <a:rPr lang="en-GB" sz="2400" i="1" dirty="0" err="1" smtClean="0">
                <a:latin typeface="Tempus Sans ITC" pitchFamily="82" charset="0"/>
              </a:rPr>
              <a:t>foundress</a:t>
            </a:r>
            <a:r>
              <a:rPr lang="en-GB" sz="2400" i="1" dirty="0" smtClean="0">
                <a:latin typeface="Tempus Sans ITC" pitchFamily="82" charset="0"/>
              </a:rPr>
              <a:t> followed by the school prayer:</a:t>
            </a:r>
            <a:endParaRPr lang="en-GB" sz="2400" i="1" dirty="0">
              <a:latin typeface="Tempus Sans ITC" pitchFamily="82" charset="0"/>
            </a:endParaRPr>
          </a:p>
          <a:p>
            <a:pPr>
              <a:buNone/>
            </a:pPr>
            <a:endParaRPr lang="en-GB" sz="2400" dirty="0">
              <a:latin typeface="Tempus Sans ITC" pitchFamily="82" charset="0"/>
            </a:endParaRPr>
          </a:p>
          <a:p>
            <a:pPr>
              <a:buNone/>
            </a:pPr>
            <a:r>
              <a:rPr lang="en-GB" sz="2400" dirty="0">
                <a:latin typeface="Tempus Sans ITC" pitchFamily="82" charset="0"/>
              </a:rPr>
              <a:t>	Loving Father, life-giving spirit – Marie Madeleine believed in your </a:t>
            </a:r>
            <a:r>
              <a:rPr lang="en-GB" sz="2400" dirty="0" smtClean="0">
                <a:latin typeface="Tempus Sans ITC" pitchFamily="82" charset="0"/>
              </a:rPr>
              <a:t>power</a:t>
            </a:r>
            <a:r>
              <a:rPr lang="en-GB" sz="2400" dirty="0">
                <a:latin typeface="Tempus Sans ITC" pitchFamily="82" charset="0"/>
              </a:rPr>
              <a:t>, hoped in your promises and lived for your glory.  We ask her to pray for us and be with us as we carry the FCJ spirit into the 21</a:t>
            </a:r>
            <a:r>
              <a:rPr lang="en-GB" sz="2400" baseline="30000" dirty="0">
                <a:latin typeface="Tempus Sans ITC" pitchFamily="82" charset="0"/>
              </a:rPr>
              <a:t>st</a:t>
            </a:r>
            <a:r>
              <a:rPr lang="en-GB" sz="2400" dirty="0">
                <a:latin typeface="Tempus Sans ITC" pitchFamily="82" charset="0"/>
              </a:rPr>
              <a:t> century.  Protect and guide the pupils and staff at Upton and at all FCJ schools  in this country and around the world</a:t>
            </a:r>
            <a:r>
              <a:rPr lang="en-GB" sz="2400" dirty="0" smtClean="0">
                <a:latin typeface="Tempus Sans ITC" pitchFamily="82" charset="0"/>
              </a:rPr>
              <a:t>.  Amen</a:t>
            </a:r>
            <a:endParaRPr lang="en-GB" sz="2400" dirty="0">
              <a:latin typeface="Tempus Sans ITC" pitchFamily="82" charset="0"/>
            </a:endParaRPr>
          </a:p>
          <a:p>
            <a:pPr>
              <a:buNone/>
            </a:pPr>
            <a:endParaRPr lang="en-GB" sz="2400" dirty="0">
              <a:latin typeface="Tempus Sans ITC" pitchFamily="82" charset="0"/>
            </a:endParaRPr>
          </a:p>
          <a:p>
            <a:pPr>
              <a:buNone/>
            </a:pPr>
            <a:r>
              <a:rPr lang="en-GB" sz="2400" dirty="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54667" y="172029"/>
            <a:ext cx="515682" cy="10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TotalTime>
  <Words>859</Words>
  <Application>Microsoft Office PowerPoint</Application>
  <PresentationFormat>On-screen Show (4:3)</PresentationFormat>
  <Paragraphs>95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Prayers for the week     16-20 April 2018</vt:lpstr>
      <vt:lpstr>Monday 16 April</vt:lpstr>
      <vt:lpstr> Tuesday 17 April </vt:lpstr>
      <vt:lpstr>Wednesday 18 April</vt:lpstr>
      <vt:lpstr>Thursday 19 April</vt:lpstr>
      <vt:lpstr>Friday 20 April</vt:lpstr>
      <vt:lpstr>Afternoon Prayer and Reflection</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mjquinn</cp:lastModifiedBy>
  <cp:revision>211</cp:revision>
  <dcterms:created xsi:type="dcterms:W3CDTF">2016-09-01T21:35:07Z</dcterms:created>
  <dcterms:modified xsi:type="dcterms:W3CDTF">2018-03-28T15:35:54Z</dcterms:modified>
</cp:coreProperties>
</file>