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57" r:id="rId5"/>
    <p:sldId id="259" r:id="rId6"/>
    <p:sldId id="263"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EDB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20/04/2018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20/04/2018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20/04/2018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20/04/2018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BF728D-1399-4B9E-B105-C85FB8C09543}" type="datetimeFigureOut">
              <a:rPr lang="en-GB" smtClean="0"/>
              <a:pPr/>
              <a:t>20/04/2018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BF728D-1399-4B9E-B105-C85FB8C09543}" type="datetimeFigureOut">
              <a:rPr lang="en-GB" smtClean="0"/>
              <a:pPr/>
              <a:t>20/04/2018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BF728D-1399-4B9E-B105-C85FB8C09543}" type="datetimeFigureOut">
              <a:rPr lang="en-GB" smtClean="0"/>
              <a:pPr/>
              <a:t>20/04/2018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BF728D-1399-4B9E-B105-C85FB8C09543}" type="datetimeFigureOut">
              <a:rPr lang="en-GB" smtClean="0"/>
              <a:pPr/>
              <a:t>20/04/2018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BF728D-1399-4B9E-B105-C85FB8C09543}" type="datetimeFigureOut">
              <a:rPr lang="en-GB" smtClean="0"/>
              <a:pPr/>
              <a:t>20/04/2018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BF728D-1399-4B9E-B105-C85FB8C09543}" type="datetimeFigureOut">
              <a:rPr lang="en-GB" smtClean="0"/>
              <a:pPr/>
              <a:t>20/04/2018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BF728D-1399-4B9E-B105-C85FB8C09543}" type="datetimeFigureOut">
              <a:rPr lang="en-GB" smtClean="0"/>
              <a:pPr/>
              <a:t>20/04/2018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7EDBC">
                <a:alpha val="98824"/>
              </a:srgbClr>
            </a:gs>
            <a:gs pos="0">
              <a:schemeClr val="bg2">
                <a:tint val="40000"/>
                <a:satMod val="350000"/>
                <a:alpha val="99000"/>
              </a:schemeClr>
            </a:gs>
            <a:gs pos="0">
              <a:schemeClr val="bg2">
                <a:tint val="40000"/>
                <a:satMod val="350000"/>
                <a:alpha val="99000"/>
              </a:schemeClr>
            </a:gs>
            <a:gs pos="0">
              <a:schemeClr val="bg2">
                <a:tint val="40000"/>
                <a:satMod val="350000"/>
                <a:alpha val="99000"/>
              </a:schemeClr>
            </a:gs>
            <a:gs pos="0">
              <a:srgbClr val="00B050">
                <a:alpha val="0"/>
              </a:srgbClr>
            </a:gs>
            <a:gs pos="0">
              <a:schemeClr val="bg2">
                <a:tint val="40000"/>
                <a:satMod val="350000"/>
              </a:schemeClr>
            </a:gs>
            <a:gs pos="0">
              <a:schemeClr val="bg2">
                <a:tint val="40000"/>
                <a:satMod val="350000"/>
              </a:schemeClr>
            </a:gs>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BF728D-1399-4B9E-B105-C85FB8C09543}" type="datetimeFigureOut">
              <a:rPr lang="en-GB" smtClean="0"/>
              <a:pPr/>
              <a:t>20/04/2018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23487-5698-474A-9CCC-469F4B5DC35E}"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uk/url?sa=i&amp;rct=j&amp;q=&amp;esrc=s&amp;source=images&amp;cd=&amp;cad=rja&amp;uact=8&amp;ved=0ahUKEwir6t_e2ObZAhUJVBQKHSF1C8EQjRwIBg&amp;url=https://en.wikipedia.org/wiki/William_Shakespeare&amp;psig=AOvVaw3IDYuxN68krbvtJFJ1-QBd&amp;ust=1520940953244099" TargetMode="External"/><Relationship Id="rId7"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hyperlink" Target="https://www.google.co.uk/url?sa=i&amp;rct=j&amp;q=&amp;esrc=s&amp;source=images&amp;cd=&amp;cad=rja&amp;uact=8&amp;ved=2ahUKEwjaw6L7tYzaAhWIxxQKHftHBbIQjRx6BAgAEAU&amp;url=https://www.amazon.co.uk/Special-Offer-England-George-Klicnow/dp/B077LS93J8&amp;psig=AOvVaw1E8FHG2WDAwK8prSm_IedD&amp;ust=1522237236763985" TargetMode="External"/><Relationship Id="rId5" Type="http://schemas.openxmlformats.org/officeDocument/2006/relationships/hyperlink" Target="https://www.google.co.uk/url?sa=i&amp;rct=j&amp;q=&amp;esrc=s&amp;source=images&amp;cd=&amp;cad=rja&amp;uact=8&amp;ved=2ahUKEwifrfXqtYzaAhVCbxQKHatyAlgQjRx6BAgAEAU&amp;url=https://www.pond5.com/stock-footage/12253376/england-waving-flag.html&amp;psig=AOvVaw1E8FHG2WDAwK8prSm_IedD&amp;ust=1522237236763985"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2ahUKEwiGvuujw4zaAhXGShQKHZG3CmwQjRx6BAgAEAU&amp;url=http://www.1000flags.co.uk/st-georges-day---23rd-april-2018-2438-c.asp&amp;psig=AOvVaw2l9xSFg8CB2C-Su1ooBbWV&amp;ust=1522240843285390" TargetMode="External"/><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s://www.google.co.uk/url?sa=i&amp;rct=j&amp;q=&amp;esrc=s&amp;source=imgres&amp;cd=&amp;cad=rja&amp;uact=8&amp;ved=2ahUKEwjb_cSj1MHaAhVrLMAKHSCoAowQjRx6BAgAEAU&amp;url=https://www.brainyquote.com/quotes/william_shakespeare_155088&amp;psig=AOvVaw2n2CPbhDWVJPbDXJnDuciQ&amp;ust=1524066498587788" TargetMode="Externa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uk/url?sa=i&amp;rct=j&amp;q=&amp;esrc=s&amp;source=images&amp;cd=&amp;cad=rja&amp;uact=8&amp;ved=2ahUKEwjc5rDO6MDaAhVNGhQKHco8C2cQjRx6BAgAEAU&amp;url=https://www.deseretnews.com/top/3154/0/21-Shakespeare-quotes-shared-in-LDS-general-conference.html&amp;psig=AOvVaw3uQVATdJT_Z0wtAil9Af_E&amp;ust=1524036724567207" TargetMode="External"/><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co.uk/url?sa=i&amp;rct=j&amp;q=&amp;esrc=s&amp;source=images&amp;cd=&amp;cad=rja&amp;uact=8&amp;ved=2ahUKEwiz2uXq1MHaAhXFKsAKHflmDLgQjRx6BAgAEAU&amp;url=https://www.brainyquote.com/authors/william_shakespeare&amp;psig=AOvVaw0GZqHwX5PShFuTgYH-Bz25&amp;ust=1524066071663835" TargetMode="External"/><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2ahUKEwiUkrOxkcbaAhVDUhQKHUsJA-gQjRx6BAgAEAU&amp;url=http://www.quotesofdaily.com/famous-quote-of-shakespeare/famous-quote-of-shakespeare-35-famous-william-shakespeare-quotes/&amp;psig=AOvVaw0Mgj8gjd-JLHI9bVfbA08j&amp;ust=1524220255030776" TargetMode="External"/><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650"/>
            <a:ext cx="7772400" cy="1470025"/>
          </a:xfrm>
        </p:spPr>
        <p:txBody>
          <a:bodyPr/>
          <a:lstStyle/>
          <a:p>
            <a:r>
              <a:rPr lang="en-GB" dirty="0" smtClean="0">
                <a:solidFill>
                  <a:schemeClr val="accent6">
                    <a:lumMod val="20000"/>
                    <a:lumOff val="80000"/>
                  </a:schemeClr>
                </a:solidFill>
                <a:latin typeface="Tempus Sans ITC" pitchFamily="82" charset="0"/>
              </a:rPr>
              <a:t>Prayers for the week</a:t>
            </a:r>
            <a:br>
              <a:rPr lang="en-GB" dirty="0" smtClean="0">
                <a:solidFill>
                  <a:schemeClr val="accent6">
                    <a:lumMod val="20000"/>
                    <a:lumOff val="80000"/>
                  </a:schemeClr>
                </a:solidFill>
                <a:latin typeface="Tempus Sans ITC" pitchFamily="82" charset="0"/>
              </a:rPr>
            </a:br>
            <a:r>
              <a:rPr lang="en-GB" dirty="0" smtClean="0">
                <a:solidFill>
                  <a:schemeClr val="accent6">
                    <a:lumMod val="20000"/>
                    <a:lumOff val="80000"/>
                  </a:schemeClr>
                </a:solidFill>
                <a:latin typeface="Tempus Sans ITC" pitchFamily="82" charset="0"/>
              </a:rPr>
              <a:t>23-27 April 2018</a:t>
            </a:r>
            <a:endParaRPr lang="en-GB" dirty="0">
              <a:solidFill>
                <a:schemeClr val="accent6">
                  <a:lumMod val="20000"/>
                  <a:lumOff val="80000"/>
                </a:schemeClr>
              </a:solidFill>
              <a:latin typeface="Tempus Sans ITC" pitchFamily="82" charset="0"/>
            </a:endParaRPr>
          </a:p>
        </p:txBody>
      </p:sp>
      <p:sp>
        <p:nvSpPr>
          <p:cNvPr id="3" name="Subtitle 2"/>
          <p:cNvSpPr>
            <a:spLocks noGrp="1"/>
          </p:cNvSpPr>
          <p:nvPr>
            <p:ph type="subTitle" idx="1"/>
          </p:nvPr>
        </p:nvSpPr>
        <p:spPr>
          <a:xfrm>
            <a:off x="287016" y="3501008"/>
            <a:ext cx="8856984" cy="2304256"/>
          </a:xfrm>
        </p:spPr>
        <p:txBody>
          <a:bodyPr>
            <a:normAutofit/>
          </a:bodyPr>
          <a:lstStyle/>
          <a:p>
            <a:pPr algn="l"/>
            <a:r>
              <a:rPr lang="en-GB" sz="3500" dirty="0" smtClean="0">
                <a:latin typeface="Tempus Sans ITC" panose="04020404030D07020202" pitchFamily="82" charset="0"/>
              </a:rPr>
              <a:t> </a:t>
            </a:r>
            <a:endParaRPr lang="en-GB" sz="3500" dirty="0">
              <a:latin typeface="Tempus Sans ITC" panose="04020404030D07020202" pitchFamily="82" charset="0"/>
            </a:endParaRPr>
          </a:p>
          <a:p>
            <a:pPr algn="l"/>
            <a:endParaRPr lang="en-GB" sz="2800" dirty="0" smtClean="0">
              <a:latin typeface="Tempus Sans ITC" pitchFamily="82" charset="0"/>
            </a:endParaRPr>
          </a:p>
          <a:p>
            <a:endParaRPr lang="en-GB" sz="2800" dirty="0">
              <a:latin typeface="Tempus Sans ITC" pitchFamily="82" charset="0"/>
            </a:endParaRPr>
          </a:p>
        </p:txBody>
      </p:sp>
      <p:pic>
        <p:nvPicPr>
          <p:cNvPr id="9"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552" y="116632"/>
            <a:ext cx="676275" cy="1438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0" name="Picture 2" descr="Image result for shakespeare">
            <a:hlinkClick r:id="rId3"/>
          </p:cNvPr>
          <p:cNvPicPr>
            <a:picLocks noChangeAspect="1" noChangeArrowheads="1"/>
          </p:cNvPicPr>
          <p:nvPr/>
        </p:nvPicPr>
        <p:blipFill>
          <a:blip r:embed="rId4" cstate="print"/>
          <a:srcRect/>
          <a:stretch>
            <a:fillRect/>
          </a:stretch>
        </p:blipFill>
        <p:spPr bwMode="auto">
          <a:xfrm>
            <a:off x="467544" y="1772816"/>
            <a:ext cx="2016224" cy="2674584"/>
          </a:xfrm>
          <a:prstGeom prst="rect">
            <a:avLst/>
          </a:prstGeom>
          <a:noFill/>
        </p:spPr>
      </p:pic>
      <p:sp>
        <p:nvSpPr>
          <p:cNvPr id="6" name="TextBox 5"/>
          <p:cNvSpPr txBox="1"/>
          <p:nvPr/>
        </p:nvSpPr>
        <p:spPr>
          <a:xfrm>
            <a:off x="179512" y="4437112"/>
            <a:ext cx="3024336" cy="276999"/>
          </a:xfrm>
          <a:prstGeom prst="rect">
            <a:avLst/>
          </a:prstGeom>
          <a:noFill/>
        </p:spPr>
        <p:txBody>
          <a:bodyPr wrap="square" rtlCol="0">
            <a:spAutoFit/>
          </a:bodyPr>
          <a:lstStyle/>
          <a:p>
            <a:r>
              <a:rPr lang="en-GB" sz="1200" dirty="0" smtClean="0">
                <a:latin typeface="Tempus Sans ITC" pitchFamily="82" charset="0"/>
              </a:rPr>
              <a:t> Shakespeare – The </a:t>
            </a:r>
            <a:r>
              <a:rPr lang="en-GB" sz="1200" dirty="0" err="1" smtClean="0">
                <a:latin typeface="Tempus Sans ITC" pitchFamily="82" charset="0"/>
              </a:rPr>
              <a:t>Chandos</a:t>
            </a:r>
            <a:r>
              <a:rPr lang="en-GB" sz="1200" dirty="0" smtClean="0">
                <a:latin typeface="Tempus Sans ITC" pitchFamily="82" charset="0"/>
              </a:rPr>
              <a:t> Portrait</a:t>
            </a:r>
            <a:endParaRPr lang="en-GB" sz="1200" dirty="0">
              <a:latin typeface="Tempus Sans ITC" pitchFamily="82" charset="0"/>
            </a:endParaRPr>
          </a:p>
        </p:txBody>
      </p:sp>
      <p:sp>
        <p:nvSpPr>
          <p:cNvPr id="4" name="TextBox 3"/>
          <p:cNvSpPr txBox="1"/>
          <p:nvPr/>
        </p:nvSpPr>
        <p:spPr>
          <a:xfrm>
            <a:off x="2735289" y="1844824"/>
            <a:ext cx="6408711" cy="3139321"/>
          </a:xfrm>
          <a:prstGeom prst="rect">
            <a:avLst/>
          </a:prstGeom>
          <a:noFill/>
        </p:spPr>
        <p:txBody>
          <a:bodyPr wrap="square" rtlCol="0">
            <a:spAutoFit/>
          </a:bodyPr>
          <a:lstStyle/>
          <a:p>
            <a:r>
              <a:rPr lang="en-GB" dirty="0" smtClean="0">
                <a:latin typeface="Tempus Sans ITC" panose="04020404030D07020202" pitchFamily="82" charset="0"/>
              </a:rPr>
              <a:t>Born on 23 April 1564 in Stratford-Upon-Avon, William Shakespeare was an English poet, playwright and actor, widely regarded as the greatest writer in the English language and the world's pre-eminent dramatist. He is often called England's national poet and the "Bard of Avon". His extant works, consist of 37 plays, 154 sonnets and two long narrative poems . His plays have been translated into every major living language and are performed more often than those of any other playwright.</a:t>
            </a:r>
          </a:p>
          <a:p>
            <a:r>
              <a:rPr lang="en-GB" dirty="0" smtClean="0">
                <a:latin typeface="Tempus Sans ITC" panose="04020404030D07020202" pitchFamily="82" charset="0"/>
              </a:rPr>
              <a:t>Shakespeare produced most of his known work between 1589 and 1613.His early plays were primarily comedies and histories, which are regarded as some of the best work ever produced in these</a:t>
            </a:r>
            <a:endParaRPr lang="en-GB" dirty="0">
              <a:latin typeface="Tempus Sans ITC" pitchFamily="82" charset="0"/>
            </a:endParaRPr>
          </a:p>
        </p:txBody>
      </p:sp>
      <p:sp>
        <p:nvSpPr>
          <p:cNvPr id="5" name="AutoShape 2" descr="Image result for england flag">
            <a:hlinkClick r:id="rId5"/>
          </p:cNvPr>
          <p:cNvSpPr>
            <a:spLocks noChangeAspect="1" noChangeArrowheads="1"/>
          </p:cNvSpPr>
          <p:nvPr/>
        </p:nvSpPr>
        <p:spPr bwMode="auto">
          <a:xfrm>
            <a:off x="1547664" y="-2979712"/>
            <a:ext cx="8286750" cy="46577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172" name="AutoShape 4" descr="Image result for england flag">
            <a:hlinkClick r:id="rId5"/>
          </p:cNvPr>
          <p:cNvSpPr>
            <a:spLocks noChangeAspect="1" noChangeArrowheads="1"/>
          </p:cNvSpPr>
          <p:nvPr/>
        </p:nvSpPr>
        <p:spPr bwMode="auto">
          <a:xfrm>
            <a:off x="2123728" y="-2328863"/>
            <a:ext cx="8286750" cy="46577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174" name="AutoShape 6" descr="Image result for england flag">
            <a:hlinkClick r:id="rId5"/>
          </p:cNvPr>
          <p:cNvSpPr>
            <a:spLocks noChangeAspect="1" noChangeArrowheads="1"/>
          </p:cNvSpPr>
          <p:nvPr/>
        </p:nvSpPr>
        <p:spPr bwMode="auto">
          <a:xfrm>
            <a:off x="2411760" y="-2328863"/>
            <a:ext cx="8286750" cy="46577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176" name="Picture 8" descr="Image result for england flag">
            <a:hlinkClick r:id="rId6"/>
          </p:cNvPr>
          <p:cNvPicPr>
            <a:picLocks noChangeAspect="1" noChangeArrowheads="1"/>
          </p:cNvPicPr>
          <p:nvPr/>
        </p:nvPicPr>
        <p:blipFill>
          <a:blip r:embed="rId7" cstate="print"/>
          <a:srcRect/>
          <a:stretch>
            <a:fillRect/>
          </a:stretch>
        </p:blipFill>
        <p:spPr bwMode="auto">
          <a:xfrm>
            <a:off x="7308304" y="188640"/>
            <a:ext cx="1656184" cy="1152128"/>
          </a:xfrm>
          <a:prstGeom prst="rect">
            <a:avLst/>
          </a:prstGeom>
          <a:noFill/>
        </p:spPr>
      </p:pic>
      <p:sp>
        <p:nvSpPr>
          <p:cNvPr id="12" name="TextBox 11"/>
          <p:cNvSpPr txBox="1"/>
          <p:nvPr/>
        </p:nvSpPr>
        <p:spPr>
          <a:xfrm>
            <a:off x="179512" y="4869160"/>
            <a:ext cx="8964488" cy="2031325"/>
          </a:xfrm>
          <a:prstGeom prst="rect">
            <a:avLst/>
          </a:prstGeom>
          <a:noFill/>
        </p:spPr>
        <p:txBody>
          <a:bodyPr wrap="square" rtlCol="0">
            <a:spAutoFit/>
          </a:bodyPr>
          <a:lstStyle/>
          <a:p>
            <a:r>
              <a:rPr lang="en-GB" dirty="0" smtClean="0">
                <a:latin typeface="Tempus Sans ITC" pitchFamily="82" charset="0"/>
              </a:rPr>
              <a:t>genres. He then wrote mainly tragedies until about 1608, including </a:t>
            </a:r>
            <a:r>
              <a:rPr lang="en-GB" i="1" dirty="0" smtClean="0">
                <a:latin typeface="Tempus Sans ITC" pitchFamily="82" charset="0"/>
              </a:rPr>
              <a:t>Hamlet</a:t>
            </a:r>
            <a:r>
              <a:rPr lang="en-GB" dirty="0" smtClean="0">
                <a:latin typeface="Tempus Sans ITC" pitchFamily="82" charset="0"/>
              </a:rPr>
              <a:t>, </a:t>
            </a:r>
            <a:r>
              <a:rPr lang="en-GB" i="1" dirty="0" smtClean="0">
                <a:latin typeface="Tempus Sans ITC" pitchFamily="82" charset="0"/>
              </a:rPr>
              <a:t>Othello</a:t>
            </a:r>
            <a:r>
              <a:rPr lang="en-GB" dirty="0" smtClean="0">
                <a:latin typeface="Tempus Sans ITC" pitchFamily="82" charset="0"/>
              </a:rPr>
              <a:t>, </a:t>
            </a:r>
            <a:r>
              <a:rPr lang="en-GB" i="1" dirty="0" smtClean="0">
                <a:latin typeface="Tempus Sans ITC" pitchFamily="82" charset="0"/>
              </a:rPr>
              <a:t>King Lear  </a:t>
            </a:r>
            <a:r>
              <a:rPr lang="en-GB" dirty="0" smtClean="0">
                <a:latin typeface="Tempus Sans ITC" pitchFamily="82" charset="0"/>
              </a:rPr>
              <a:t>and </a:t>
            </a:r>
            <a:r>
              <a:rPr lang="en-GB" i="1" dirty="0" smtClean="0">
                <a:latin typeface="Tempus Sans ITC" pitchFamily="82" charset="0"/>
              </a:rPr>
              <a:t>Macbeth</a:t>
            </a:r>
            <a:r>
              <a:rPr lang="en-GB" dirty="0" smtClean="0">
                <a:latin typeface="Tempus Sans ITC" pitchFamily="82" charset="0"/>
              </a:rPr>
              <a:t>, considered some of the finest works in the English language.</a:t>
            </a:r>
            <a:r>
              <a:rPr lang="en-GB" baseline="30000" dirty="0" smtClean="0">
                <a:latin typeface="Tempus Sans ITC" pitchFamily="82" charset="0"/>
              </a:rPr>
              <a:t> </a:t>
            </a:r>
            <a:r>
              <a:rPr lang="en-GB" dirty="0" smtClean="0">
                <a:latin typeface="Tempus Sans ITC" pitchFamily="82" charset="0"/>
              </a:rPr>
              <a:t>In his last phase, he wrote tragicomedies, also known as romances and collaborated with other playwrights. Many of his plays were published in editions of varying quality and accuracy during his lifetime. However, in 1623 John </a:t>
            </a:r>
            <a:r>
              <a:rPr lang="en-GB" dirty="0" err="1" smtClean="0">
                <a:latin typeface="Tempus Sans ITC" pitchFamily="82" charset="0"/>
              </a:rPr>
              <a:t>Heminges</a:t>
            </a:r>
            <a:r>
              <a:rPr lang="en-GB" dirty="0" smtClean="0">
                <a:latin typeface="Tempus Sans ITC" pitchFamily="82" charset="0"/>
              </a:rPr>
              <a:t> and Henry Condell, two friends and fellow actors of Shakespeare, </a:t>
            </a:r>
            <a:r>
              <a:rPr lang="en-GB" smtClean="0">
                <a:latin typeface="Tempus Sans ITC" pitchFamily="82" charset="0"/>
              </a:rPr>
              <a:t>published the most </a:t>
            </a:r>
            <a:r>
              <a:rPr lang="en-GB" dirty="0" smtClean="0">
                <a:latin typeface="Tempus Sans ITC" pitchFamily="82" charset="0"/>
              </a:rPr>
              <a:t>definitive text known as the First Folio.</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98511"/>
          </a:xfrm>
        </p:spPr>
        <p:txBody>
          <a:bodyPr>
            <a:normAutofit fontScale="90000"/>
          </a:bodyPr>
          <a:lstStyle/>
          <a:p>
            <a:r>
              <a:rPr lang="en-US" sz="4000" b="1" dirty="0" smtClean="0">
                <a:solidFill>
                  <a:schemeClr val="accent6">
                    <a:lumMod val="20000"/>
                    <a:lumOff val="80000"/>
                  </a:schemeClr>
                </a:solidFill>
                <a:latin typeface="Tempus Sans ITC" pitchFamily="82" charset="0"/>
              </a:rPr>
              <a:t>Monday 23 April</a:t>
            </a:r>
            <a:br>
              <a:rPr lang="en-US" sz="4000" b="1" dirty="0" smtClean="0">
                <a:solidFill>
                  <a:schemeClr val="accent6">
                    <a:lumMod val="20000"/>
                    <a:lumOff val="80000"/>
                  </a:schemeClr>
                </a:solidFill>
                <a:latin typeface="Tempus Sans ITC" pitchFamily="82" charset="0"/>
              </a:rPr>
            </a:br>
            <a:r>
              <a:rPr lang="en-US" sz="2700" b="1" dirty="0" smtClean="0">
                <a:solidFill>
                  <a:schemeClr val="accent6">
                    <a:lumMod val="20000"/>
                    <a:lumOff val="80000"/>
                  </a:schemeClr>
                </a:solidFill>
                <a:latin typeface="Tempus Sans ITC" pitchFamily="82" charset="0"/>
              </a:rPr>
              <a:t>Shakespeare’s birthday</a:t>
            </a:r>
            <a:endParaRPr lang="en-US" sz="2700" b="1" dirty="0">
              <a:solidFill>
                <a:schemeClr val="accent6">
                  <a:lumMod val="20000"/>
                  <a:lumOff val="80000"/>
                </a:schemeClr>
              </a:solidFill>
              <a:latin typeface="Tempus Sans ITC" pitchFamily="82" charset="0"/>
            </a:endParaRPr>
          </a:p>
        </p:txBody>
      </p:sp>
      <p:sp>
        <p:nvSpPr>
          <p:cNvPr id="3" name="Content Placeholder 2"/>
          <p:cNvSpPr>
            <a:spLocks noGrp="1"/>
          </p:cNvSpPr>
          <p:nvPr>
            <p:ph idx="1"/>
          </p:nvPr>
        </p:nvSpPr>
        <p:spPr>
          <a:xfrm>
            <a:off x="0" y="1052736"/>
            <a:ext cx="9144000" cy="5805264"/>
          </a:xfrm>
        </p:spPr>
        <p:txBody>
          <a:bodyPr>
            <a:normAutofit/>
          </a:bodyPr>
          <a:lstStyle/>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a:buNone/>
            </a:pPr>
            <a:r>
              <a:rPr lang="en-GB" dirty="0" smtClean="0"/>
              <a:t>	</a:t>
            </a:r>
            <a:endParaRPr lang="en-US" dirty="0" smtClean="0">
              <a:latin typeface="Tempus Sans ITC" pitchFamily="82" charset="0"/>
            </a:endParaRPr>
          </a:p>
        </p:txBody>
      </p:sp>
      <p:sp>
        <p:nvSpPr>
          <p:cNvPr id="4" name="TextBox 3"/>
          <p:cNvSpPr txBox="1"/>
          <p:nvPr/>
        </p:nvSpPr>
        <p:spPr>
          <a:xfrm>
            <a:off x="323528" y="764704"/>
            <a:ext cx="8568952" cy="769441"/>
          </a:xfrm>
          <a:prstGeom prst="rect">
            <a:avLst/>
          </a:prstGeom>
          <a:noFill/>
        </p:spPr>
        <p:txBody>
          <a:bodyPr wrap="square" rtlCol="0">
            <a:spAutoFit/>
          </a:bodyPr>
          <a:lstStyle/>
          <a:p>
            <a:endParaRPr lang="en-GB" sz="2000" b="1" dirty="0" smtClean="0">
              <a:latin typeface="Tempus Sans ITC" pitchFamily="82" charset="0"/>
            </a:endParaRPr>
          </a:p>
          <a:p>
            <a:r>
              <a:rPr lang="en-GB" sz="2400" b="1" dirty="0" smtClean="0">
                <a:latin typeface="Tempus Sans ITC" pitchFamily="82" charset="0"/>
              </a:rPr>
              <a:t> </a:t>
            </a:r>
            <a:endParaRPr lang="en-GB" sz="2400" dirty="0">
              <a:latin typeface="Tempus Sans ITC" pitchFamily="82" charset="0"/>
            </a:endParaRPr>
          </a:p>
        </p:txBody>
      </p:sp>
      <p:pic>
        <p:nvPicPr>
          <p:cNvPr id="9" name="Picture 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94074" y="172028"/>
            <a:ext cx="676275" cy="1438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46" name="Picture 2" descr="Image result for st georges day 2018">
            <a:hlinkClick r:id="rId3"/>
          </p:cNvPr>
          <p:cNvPicPr>
            <a:picLocks noChangeAspect="1" noChangeArrowheads="1"/>
          </p:cNvPicPr>
          <p:nvPr/>
        </p:nvPicPr>
        <p:blipFill>
          <a:blip r:embed="rId4" cstate="print"/>
          <a:srcRect/>
          <a:stretch>
            <a:fillRect/>
          </a:stretch>
        </p:blipFill>
        <p:spPr bwMode="auto">
          <a:xfrm>
            <a:off x="179512" y="140618"/>
            <a:ext cx="2076450" cy="1200150"/>
          </a:xfrm>
          <a:prstGeom prst="rect">
            <a:avLst/>
          </a:prstGeom>
          <a:noFill/>
        </p:spPr>
      </p:pic>
      <p:sp>
        <p:nvSpPr>
          <p:cNvPr id="8" name="TextBox 7"/>
          <p:cNvSpPr txBox="1"/>
          <p:nvPr/>
        </p:nvSpPr>
        <p:spPr>
          <a:xfrm>
            <a:off x="323528" y="1412776"/>
            <a:ext cx="2016224" cy="307777"/>
          </a:xfrm>
          <a:prstGeom prst="rect">
            <a:avLst/>
          </a:prstGeom>
          <a:noFill/>
        </p:spPr>
        <p:txBody>
          <a:bodyPr wrap="square" rtlCol="0">
            <a:spAutoFit/>
          </a:bodyPr>
          <a:lstStyle/>
          <a:p>
            <a:r>
              <a:rPr lang="en-GB" sz="1400" dirty="0" smtClean="0">
                <a:latin typeface="Tempus Sans ITC" pitchFamily="82" charset="0"/>
              </a:rPr>
              <a:t>Happy St George’s Day!</a:t>
            </a:r>
            <a:endParaRPr lang="en-GB" sz="1400" dirty="0">
              <a:latin typeface="Tempus Sans ITC" pitchFamily="82" charset="0"/>
            </a:endParaRPr>
          </a:p>
        </p:txBody>
      </p:sp>
      <p:sp>
        <p:nvSpPr>
          <p:cNvPr id="10" name="Rectangle 9"/>
          <p:cNvSpPr/>
          <p:nvPr/>
        </p:nvSpPr>
        <p:spPr>
          <a:xfrm>
            <a:off x="467544" y="3789040"/>
            <a:ext cx="8424936" cy="2246769"/>
          </a:xfrm>
          <a:prstGeom prst="rect">
            <a:avLst/>
          </a:prstGeom>
        </p:spPr>
        <p:txBody>
          <a:bodyPr wrap="square">
            <a:spAutoFit/>
          </a:bodyPr>
          <a:lstStyle/>
          <a:p>
            <a:r>
              <a:rPr lang="en-GB" sz="2000" dirty="0" smtClean="0">
                <a:latin typeface="Tempus Sans ITC" pitchFamily="82" charset="0"/>
              </a:rPr>
              <a:t>Lord</a:t>
            </a:r>
          </a:p>
          <a:p>
            <a:r>
              <a:rPr lang="en-GB" sz="2000" dirty="0" smtClean="0">
                <a:latin typeface="Tempus Sans ITC" pitchFamily="82" charset="0"/>
              </a:rPr>
              <a:t>Grant us courage and confidence so that we can attempt what might seem to be impossible.  May we always seek to do good in the world. Fill us with hope and optimism that will see us through to the end of any task.  Allow us to draw strength from others when we need it and to be generous with our companionship when we are able to help someone else.</a:t>
            </a:r>
          </a:p>
          <a:p>
            <a:r>
              <a:rPr lang="en-GB" sz="2000" dirty="0" smtClean="0">
                <a:latin typeface="Tempus Sans ITC" pitchFamily="82" charset="0"/>
              </a:rPr>
              <a:t>Amen</a:t>
            </a:r>
          </a:p>
        </p:txBody>
      </p:sp>
      <p:pic>
        <p:nvPicPr>
          <p:cNvPr id="6" name="Picture 2" descr="Image result">
            <a:hlinkClick r:id="rId5"/>
          </p:cNvPr>
          <p:cNvPicPr>
            <a:picLocks noChangeAspect="1" noChangeArrowheads="1"/>
          </p:cNvPicPr>
          <p:nvPr/>
        </p:nvPicPr>
        <p:blipFill>
          <a:blip r:embed="rId6" cstate="print"/>
          <a:srcRect/>
          <a:stretch>
            <a:fillRect/>
          </a:stretch>
        </p:blipFill>
        <p:spPr bwMode="auto">
          <a:xfrm>
            <a:off x="2555776" y="1412776"/>
            <a:ext cx="4454011" cy="2337105"/>
          </a:xfrm>
          <a:prstGeom prst="rect">
            <a:avLst/>
          </a:prstGeom>
          <a:noFill/>
        </p:spPr>
      </p:pic>
    </p:spTree>
    <p:extLst>
      <p:ext uri="{BB962C8B-B14F-4D97-AF65-F5344CB8AC3E}">
        <p14:creationId xmlns:p14="http://schemas.microsoft.com/office/powerpoint/2010/main" xmlns="" val="454224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normAutofit fontScale="90000"/>
          </a:bodyPr>
          <a:lstStyle/>
          <a:p>
            <a:r>
              <a:rPr lang="en-GB" dirty="0" smtClean="0">
                <a:latin typeface="Tempus Sans ITC" pitchFamily="82" charset="0"/>
              </a:rPr>
              <a:t/>
            </a:r>
            <a:br>
              <a:rPr lang="en-GB" dirty="0" smtClean="0">
                <a:latin typeface="Tempus Sans ITC" pitchFamily="82" charset="0"/>
              </a:rPr>
            </a:br>
            <a:r>
              <a:rPr lang="en-GB" b="1" dirty="0" smtClean="0">
                <a:solidFill>
                  <a:schemeClr val="accent6">
                    <a:lumMod val="20000"/>
                    <a:lumOff val="80000"/>
                  </a:schemeClr>
                </a:solidFill>
                <a:latin typeface="Tempus Sans ITC" pitchFamily="82" charset="0"/>
              </a:rPr>
              <a:t>Tuesday 24 April</a:t>
            </a:r>
            <a:r>
              <a:rPr lang="en-GB" dirty="0" smtClean="0">
                <a:latin typeface="+mn-lt"/>
              </a:rPr>
              <a:t/>
            </a:r>
            <a:br>
              <a:rPr lang="en-GB" dirty="0" smtClean="0">
                <a:latin typeface="+mn-lt"/>
              </a:rPr>
            </a:br>
            <a:endParaRPr lang="en-GB" dirty="0">
              <a:latin typeface="+mn-lt"/>
            </a:endParaRPr>
          </a:p>
        </p:txBody>
      </p:sp>
      <p:sp>
        <p:nvSpPr>
          <p:cNvPr id="3" name="Content Placeholder 2"/>
          <p:cNvSpPr>
            <a:spLocks noGrp="1"/>
          </p:cNvSpPr>
          <p:nvPr>
            <p:ph idx="1"/>
          </p:nvPr>
        </p:nvSpPr>
        <p:spPr>
          <a:xfrm>
            <a:off x="107504" y="908720"/>
            <a:ext cx="8579296" cy="5217443"/>
          </a:xfrm>
        </p:spPr>
        <p:txBody>
          <a:bodyPr>
            <a:normAutofit/>
          </a:bodyPr>
          <a:lstStyle/>
          <a:p>
            <a:pPr>
              <a:buNone/>
            </a:pPr>
            <a:r>
              <a:rPr lang="en-GB" sz="2800" dirty="0" smtClean="0">
                <a:latin typeface="Tempus Sans ITC" pitchFamily="82" charset="0"/>
              </a:rPr>
              <a:t>	</a:t>
            </a:r>
            <a:endParaRPr lang="en-GB" sz="2800" dirty="0"/>
          </a:p>
        </p:txBody>
      </p:sp>
      <p:pic>
        <p:nvPicPr>
          <p:cNvPr id="6"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94074" y="172028"/>
            <a:ext cx="676275" cy="1438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6" name="Picture 2"/>
          <p:cNvPicPr>
            <a:picLocks noChangeAspect="1" noChangeArrowheads="1"/>
          </p:cNvPicPr>
          <p:nvPr/>
        </p:nvPicPr>
        <p:blipFill>
          <a:blip r:embed="rId3" cstate="print"/>
          <a:srcRect/>
          <a:stretch>
            <a:fillRect/>
          </a:stretch>
        </p:blipFill>
        <p:spPr bwMode="auto">
          <a:xfrm>
            <a:off x="3491880" y="980728"/>
            <a:ext cx="2232248" cy="1523430"/>
          </a:xfrm>
          <a:prstGeom prst="rect">
            <a:avLst/>
          </a:prstGeom>
          <a:noFill/>
          <a:ln w="9525">
            <a:noFill/>
            <a:miter lim="800000"/>
            <a:headEnd/>
            <a:tailEnd/>
          </a:ln>
        </p:spPr>
      </p:pic>
      <p:sp>
        <p:nvSpPr>
          <p:cNvPr id="7" name="Rectangle 6"/>
          <p:cNvSpPr/>
          <p:nvPr/>
        </p:nvSpPr>
        <p:spPr>
          <a:xfrm>
            <a:off x="251520" y="2204864"/>
            <a:ext cx="8712968" cy="4093428"/>
          </a:xfrm>
          <a:prstGeom prst="rect">
            <a:avLst/>
          </a:prstGeom>
        </p:spPr>
        <p:txBody>
          <a:bodyPr wrap="square">
            <a:spAutoFit/>
          </a:bodyPr>
          <a:lstStyle/>
          <a:p>
            <a:r>
              <a:rPr lang="en-GB" sz="2000" dirty="0" smtClean="0">
                <a:latin typeface="Tempus Sans ITC" pitchFamily="82" charset="0"/>
              </a:rPr>
              <a:t>Lord,</a:t>
            </a:r>
          </a:p>
          <a:p>
            <a:endParaRPr lang="en-GB" sz="2000" dirty="0" smtClean="0">
              <a:latin typeface="Tempus Sans ITC" pitchFamily="82" charset="0"/>
            </a:endParaRPr>
          </a:p>
          <a:p>
            <a:r>
              <a:rPr lang="en-GB" sz="2000" dirty="0" smtClean="0">
                <a:latin typeface="Tempus Sans ITC" pitchFamily="82" charset="0"/>
              </a:rPr>
              <a:t>I desire to be faithful, but I have yielded to temptation on so many occasions and though I have tried hard to live up to the highest standards, each time I have failed and fallen short. Lord, I know that I have tried to resist using my own strength and I confess that I cant do this by myself any more.</a:t>
            </a:r>
            <a:br>
              <a:rPr lang="en-GB" sz="2000" dirty="0" smtClean="0">
                <a:latin typeface="Tempus Sans ITC" pitchFamily="82" charset="0"/>
              </a:rPr>
            </a:br>
            <a:r>
              <a:rPr lang="en-GB" sz="2000" dirty="0" smtClean="0">
                <a:latin typeface="Tempus Sans ITC" pitchFamily="82" charset="0"/>
              </a:rPr>
              <a:t/>
            </a:r>
            <a:br>
              <a:rPr lang="en-GB" sz="2000" dirty="0" smtClean="0">
                <a:latin typeface="Tempus Sans ITC" pitchFamily="82" charset="0"/>
              </a:rPr>
            </a:br>
            <a:r>
              <a:rPr lang="en-GB" sz="2000" dirty="0" smtClean="0">
                <a:latin typeface="Tempus Sans ITC" pitchFamily="82" charset="0"/>
              </a:rPr>
              <a:t>I pray that You will teach me to draw my strength from You rather than to rely on my own limited means. Teach me to entrust my life into Your hands completely and to submit to the leading of the Holy Spirit in my life, so that I may always be guided by Your spirit and truth. </a:t>
            </a:r>
          </a:p>
          <a:p>
            <a:endParaRPr lang="en-GB" sz="2000" dirty="0" smtClean="0">
              <a:latin typeface="Tempus Sans ITC" pitchFamily="82" charset="0"/>
            </a:endParaRPr>
          </a:p>
          <a:p>
            <a:r>
              <a:rPr lang="en-GB" sz="2000" dirty="0" smtClean="0">
                <a:latin typeface="Tempus Sans ITC" pitchFamily="82" charset="0"/>
              </a:rPr>
              <a:t>Amen</a:t>
            </a:r>
            <a:endParaRPr lang="en-GB" sz="2000" dirty="0">
              <a:latin typeface="Tempus Sans ITC"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15875"/>
            <a:ext cx="8229600" cy="1143000"/>
          </a:xfrm>
        </p:spPr>
        <p:txBody>
          <a:bodyPr>
            <a:normAutofit/>
          </a:bodyPr>
          <a:lstStyle/>
          <a:p>
            <a:r>
              <a:rPr lang="en-GB" sz="4000" b="1" dirty="0" smtClean="0">
                <a:solidFill>
                  <a:schemeClr val="accent6">
                    <a:lumMod val="20000"/>
                    <a:lumOff val="80000"/>
                  </a:schemeClr>
                </a:solidFill>
                <a:latin typeface="Tempus Sans ITC" pitchFamily="82" charset="0"/>
              </a:rPr>
              <a:t>Wednesday 25 April</a:t>
            </a:r>
            <a:endParaRPr lang="en-GB" sz="4000" b="1" dirty="0">
              <a:solidFill>
                <a:schemeClr val="accent6">
                  <a:lumMod val="20000"/>
                  <a:lumOff val="80000"/>
                </a:schemeClr>
              </a:solidFill>
              <a:latin typeface="Tempus Sans ITC" pitchFamily="82" charset="0"/>
            </a:endParaRPr>
          </a:p>
        </p:txBody>
      </p:sp>
      <p:sp>
        <p:nvSpPr>
          <p:cNvPr id="3" name="Content Placeholder 2"/>
          <p:cNvSpPr>
            <a:spLocks noGrp="1"/>
          </p:cNvSpPr>
          <p:nvPr>
            <p:ph idx="1"/>
          </p:nvPr>
        </p:nvSpPr>
        <p:spPr>
          <a:xfrm>
            <a:off x="323528" y="1412776"/>
            <a:ext cx="8640960" cy="4525963"/>
          </a:xfrm>
        </p:spPr>
        <p:txBody>
          <a:bodyPr>
            <a:normAutofit/>
          </a:bodyPr>
          <a:lstStyle/>
          <a:p>
            <a:pPr>
              <a:buNone/>
            </a:pPr>
            <a:r>
              <a:rPr lang="en-GB" dirty="0" smtClean="0">
                <a:latin typeface="Tempus Sans ITC" pitchFamily="82" charset="0"/>
              </a:rPr>
              <a:t>	</a:t>
            </a:r>
            <a:endParaRPr lang="en-GB" dirty="0"/>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6" name="Rectangle 5"/>
          <p:cNvSpPr/>
          <p:nvPr/>
        </p:nvSpPr>
        <p:spPr>
          <a:xfrm>
            <a:off x="611560" y="1556792"/>
            <a:ext cx="6552728" cy="5355312"/>
          </a:xfrm>
          <a:prstGeom prst="rect">
            <a:avLst/>
          </a:prstGeom>
        </p:spPr>
        <p:txBody>
          <a:bodyPr wrap="square">
            <a:spAutoFit/>
          </a:bodyPr>
          <a:lstStyle/>
          <a:p>
            <a:r>
              <a:rPr lang="en-GB" dirty="0" smtClean="0">
                <a:latin typeface="Tempus Sans ITC" pitchFamily="82" charset="0"/>
              </a:rPr>
              <a:t>Lord God</a:t>
            </a:r>
            <a:r>
              <a:rPr lang="en-GB" dirty="0" smtClean="0"/>
              <a:t/>
            </a:r>
            <a:br>
              <a:rPr lang="en-GB" dirty="0" smtClean="0"/>
            </a:br>
            <a:r>
              <a:rPr lang="en-GB" dirty="0" smtClean="0"/>
              <a:t/>
            </a:r>
            <a:br>
              <a:rPr lang="en-GB" dirty="0" smtClean="0"/>
            </a:br>
            <a:r>
              <a:rPr lang="en-GB" dirty="0" smtClean="0">
                <a:latin typeface="Tempus Sans ITC" pitchFamily="82" charset="0"/>
              </a:rPr>
              <a:t>Please help me to rest in your love,</a:t>
            </a:r>
            <a:br>
              <a:rPr lang="en-GB" dirty="0" smtClean="0">
                <a:latin typeface="Tempus Sans ITC" pitchFamily="82" charset="0"/>
              </a:rPr>
            </a:br>
            <a:r>
              <a:rPr lang="en-GB" dirty="0" smtClean="0">
                <a:latin typeface="Tempus Sans ITC" pitchFamily="82" charset="0"/>
              </a:rPr>
              <a:t>To allow a smile to linger on my lips,</a:t>
            </a:r>
            <a:br>
              <a:rPr lang="en-GB" dirty="0" smtClean="0">
                <a:latin typeface="Tempus Sans ITC" pitchFamily="82" charset="0"/>
              </a:rPr>
            </a:br>
            <a:r>
              <a:rPr lang="en-GB" dirty="0" smtClean="0">
                <a:latin typeface="Tempus Sans ITC" pitchFamily="82" charset="0"/>
              </a:rPr>
              <a:t>To dwell within a wonderful memory,</a:t>
            </a:r>
            <a:br>
              <a:rPr lang="en-GB" dirty="0" smtClean="0">
                <a:latin typeface="Tempus Sans ITC" pitchFamily="82" charset="0"/>
              </a:rPr>
            </a:br>
            <a:r>
              <a:rPr lang="en-GB" dirty="0" smtClean="0">
                <a:latin typeface="Tempus Sans ITC" pitchFamily="82" charset="0"/>
              </a:rPr>
              <a:t>To walk back through sunlit places.</a:t>
            </a:r>
            <a:br>
              <a:rPr lang="en-GB" dirty="0" smtClean="0">
                <a:latin typeface="Tempus Sans ITC" pitchFamily="82" charset="0"/>
              </a:rPr>
            </a:br>
            <a:r>
              <a:rPr lang="en-GB" dirty="0" smtClean="0">
                <a:latin typeface="Tempus Sans ITC" pitchFamily="82" charset="0"/>
              </a:rPr>
              <a:t/>
            </a:r>
            <a:br>
              <a:rPr lang="en-GB" dirty="0" smtClean="0">
                <a:latin typeface="Tempus Sans ITC" pitchFamily="82" charset="0"/>
              </a:rPr>
            </a:br>
            <a:r>
              <a:rPr lang="en-GB" dirty="0" smtClean="0">
                <a:latin typeface="Tempus Sans ITC" pitchFamily="82" charset="0"/>
              </a:rPr>
              <a:t>Please help me to awake with hope,</a:t>
            </a:r>
            <a:br>
              <a:rPr lang="en-GB" dirty="0" smtClean="0">
                <a:latin typeface="Tempus Sans ITC" pitchFamily="82" charset="0"/>
              </a:rPr>
            </a:br>
            <a:r>
              <a:rPr lang="en-GB" dirty="0" smtClean="0">
                <a:latin typeface="Tempus Sans ITC" pitchFamily="82" charset="0"/>
              </a:rPr>
              <a:t>To engage with life in all its variety,</a:t>
            </a:r>
            <a:br>
              <a:rPr lang="en-GB" dirty="0" smtClean="0">
                <a:latin typeface="Tempus Sans ITC" pitchFamily="82" charset="0"/>
              </a:rPr>
            </a:br>
            <a:r>
              <a:rPr lang="en-GB" dirty="0" smtClean="0">
                <a:latin typeface="Tempus Sans ITC" pitchFamily="82" charset="0"/>
              </a:rPr>
              <a:t>To take in the beauty of the world,</a:t>
            </a:r>
            <a:br>
              <a:rPr lang="en-GB" dirty="0" smtClean="0">
                <a:latin typeface="Tempus Sans ITC" pitchFamily="82" charset="0"/>
              </a:rPr>
            </a:br>
            <a:r>
              <a:rPr lang="en-GB" dirty="0" smtClean="0">
                <a:latin typeface="Tempus Sans ITC" pitchFamily="82" charset="0"/>
              </a:rPr>
              <a:t>To touch the souls of those I meet with thankfulness.</a:t>
            </a:r>
            <a:br>
              <a:rPr lang="en-GB" dirty="0" smtClean="0">
                <a:latin typeface="Tempus Sans ITC" pitchFamily="82" charset="0"/>
              </a:rPr>
            </a:br>
            <a:r>
              <a:rPr lang="en-GB" dirty="0" smtClean="0">
                <a:latin typeface="Tempus Sans ITC" pitchFamily="82" charset="0"/>
              </a:rPr>
              <a:t/>
            </a:r>
            <a:br>
              <a:rPr lang="en-GB" dirty="0" smtClean="0">
                <a:latin typeface="Tempus Sans ITC" pitchFamily="82" charset="0"/>
              </a:rPr>
            </a:br>
            <a:r>
              <a:rPr lang="en-GB" dirty="0" smtClean="0">
                <a:latin typeface="Tempus Sans ITC" pitchFamily="82" charset="0"/>
              </a:rPr>
              <a:t>Please help me to sing with faith,</a:t>
            </a:r>
            <a:br>
              <a:rPr lang="en-GB" dirty="0" smtClean="0">
                <a:latin typeface="Tempus Sans ITC" pitchFamily="82" charset="0"/>
              </a:rPr>
            </a:br>
            <a:r>
              <a:rPr lang="en-GB" dirty="0" smtClean="0">
                <a:latin typeface="Tempus Sans ITC" pitchFamily="82" charset="0"/>
              </a:rPr>
              <a:t>To carry the truth close in my heart always,</a:t>
            </a:r>
            <a:br>
              <a:rPr lang="en-GB" dirty="0" smtClean="0">
                <a:latin typeface="Tempus Sans ITC" pitchFamily="82" charset="0"/>
              </a:rPr>
            </a:br>
            <a:r>
              <a:rPr lang="en-GB" dirty="0" smtClean="0">
                <a:latin typeface="Tempus Sans ITC" pitchFamily="82" charset="0"/>
              </a:rPr>
              <a:t>To rejoice in each moment </a:t>
            </a:r>
            <a:br>
              <a:rPr lang="en-GB" dirty="0" smtClean="0">
                <a:latin typeface="Tempus Sans ITC" pitchFamily="82" charset="0"/>
              </a:rPr>
            </a:br>
            <a:r>
              <a:rPr lang="en-GB" dirty="0" smtClean="0">
                <a:latin typeface="Tempus Sans ITC" pitchFamily="82" charset="0"/>
              </a:rPr>
              <a:t>And </a:t>
            </a:r>
            <a:r>
              <a:rPr lang="en-GB" dirty="0" smtClean="0">
                <a:latin typeface="Tempus Sans ITC" pitchFamily="82" charset="0"/>
              </a:rPr>
              <a:t>to drink </a:t>
            </a:r>
            <a:r>
              <a:rPr lang="en-GB" dirty="0" smtClean="0">
                <a:latin typeface="Tempus Sans ITC" pitchFamily="82" charset="0"/>
              </a:rPr>
              <a:t>in the great joy of life.</a:t>
            </a:r>
            <a:r>
              <a:rPr lang="en-GB" dirty="0" smtClean="0"/>
              <a:t/>
            </a:r>
            <a:br>
              <a:rPr lang="en-GB" dirty="0" smtClean="0"/>
            </a:br>
            <a:endParaRPr lang="en-GB" dirty="0" smtClean="0">
              <a:latin typeface="Tempus Sans ITC" pitchFamily="82" charset="0"/>
            </a:endParaRPr>
          </a:p>
          <a:p>
            <a:r>
              <a:rPr lang="en-GB" dirty="0" smtClean="0">
                <a:latin typeface="Tempus Sans ITC" pitchFamily="82" charset="0"/>
              </a:rPr>
              <a:t>Amen</a:t>
            </a:r>
            <a:r>
              <a:rPr lang="en-GB" dirty="0" smtClean="0"/>
              <a:t/>
            </a:r>
            <a:br>
              <a:rPr lang="en-GB" dirty="0" smtClean="0"/>
            </a:br>
            <a:endParaRPr lang="en-GB" dirty="0">
              <a:latin typeface="Tempus Sans ITC" pitchFamily="82" charset="0"/>
            </a:endParaRPr>
          </a:p>
        </p:txBody>
      </p:sp>
      <p:pic>
        <p:nvPicPr>
          <p:cNvPr id="7"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94074" y="172028"/>
            <a:ext cx="676275" cy="1438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8" name="AutoShape 2" descr="Image result for shakespeare quotes">
            <a:hlinkClick r:id="rId3"/>
          </p:cNvPr>
          <p:cNvSpPr>
            <a:spLocks noChangeAspect="1" noChangeArrowheads="1"/>
          </p:cNvSpPr>
          <p:nvPr/>
        </p:nvSpPr>
        <p:spPr bwMode="auto">
          <a:xfrm>
            <a:off x="155575" y="-2057400"/>
            <a:ext cx="6429375" cy="4286250"/>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4100" name="Picture 4" descr="Image result for shakespeare quotes">
            <a:hlinkClick r:id="rId3"/>
          </p:cNvPr>
          <p:cNvPicPr>
            <a:picLocks noChangeAspect="1" noChangeArrowheads="1"/>
          </p:cNvPicPr>
          <p:nvPr/>
        </p:nvPicPr>
        <p:blipFill>
          <a:blip r:embed="rId4" cstate="print"/>
          <a:srcRect/>
          <a:stretch>
            <a:fillRect/>
          </a:stretch>
        </p:blipFill>
        <p:spPr bwMode="auto">
          <a:xfrm>
            <a:off x="4572000" y="1052736"/>
            <a:ext cx="3024337" cy="201622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noAutofit/>
          </a:bodyPr>
          <a:lstStyle/>
          <a:p>
            <a:r>
              <a:rPr lang="en-GB" sz="4000" b="1" dirty="0" smtClean="0">
                <a:solidFill>
                  <a:schemeClr val="accent6">
                    <a:lumMod val="20000"/>
                    <a:lumOff val="80000"/>
                  </a:schemeClr>
                </a:solidFill>
                <a:latin typeface="Tempus Sans ITC" pitchFamily="82" charset="0"/>
              </a:rPr>
              <a:t>Thursday 26 April</a:t>
            </a:r>
            <a:endParaRPr lang="en-GB" sz="4000" b="1" dirty="0">
              <a:solidFill>
                <a:schemeClr val="accent6">
                  <a:lumMod val="20000"/>
                  <a:lumOff val="80000"/>
                </a:schemeClr>
              </a:solidFill>
              <a:latin typeface="Tempus Sans ITC" pitchFamily="82" charset="0"/>
            </a:endParaRPr>
          </a:p>
        </p:txBody>
      </p:sp>
      <p:sp>
        <p:nvSpPr>
          <p:cNvPr id="3" name="Content Placeholder 2"/>
          <p:cNvSpPr>
            <a:spLocks noGrp="1"/>
          </p:cNvSpPr>
          <p:nvPr>
            <p:ph idx="1"/>
          </p:nvPr>
        </p:nvSpPr>
        <p:spPr>
          <a:xfrm>
            <a:off x="287016" y="980728"/>
            <a:ext cx="8856984" cy="4525963"/>
          </a:xfrm>
        </p:spPr>
        <p:txBody>
          <a:bodyPr>
            <a:normAutofit/>
          </a:bodyPr>
          <a:lstStyle/>
          <a:p>
            <a:pPr>
              <a:buNone/>
            </a:pPr>
            <a:r>
              <a:rPr lang="en-GB" dirty="0" smtClean="0"/>
              <a:t>	</a:t>
            </a:r>
            <a:endParaRPr lang="en-GB" dirty="0">
              <a:latin typeface="Tempus Sans ITC" pitchFamily="82" charset="0"/>
            </a:endParaRPr>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7" name="TextBox 6"/>
          <p:cNvSpPr txBox="1"/>
          <p:nvPr/>
        </p:nvSpPr>
        <p:spPr>
          <a:xfrm>
            <a:off x="467544" y="2132856"/>
            <a:ext cx="8424936" cy="4801314"/>
          </a:xfrm>
          <a:prstGeom prst="rect">
            <a:avLst/>
          </a:prstGeom>
          <a:noFill/>
        </p:spPr>
        <p:txBody>
          <a:bodyPr wrap="square" rtlCol="0">
            <a:spAutoFit/>
          </a:bodyPr>
          <a:lstStyle/>
          <a:p>
            <a:r>
              <a:rPr lang="en-GB" dirty="0" smtClean="0">
                <a:latin typeface="Tempus Sans ITC" pitchFamily="82" charset="0"/>
              </a:rPr>
              <a:t>Lord</a:t>
            </a:r>
          </a:p>
          <a:p>
            <a:r>
              <a:rPr lang="en-GB" dirty="0" smtClean="0">
                <a:latin typeface="Tempus Sans ITC" pitchFamily="82" charset="0"/>
              </a:rPr>
              <a:t>We fear the label ordinary.</a:t>
            </a:r>
            <a:br>
              <a:rPr lang="en-GB" dirty="0" smtClean="0">
                <a:latin typeface="Tempus Sans ITC" pitchFamily="82" charset="0"/>
              </a:rPr>
            </a:br>
            <a:r>
              <a:rPr lang="en-GB" dirty="0" smtClean="0">
                <a:latin typeface="Tempus Sans ITC" pitchFamily="82" charset="0"/>
              </a:rPr>
              <a:t>It seems that every voice tells us to pursue greatness.</a:t>
            </a:r>
            <a:br>
              <a:rPr lang="en-GB" dirty="0" smtClean="0">
                <a:latin typeface="Tempus Sans ITC" pitchFamily="82" charset="0"/>
              </a:rPr>
            </a:br>
            <a:r>
              <a:rPr lang="en-GB" dirty="0" smtClean="0">
                <a:latin typeface="Tempus Sans ITC" pitchFamily="82" charset="0"/>
              </a:rPr>
              <a:t>Discover the dream and journey towards success.</a:t>
            </a:r>
            <a:br>
              <a:rPr lang="en-GB" dirty="0" smtClean="0">
                <a:latin typeface="Tempus Sans ITC" pitchFamily="82" charset="0"/>
              </a:rPr>
            </a:br>
            <a:r>
              <a:rPr lang="en-GB" dirty="0" smtClean="0">
                <a:latin typeface="Tempus Sans ITC" pitchFamily="82" charset="0"/>
              </a:rPr>
              <a:t>Along the way, we find that our definitions of dreams and success differ from Yours.</a:t>
            </a:r>
          </a:p>
          <a:p>
            <a:endParaRPr lang="en-GB" dirty="0" smtClean="0">
              <a:latin typeface="Tempus Sans ITC" pitchFamily="82" charset="0"/>
            </a:endParaRPr>
          </a:p>
          <a:p>
            <a:r>
              <a:rPr lang="en-GB" dirty="0" smtClean="0">
                <a:latin typeface="Tempus Sans ITC" pitchFamily="82" charset="0"/>
              </a:rPr>
              <a:t>We weary ourselves for the label extraordinary.</a:t>
            </a:r>
            <a:br>
              <a:rPr lang="en-GB" dirty="0" smtClean="0">
                <a:latin typeface="Tempus Sans ITC" pitchFamily="82" charset="0"/>
              </a:rPr>
            </a:br>
            <a:r>
              <a:rPr lang="en-GB" dirty="0" smtClean="0">
                <a:latin typeface="Tempus Sans ITC" pitchFamily="82" charset="0"/>
              </a:rPr>
              <a:t>You see the extra hours we work for perfection.</a:t>
            </a:r>
            <a:br>
              <a:rPr lang="en-GB" dirty="0" smtClean="0">
                <a:latin typeface="Tempus Sans ITC" pitchFamily="82" charset="0"/>
              </a:rPr>
            </a:br>
            <a:r>
              <a:rPr lang="en-GB" dirty="0" smtClean="0">
                <a:latin typeface="Tempus Sans ITC" pitchFamily="82" charset="0"/>
              </a:rPr>
              <a:t>You know all the anxieties that fill our lives</a:t>
            </a:r>
            <a:br>
              <a:rPr lang="en-GB" dirty="0" smtClean="0">
                <a:latin typeface="Tempus Sans ITC" pitchFamily="82" charset="0"/>
              </a:rPr>
            </a:br>
            <a:r>
              <a:rPr lang="en-GB" dirty="0" smtClean="0">
                <a:latin typeface="Tempus Sans ITC" pitchFamily="82" charset="0"/>
              </a:rPr>
              <a:t>Provide us with the ambition to give grace to those closest to us.</a:t>
            </a:r>
          </a:p>
          <a:p>
            <a:endParaRPr lang="en-GB" dirty="0" smtClean="0">
              <a:latin typeface="Tempus Sans ITC" pitchFamily="82" charset="0"/>
            </a:endParaRPr>
          </a:p>
          <a:p>
            <a:r>
              <a:rPr lang="en-GB" dirty="0" smtClean="0">
                <a:latin typeface="Tempus Sans ITC" pitchFamily="82" charset="0"/>
              </a:rPr>
              <a:t>Jesus, infuse in our hearts a healthy ambition.</a:t>
            </a:r>
            <a:br>
              <a:rPr lang="en-GB" dirty="0" smtClean="0">
                <a:latin typeface="Tempus Sans ITC" pitchFamily="82" charset="0"/>
              </a:rPr>
            </a:br>
            <a:r>
              <a:rPr lang="en-GB" dirty="0" smtClean="0">
                <a:latin typeface="Tempus Sans ITC" pitchFamily="82" charset="0"/>
              </a:rPr>
              <a:t>Teach how to live through excellence in worship.</a:t>
            </a:r>
            <a:br>
              <a:rPr lang="en-GB" dirty="0" smtClean="0">
                <a:latin typeface="Tempus Sans ITC" pitchFamily="82" charset="0"/>
              </a:rPr>
            </a:br>
            <a:r>
              <a:rPr lang="en-GB" dirty="0" smtClean="0">
                <a:latin typeface="Tempus Sans ITC" pitchFamily="82" charset="0"/>
              </a:rPr>
              <a:t>May our ambition start with what You have done in us </a:t>
            </a:r>
            <a:br>
              <a:rPr lang="en-GB" dirty="0" smtClean="0">
                <a:latin typeface="Tempus Sans ITC" pitchFamily="82" charset="0"/>
              </a:rPr>
            </a:br>
            <a:r>
              <a:rPr lang="en-GB" dirty="0" smtClean="0">
                <a:latin typeface="Tempus Sans ITC" pitchFamily="82" charset="0"/>
              </a:rPr>
              <a:t>And help us to find grace in our weaknesses</a:t>
            </a:r>
          </a:p>
          <a:p>
            <a:r>
              <a:rPr lang="en-GB" dirty="0" smtClean="0">
                <a:latin typeface="Tempus Sans ITC" pitchFamily="82" charset="0"/>
              </a:rPr>
              <a:t>Amen</a:t>
            </a:r>
          </a:p>
          <a:p>
            <a:endParaRPr lang="en-GB" dirty="0">
              <a:latin typeface="Tempus Sans ITC" pitchFamily="82" charset="0"/>
            </a:endParaRP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94074" y="172028"/>
            <a:ext cx="676275" cy="1438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4" name="Picture 2" descr="Image result for shakespeare quotes">
            <a:hlinkClick r:id="rId3"/>
          </p:cNvPr>
          <p:cNvPicPr>
            <a:picLocks noChangeAspect="1" noChangeArrowheads="1"/>
          </p:cNvPicPr>
          <p:nvPr/>
        </p:nvPicPr>
        <p:blipFill>
          <a:blip r:embed="rId4" cstate="print"/>
          <a:srcRect/>
          <a:stretch>
            <a:fillRect/>
          </a:stretch>
        </p:blipFill>
        <p:spPr bwMode="auto">
          <a:xfrm>
            <a:off x="3347864" y="980728"/>
            <a:ext cx="2742134" cy="1440408"/>
          </a:xfrm>
          <a:prstGeom prst="rect">
            <a:avLst/>
          </a:prstGeom>
          <a:noFill/>
        </p:spPr>
      </p:pic>
    </p:spTree>
    <p:extLst>
      <p:ext uri="{BB962C8B-B14F-4D97-AF65-F5344CB8AC3E}">
        <p14:creationId xmlns:p14="http://schemas.microsoft.com/office/powerpoint/2010/main" xmlns="" val="2249452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160338"/>
            <a:ext cx="8229600" cy="1143000"/>
          </a:xfrm>
        </p:spPr>
        <p:txBody>
          <a:bodyPr>
            <a:noAutofit/>
          </a:bodyPr>
          <a:lstStyle/>
          <a:p>
            <a:r>
              <a:rPr lang="en-GB" sz="4000" b="1" dirty="0" smtClean="0">
                <a:solidFill>
                  <a:schemeClr val="accent6">
                    <a:lumMod val="20000"/>
                    <a:lumOff val="80000"/>
                  </a:schemeClr>
                </a:solidFill>
                <a:latin typeface="Tempus Sans ITC" pitchFamily="82" charset="0"/>
              </a:rPr>
              <a:t>Friday 27 April</a:t>
            </a:r>
            <a:endParaRPr lang="en-GB" sz="4000" b="1" dirty="0">
              <a:solidFill>
                <a:schemeClr val="accent6">
                  <a:lumMod val="20000"/>
                  <a:lumOff val="80000"/>
                </a:schemeClr>
              </a:solidFill>
              <a:latin typeface="Tempus Sans ITC" pitchFamily="82" charset="0"/>
            </a:endParaRPr>
          </a:p>
        </p:txBody>
      </p:sp>
      <p:sp>
        <p:nvSpPr>
          <p:cNvPr id="3" name="Content Placeholder 2"/>
          <p:cNvSpPr>
            <a:spLocks noGrp="1"/>
          </p:cNvSpPr>
          <p:nvPr>
            <p:ph idx="1"/>
          </p:nvPr>
        </p:nvSpPr>
        <p:spPr>
          <a:xfrm>
            <a:off x="287016" y="980728"/>
            <a:ext cx="8856984" cy="4525963"/>
          </a:xfrm>
        </p:spPr>
        <p:txBody>
          <a:bodyPr>
            <a:normAutofit/>
          </a:bodyPr>
          <a:lstStyle/>
          <a:p>
            <a:pPr>
              <a:buNone/>
            </a:pPr>
            <a:r>
              <a:rPr lang="en-GB" dirty="0" smtClean="0"/>
              <a:t>	</a:t>
            </a:r>
            <a:endParaRPr lang="en-GB" dirty="0">
              <a:latin typeface="Tempus Sans ITC" pitchFamily="82" charset="0"/>
            </a:endParaRPr>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7" name="TextBox 6"/>
          <p:cNvSpPr txBox="1"/>
          <p:nvPr/>
        </p:nvSpPr>
        <p:spPr>
          <a:xfrm>
            <a:off x="251520" y="3356992"/>
            <a:ext cx="8496944" cy="3170099"/>
          </a:xfrm>
          <a:prstGeom prst="rect">
            <a:avLst/>
          </a:prstGeom>
          <a:noFill/>
        </p:spPr>
        <p:txBody>
          <a:bodyPr wrap="square" rtlCol="0">
            <a:spAutoFit/>
          </a:bodyPr>
          <a:lstStyle/>
          <a:p>
            <a:r>
              <a:rPr lang="en-GB" sz="2000" dirty="0" smtClean="0">
                <a:latin typeface="Tempus Sans ITC" pitchFamily="82" charset="0"/>
              </a:rPr>
              <a:t>Lord God</a:t>
            </a:r>
          </a:p>
          <a:p>
            <a:r>
              <a:rPr lang="en-GB" sz="2000" dirty="0" smtClean="0">
                <a:latin typeface="Tempus Sans ITC" pitchFamily="82" charset="0"/>
              </a:rPr>
              <a:t>May we always accept responsibility for our actions. When things go wrong, or when we make mistakes, help us resist blaming other people. Teach us to be honest with ourselves and in our relationships with others.  May we learn from our mistakes and failures </a:t>
            </a:r>
            <a:r>
              <a:rPr lang="en-GB" sz="2000" dirty="0" smtClean="0">
                <a:latin typeface="Tempus Sans ITC" pitchFamily="82" charset="0"/>
              </a:rPr>
              <a:t>and look upon them as opportunities for </a:t>
            </a:r>
            <a:r>
              <a:rPr lang="en-GB" sz="2000" dirty="0" smtClean="0">
                <a:latin typeface="Tempus Sans ITC" pitchFamily="82" charset="0"/>
              </a:rPr>
              <a:t>growth. May we always seek out what is true and good and beautiful in this </a:t>
            </a:r>
            <a:r>
              <a:rPr lang="en-GB" sz="2000" dirty="0" smtClean="0">
                <a:latin typeface="Tempus Sans ITC" pitchFamily="82" charset="0"/>
              </a:rPr>
              <a:t>life and </a:t>
            </a:r>
            <a:r>
              <a:rPr lang="en-GB" sz="2000" dirty="0" smtClean="0">
                <a:latin typeface="Tempus Sans ITC" pitchFamily="82" charset="0"/>
              </a:rPr>
              <a:t>seek to walk always in the light of truth. </a:t>
            </a:r>
          </a:p>
          <a:p>
            <a:r>
              <a:rPr lang="en-GB" sz="2000" dirty="0" smtClean="0">
                <a:latin typeface="Tempus Sans ITC" pitchFamily="82" charset="0"/>
              </a:rPr>
              <a:t>We make this prayer through Christ our Lord</a:t>
            </a:r>
          </a:p>
          <a:p>
            <a:r>
              <a:rPr lang="en-GB" sz="2000" dirty="0" smtClean="0">
                <a:latin typeface="Tempus Sans ITC" pitchFamily="82" charset="0"/>
              </a:rPr>
              <a:t>Amen</a:t>
            </a:r>
          </a:p>
          <a:p>
            <a:endParaRPr lang="en-GB" sz="2000" dirty="0">
              <a:latin typeface="Tempus Sans ITC" pitchFamily="82" charset="0"/>
            </a:endParaRP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94074" y="172028"/>
            <a:ext cx="676275" cy="1438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2" descr="Image result for shakespeare quotes">
            <a:hlinkClick r:id="rId3"/>
          </p:cNvPr>
          <p:cNvPicPr>
            <a:picLocks noChangeAspect="1" noChangeArrowheads="1"/>
          </p:cNvPicPr>
          <p:nvPr/>
        </p:nvPicPr>
        <p:blipFill>
          <a:blip r:embed="rId4" cstate="print"/>
          <a:srcRect/>
          <a:stretch>
            <a:fillRect/>
          </a:stretch>
        </p:blipFill>
        <p:spPr bwMode="auto">
          <a:xfrm>
            <a:off x="3203848" y="1196752"/>
            <a:ext cx="2878934" cy="2160240"/>
          </a:xfrm>
          <a:prstGeom prst="rect">
            <a:avLst/>
          </a:prstGeom>
          <a:noFill/>
        </p:spPr>
      </p:pic>
    </p:spTree>
    <p:extLst>
      <p:ext uri="{BB962C8B-B14F-4D97-AF65-F5344CB8AC3E}">
        <p14:creationId xmlns:p14="http://schemas.microsoft.com/office/powerpoint/2010/main" xmlns="" val="2249452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35280" cy="1143000"/>
          </a:xfrm>
        </p:spPr>
        <p:txBody>
          <a:bodyPr/>
          <a:lstStyle/>
          <a:p>
            <a:r>
              <a:rPr lang="en-GB" dirty="0" smtClean="0">
                <a:solidFill>
                  <a:schemeClr val="accent6">
                    <a:lumMod val="20000"/>
                    <a:lumOff val="80000"/>
                  </a:schemeClr>
                </a:solidFill>
                <a:latin typeface="Tempus Sans ITC" pitchFamily="82" charset="0"/>
              </a:rPr>
              <a:t>Afternoon Prayer and Reflection</a:t>
            </a:r>
            <a:endParaRPr lang="en-GB" dirty="0">
              <a:solidFill>
                <a:schemeClr val="accent6">
                  <a:lumMod val="20000"/>
                  <a:lumOff val="80000"/>
                </a:schemeClr>
              </a:solidFill>
              <a:latin typeface="Tempus Sans ITC" pitchFamily="82" charset="0"/>
            </a:endParaRPr>
          </a:p>
        </p:txBody>
      </p:sp>
      <p:sp>
        <p:nvSpPr>
          <p:cNvPr id="3" name="Content Placeholder 2"/>
          <p:cNvSpPr>
            <a:spLocks noGrp="1"/>
          </p:cNvSpPr>
          <p:nvPr>
            <p:ph idx="1"/>
          </p:nvPr>
        </p:nvSpPr>
        <p:spPr>
          <a:xfrm>
            <a:off x="0" y="1196752"/>
            <a:ext cx="9144000" cy="5877272"/>
          </a:xfrm>
        </p:spPr>
        <p:txBody>
          <a:bodyPr>
            <a:normAutofit fontScale="85000" lnSpcReduction="20000"/>
          </a:bodyPr>
          <a:lstStyle/>
          <a:p>
            <a:pPr>
              <a:buNone/>
            </a:pPr>
            <a:r>
              <a:rPr lang="en-GB" sz="2400" dirty="0" smtClean="0">
                <a:latin typeface="Tempus Sans ITC" pitchFamily="82" charset="0"/>
              </a:rPr>
              <a:t>	</a:t>
            </a:r>
            <a:r>
              <a:rPr lang="en-GB" sz="2000" dirty="0" smtClean="0">
                <a:latin typeface="Tempus Sans ITC" pitchFamily="82" charset="0"/>
              </a:rPr>
              <a:t>Lord</a:t>
            </a:r>
          </a:p>
          <a:p>
            <a:pPr>
              <a:buNone/>
            </a:pPr>
            <a:r>
              <a:rPr lang="en-GB" sz="2000" dirty="0" smtClean="0">
                <a:latin typeface="Tempus Sans ITC" pitchFamily="82" charset="0"/>
              </a:rPr>
              <a:t>	Thank you for the morning, for watching over me and walking with me.  May I find joy and understanding this afternoon, in all I do.  Grant me the zest and the strength I need to work for you until nightfall.  Amen</a:t>
            </a:r>
          </a:p>
          <a:p>
            <a:pPr>
              <a:buNone/>
            </a:pPr>
            <a:endParaRPr lang="en-GB" sz="2000" dirty="0" smtClean="0">
              <a:latin typeface="Tempus Sans ITC" pitchFamily="82" charset="0"/>
            </a:endParaRPr>
          </a:p>
          <a:p>
            <a:pPr>
              <a:buNone/>
            </a:pPr>
            <a:r>
              <a:rPr lang="en-GB" sz="2000" dirty="0" smtClean="0">
                <a:latin typeface="Tempus Sans ITC" pitchFamily="82" charset="0"/>
              </a:rPr>
              <a:t>	</a:t>
            </a:r>
            <a:r>
              <a:rPr lang="en-GB" sz="2000" i="1" dirty="0" smtClean="0">
                <a:latin typeface="Tempus Sans ITC" pitchFamily="82" charset="0"/>
              </a:rPr>
              <a:t>Let us pause for a few moments in silence and ask ourselves this question “Who have you left a good memory with today</a:t>
            </a:r>
            <a:r>
              <a:rPr lang="en-GB" sz="2000" i="1" dirty="0" smtClean="0">
                <a:latin typeface="Tempus Sans ITC" pitchFamily="82" charset="0"/>
              </a:rPr>
              <a:t>?”................</a:t>
            </a:r>
            <a:endParaRPr lang="en-GB" sz="2000" i="1" dirty="0" smtClean="0">
              <a:latin typeface="Tempus Sans ITC" pitchFamily="82" charset="0"/>
            </a:endParaRPr>
          </a:p>
          <a:p>
            <a:pPr>
              <a:buNone/>
            </a:pPr>
            <a:r>
              <a:rPr lang="en-GB" sz="2000" i="1" dirty="0" smtClean="0">
                <a:latin typeface="Tempus Sans ITC" pitchFamily="82" charset="0"/>
              </a:rPr>
              <a:t>	Let us say together the prayer that Jesus taught his disciples:</a:t>
            </a:r>
          </a:p>
          <a:p>
            <a:pPr>
              <a:buNone/>
            </a:pPr>
            <a:endParaRPr lang="en-GB" sz="2000" dirty="0" smtClean="0">
              <a:latin typeface="Tempus Sans ITC" pitchFamily="82" charset="0"/>
            </a:endParaRPr>
          </a:p>
          <a:p>
            <a:pPr>
              <a:buNone/>
            </a:pPr>
            <a:r>
              <a:rPr lang="en-GB" sz="2000" dirty="0" smtClean="0">
                <a:latin typeface="Tempus Sans ITC" pitchFamily="82" charset="0"/>
              </a:rPr>
              <a:t>	Our Father who art in heaven, hallowed be thy name. Thy kingdom come. Thy will be done, on earth as it is in heaven. Give us this day our daily bread, and forgive us our trespasses, as we forgive those who trespass against us, and lead us not into temptation but deliver us from evil.  Amen</a:t>
            </a:r>
          </a:p>
          <a:p>
            <a:pPr>
              <a:buNone/>
            </a:pPr>
            <a:endParaRPr lang="en-GB" sz="2000" dirty="0" smtClean="0">
              <a:latin typeface="Tempus Sans ITC" pitchFamily="82" charset="0"/>
            </a:endParaRPr>
          </a:p>
          <a:p>
            <a:pPr>
              <a:buNone/>
            </a:pPr>
            <a:r>
              <a:rPr lang="en-GB" sz="2000" i="1" dirty="0" smtClean="0">
                <a:latin typeface="Tempus Sans ITC" pitchFamily="82" charset="0"/>
              </a:rPr>
              <a:t>	We end our reflection with a prayer inspired  by our </a:t>
            </a:r>
            <a:r>
              <a:rPr lang="en-GB" sz="2000" i="1" dirty="0" err="1" smtClean="0">
                <a:latin typeface="Tempus Sans ITC" pitchFamily="82" charset="0"/>
              </a:rPr>
              <a:t>foundress</a:t>
            </a:r>
            <a:r>
              <a:rPr lang="en-GB" sz="2000" i="1" dirty="0" smtClean="0">
                <a:latin typeface="Tempus Sans ITC" pitchFamily="82" charset="0"/>
              </a:rPr>
              <a:t> followed by the school prayer:</a:t>
            </a:r>
          </a:p>
          <a:p>
            <a:pPr>
              <a:buNone/>
            </a:pPr>
            <a:endParaRPr lang="en-GB" sz="2000" dirty="0" smtClean="0">
              <a:latin typeface="Tempus Sans ITC" pitchFamily="82" charset="0"/>
            </a:endParaRPr>
          </a:p>
          <a:p>
            <a:pPr>
              <a:buNone/>
            </a:pPr>
            <a:r>
              <a:rPr lang="en-GB" sz="2000" dirty="0" smtClean="0">
                <a:latin typeface="Tempus Sans ITC" pitchFamily="82" charset="0"/>
              </a:rPr>
              <a:t>	Loving Father, life-giving spirit – Marie Madeleine believed in your power, hoped in your promises and lived for your glory.  We ask her to pray for us and be with us as we carry the FCJ spirit into the 21</a:t>
            </a:r>
            <a:r>
              <a:rPr lang="en-GB" sz="2000" baseline="30000" dirty="0" smtClean="0">
                <a:latin typeface="Tempus Sans ITC" pitchFamily="82" charset="0"/>
              </a:rPr>
              <a:t>st</a:t>
            </a:r>
            <a:r>
              <a:rPr lang="en-GB" sz="2000" dirty="0" smtClean="0">
                <a:latin typeface="Tempus Sans ITC" pitchFamily="82" charset="0"/>
              </a:rPr>
              <a:t> century.  Protect and guide the pupils and staff at Upton and at all FCJ schools  in this country and around the world.  Amen</a:t>
            </a:r>
          </a:p>
          <a:p>
            <a:pPr>
              <a:buNone/>
            </a:pPr>
            <a:endParaRPr lang="en-GB" sz="2000" dirty="0" smtClean="0">
              <a:latin typeface="Tempus Sans ITC" pitchFamily="82" charset="0"/>
            </a:endParaRPr>
          </a:p>
          <a:p>
            <a:pPr>
              <a:buNone/>
            </a:pPr>
            <a:r>
              <a:rPr lang="en-GB" sz="2000" dirty="0" smtClean="0">
                <a:latin typeface="Tempus Sans ITC" pitchFamily="82" charset="0"/>
              </a:rPr>
              <a:t>	May the Lord bless us and keep us from all evil and bring us to everlasting life.  Amen</a:t>
            </a:r>
          </a:p>
          <a:p>
            <a:pPr>
              <a:buNone/>
            </a:pPr>
            <a:endParaRPr lang="en-GB" sz="2400" dirty="0" smtClean="0">
              <a:latin typeface="Tempus Sans ITC" pitchFamily="82" charset="0"/>
            </a:endParaRPr>
          </a:p>
          <a:p>
            <a:pPr>
              <a:buNone/>
            </a:pPr>
            <a:endParaRPr lang="en-GB" sz="2400" dirty="0" smtClean="0">
              <a:latin typeface="Tempus Sans ITC" pitchFamily="82" charset="0"/>
            </a:endParaRPr>
          </a:p>
          <a:p>
            <a:pPr>
              <a:buNone/>
            </a:pPr>
            <a:endParaRPr lang="en-GB" sz="2400" dirty="0">
              <a:latin typeface="Tempus Sans ITC" pitchFamily="82" charset="0"/>
            </a:endParaRPr>
          </a:p>
        </p:txBody>
      </p:sp>
      <p:pic>
        <p:nvPicPr>
          <p:cNvPr id="4" name="Picture 3"/>
          <p:cNvPicPr>
            <a:picLocks noChangeAspect="1" noChangeArrowheads="1"/>
          </p:cNvPicPr>
          <p:nvPr/>
        </p:nvPicPr>
        <p:blipFill>
          <a:blip r:embed="rId2" cstate="print">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8460432" y="188640"/>
            <a:ext cx="532259" cy="1131987"/>
          </a:xfrm>
          <a:prstGeom prst="rect">
            <a:avLst/>
          </a:prstGeom>
          <a:noFill/>
          <a:ln>
            <a:noFill/>
          </a:ln>
          <a:extLst>
            <a:ext uri="{909E8E84-426E-40DD-AFC4-6F175D3DCCD1}">
              <a14:hiddenFill xmlns="" xmlns:a14="http://schemas.microsoft.com/office/drawing/2010/main" xmlns:lc="http://schemas.openxmlformats.org/drawingml/2006/lockedCanvas">
                <a:solidFill>
                  <a:srgbClr val="FFFFFF"/>
                </a:solidFill>
              </a14:hiddenFill>
            </a:ext>
            <a:ext uri="{91240B29-F687-4F45-9708-019B960494DF}">
              <a14:hiddenLine xmlns="" xmlns:a14="http://schemas.microsoft.com/office/drawing/2010/main" xmlns:lc="http://schemas.openxmlformats.org/drawingml/2006/lockedCanva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1767</TotalTime>
  <Words>497</Words>
  <Application>Microsoft Office PowerPoint</Application>
  <PresentationFormat>On-screen Show (4:3)</PresentationFormat>
  <Paragraphs>63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Prayers for the week 23-27 April 2018</vt:lpstr>
      <vt:lpstr>Monday 23 April Shakespeare’s birthday</vt:lpstr>
      <vt:lpstr> Tuesday 24 April </vt:lpstr>
      <vt:lpstr>Wednesday 25 April</vt:lpstr>
      <vt:lpstr>Thursday 26 April</vt:lpstr>
      <vt:lpstr>Friday 27 April</vt:lpstr>
      <vt:lpstr>Afternoon Prayer and Reflection</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5th September 2016</dc:title>
  <dc:creator>Windows User</dc:creator>
  <cp:lastModifiedBy>mjquinn</cp:lastModifiedBy>
  <cp:revision>162</cp:revision>
  <dcterms:created xsi:type="dcterms:W3CDTF">2016-09-01T21:35:07Z</dcterms:created>
  <dcterms:modified xsi:type="dcterms:W3CDTF">2018-04-20T09:25:43Z</dcterms:modified>
</cp:coreProperties>
</file>