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8" r:id="rId4"/>
    <p:sldId id="257" r:id="rId5"/>
    <p:sldId id="259"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7EDB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9BF728D-1399-4B9E-B105-C85FB8C09543}" type="datetimeFigureOut">
              <a:rPr lang="en-GB" smtClean="0"/>
              <a:pPr/>
              <a:t>09/02/2018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DD23487-5698-474A-9CCC-469F4B5DC35E}"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9BF728D-1399-4B9E-B105-C85FB8C09543}" type="datetimeFigureOut">
              <a:rPr lang="en-GB" smtClean="0"/>
              <a:pPr/>
              <a:t>09/02/2018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DD23487-5698-474A-9CCC-469F4B5DC35E}"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9BF728D-1399-4B9E-B105-C85FB8C09543}" type="datetimeFigureOut">
              <a:rPr lang="en-GB" smtClean="0"/>
              <a:pPr/>
              <a:t>09/02/2018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DD23487-5698-474A-9CCC-469F4B5DC35E}"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9BF728D-1399-4B9E-B105-C85FB8C09543}" type="datetimeFigureOut">
              <a:rPr lang="en-GB" smtClean="0"/>
              <a:pPr/>
              <a:t>09/02/2018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DD23487-5698-474A-9CCC-469F4B5DC35E}"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BF728D-1399-4B9E-B105-C85FB8C09543}" type="datetimeFigureOut">
              <a:rPr lang="en-GB" smtClean="0"/>
              <a:pPr/>
              <a:t>09/02/2018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DD23487-5698-474A-9CCC-469F4B5DC35E}"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9BF728D-1399-4B9E-B105-C85FB8C09543}" type="datetimeFigureOut">
              <a:rPr lang="en-GB" smtClean="0"/>
              <a:pPr/>
              <a:t>09/02/2018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DD23487-5698-474A-9CCC-469F4B5DC35E}"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9BF728D-1399-4B9E-B105-C85FB8C09543}" type="datetimeFigureOut">
              <a:rPr lang="en-GB" smtClean="0"/>
              <a:pPr/>
              <a:t>09/02/2018</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4DD23487-5698-474A-9CCC-469F4B5DC35E}"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9BF728D-1399-4B9E-B105-C85FB8C09543}" type="datetimeFigureOut">
              <a:rPr lang="en-GB" smtClean="0"/>
              <a:pPr/>
              <a:t>09/02/2018</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4DD23487-5698-474A-9CCC-469F4B5DC35E}"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BF728D-1399-4B9E-B105-C85FB8C09543}" type="datetimeFigureOut">
              <a:rPr lang="en-GB" smtClean="0"/>
              <a:pPr/>
              <a:t>09/02/2018</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4DD23487-5698-474A-9CCC-469F4B5DC35E}"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BF728D-1399-4B9E-B105-C85FB8C09543}" type="datetimeFigureOut">
              <a:rPr lang="en-GB" smtClean="0"/>
              <a:pPr/>
              <a:t>09/02/2018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DD23487-5698-474A-9CCC-469F4B5DC35E}"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BF728D-1399-4B9E-B105-C85FB8C09543}" type="datetimeFigureOut">
              <a:rPr lang="en-GB" smtClean="0"/>
              <a:pPr/>
              <a:t>09/02/2018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DD23487-5698-474A-9CCC-469F4B5DC35E}"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B7EDBC">
                <a:alpha val="98824"/>
              </a:srgbClr>
            </a:gs>
            <a:gs pos="0">
              <a:schemeClr val="bg2">
                <a:tint val="40000"/>
                <a:satMod val="350000"/>
                <a:alpha val="99000"/>
              </a:schemeClr>
            </a:gs>
            <a:gs pos="0">
              <a:schemeClr val="bg2">
                <a:tint val="40000"/>
                <a:satMod val="350000"/>
                <a:alpha val="99000"/>
              </a:schemeClr>
            </a:gs>
            <a:gs pos="0">
              <a:schemeClr val="bg2">
                <a:tint val="40000"/>
                <a:satMod val="350000"/>
                <a:alpha val="99000"/>
              </a:schemeClr>
            </a:gs>
            <a:gs pos="0">
              <a:srgbClr val="00B050">
                <a:alpha val="0"/>
              </a:srgbClr>
            </a:gs>
            <a:gs pos="0">
              <a:schemeClr val="bg2">
                <a:tint val="40000"/>
                <a:satMod val="350000"/>
              </a:schemeClr>
            </a:gs>
            <a:gs pos="0">
              <a:schemeClr val="bg2">
                <a:tint val="40000"/>
                <a:satMod val="350000"/>
              </a:schemeClr>
            </a:gs>
            <a:gs pos="0">
              <a:schemeClr val="bg2">
                <a:tint val="40000"/>
                <a:satMod val="350000"/>
              </a:schemeClr>
            </a:gs>
            <a:gs pos="40000">
              <a:schemeClr val="bg2">
                <a:tint val="45000"/>
                <a:shade val="99000"/>
                <a:satMod val="350000"/>
              </a:schemeClr>
            </a:gs>
            <a:gs pos="100000">
              <a:schemeClr val="bg2">
                <a:shade val="20000"/>
                <a:satMod val="255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BF728D-1399-4B9E-B105-C85FB8C09543}" type="datetimeFigureOut">
              <a:rPr lang="en-GB" smtClean="0"/>
              <a:pPr/>
              <a:t>09/02/2018</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D23487-5698-474A-9CCC-469F4B5DC35E}" type="slidenum">
              <a:rPr lang="en-GB" smtClean="0"/>
              <a:pPr/>
              <a:t>‹#›</a:t>
            </a:fld>
            <a:endParaRPr lang="en-GB"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uk/url?sa=i&amp;rct=j&amp;q=&amp;esrc=s&amp;source=images&amp;cd=&amp;cad=rja&amp;uact=8&amp;ved=0ahUKEwjtuKSat-TYAhVlKMAKHS85AXAQjRwIBw&amp;url=http://thewinneradvocate.com/13636-2/&amp;psig=AOvVaw0lCuW6gOtsnAeEmE489H1I&amp;ust=1516465179205054"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google.co.uk/url?sa=i&amp;rct=j&amp;q=&amp;esrc=s&amp;source=images&amp;cd=&amp;cad=rja&amp;uact=8&amp;ved=0ahUKEwiz1uS7ioDZAhULtRQKHZS5CtgQjRwIBw&amp;url=https://worldrenew.net/refugees&amp;psig=AOvVaw2QHAwZejZssWzf-v4acWgK&amp;ust=1517415234024276" TargetMode="Externa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hyperlink" Target="http://www.google.co.uk/url?sa=i&amp;rct=j&amp;q=&amp;esrc=s&amp;source=images&amp;cd=&amp;cad=rja&amp;uact=8&amp;ved=0ahUKEwiktLKci4DZAhUIXhQKHY-IA20QjRwIBw&amp;url=http://www.embracerefugees.org/&amp;psig=AOvVaw2QHAwZejZssWzf-v4acWgK&amp;ust=1517415234024276"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www.familymissionscompany.com/the-lent-project/pope-francis-lent-quote/" TargetMode="External"/><Relationship Id="rId1" Type="http://schemas.openxmlformats.org/officeDocument/2006/relationships/slideLayout" Target="../slideLayouts/slideLayout2.xml"/><Relationship Id="rId5" Type="http://schemas.openxmlformats.org/officeDocument/2006/relationships/image" Target="../media/image5.gif"/><Relationship Id="rId4" Type="http://schemas.openxmlformats.org/officeDocument/2006/relationships/hyperlink" Target="https://www.google.co.uk/url?sa=i&amp;rct=j&amp;q=&amp;esrc=s&amp;source=images&amp;cd=&amp;cad=rja&amp;uact=8&amp;ved=0ahUKEwi7147SlZTZAhUHvhQKHWhgD-oQjRwIBw&amp;url=https://www.standrewsbearsden.co.uk/bulletin/sunday-13th-march-2016-fifth-sunday-of-lent&amp;psig=AOvVaw167Ltjbo3LLkJrcPGSMoyf&amp;ust=1518103228543702"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google.co.uk/url?sa=i&amp;rct=j&amp;q=&amp;esrc=s&amp;source=images&amp;cd=&amp;cad=rja&amp;uact=8&amp;ved=0ahUKEwidxbqClJTZAhUGuBQKHQQzBssQjRwIBw&amp;url=http://www.drsherrybaker.com/the-forty-days-of-lent.html&amp;psig=AOvVaw167Ltjbo3LLkJrcPGSMoyf&amp;ust=1518103228543702"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9650"/>
            <a:ext cx="7772400" cy="1470025"/>
          </a:xfrm>
        </p:spPr>
        <p:txBody>
          <a:bodyPr/>
          <a:lstStyle/>
          <a:p>
            <a:r>
              <a:rPr lang="en-GB" dirty="0" smtClean="0">
                <a:latin typeface="Tempus Sans ITC" pitchFamily="82" charset="0"/>
              </a:rPr>
              <a:t>Prayers for the week</a:t>
            </a:r>
            <a:br>
              <a:rPr lang="en-GB" dirty="0" smtClean="0">
                <a:latin typeface="Tempus Sans ITC" pitchFamily="82" charset="0"/>
              </a:rPr>
            </a:br>
            <a:r>
              <a:rPr lang="en-GB" dirty="0" smtClean="0">
                <a:latin typeface="Tempus Sans ITC" pitchFamily="82" charset="0"/>
              </a:rPr>
              <a:t>12- 16 February 2018</a:t>
            </a:r>
            <a:endParaRPr lang="en-GB" dirty="0">
              <a:latin typeface="Tempus Sans ITC" pitchFamily="82" charset="0"/>
            </a:endParaRPr>
          </a:p>
        </p:txBody>
      </p:sp>
      <p:sp>
        <p:nvSpPr>
          <p:cNvPr id="3" name="Subtitle 2"/>
          <p:cNvSpPr>
            <a:spLocks noGrp="1"/>
          </p:cNvSpPr>
          <p:nvPr>
            <p:ph type="subTitle" idx="1"/>
          </p:nvPr>
        </p:nvSpPr>
        <p:spPr>
          <a:xfrm>
            <a:off x="287016" y="3501008"/>
            <a:ext cx="8856984" cy="2304256"/>
          </a:xfrm>
        </p:spPr>
        <p:txBody>
          <a:bodyPr>
            <a:normAutofit/>
          </a:bodyPr>
          <a:lstStyle/>
          <a:p>
            <a:pPr algn="l"/>
            <a:r>
              <a:rPr lang="en-GB" sz="3500" dirty="0" smtClean="0">
                <a:latin typeface="Tempus Sans ITC" panose="04020404030D07020202" pitchFamily="82" charset="0"/>
              </a:rPr>
              <a:t> </a:t>
            </a:r>
            <a:endParaRPr lang="en-GB" sz="3500" dirty="0">
              <a:latin typeface="Tempus Sans ITC" panose="04020404030D07020202" pitchFamily="82" charset="0"/>
            </a:endParaRPr>
          </a:p>
          <a:p>
            <a:pPr algn="l"/>
            <a:endParaRPr lang="en-GB" sz="2800" dirty="0" smtClean="0">
              <a:latin typeface="Tempus Sans ITC" pitchFamily="82" charset="0"/>
            </a:endParaRPr>
          </a:p>
          <a:p>
            <a:endParaRPr lang="en-GB" sz="2800" dirty="0">
              <a:latin typeface="Tempus Sans ITC" pitchFamily="82" charset="0"/>
            </a:endParaRPr>
          </a:p>
        </p:txBody>
      </p:sp>
      <p:sp>
        <p:nvSpPr>
          <p:cNvPr id="4" name="TextBox 3"/>
          <p:cNvSpPr txBox="1"/>
          <p:nvPr/>
        </p:nvSpPr>
        <p:spPr>
          <a:xfrm>
            <a:off x="266068" y="1489675"/>
            <a:ext cx="8568952" cy="3477875"/>
          </a:xfrm>
          <a:prstGeom prst="rect">
            <a:avLst/>
          </a:prstGeom>
          <a:noFill/>
        </p:spPr>
        <p:txBody>
          <a:bodyPr wrap="square" rtlCol="0">
            <a:spAutoFit/>
          </a:bodyPr>
          <a:lstStyle/>
          <a:p>
            <a:r>
              <a:rPr lang="en-GB" sz="2200" dirty="0" smtClean="0">
                <a:latin typeface="Tempus Sans ITC" pitchFamily="82" charset="0"/>
              </a:rPr>
              <a:t>The season of Lent begins this week on Ash Wednesday. This is the period of 40 days of preparation as we approach the great Christian feast of Easter. The focus of this preparation falls into three distinct areas.  They are prayer, fasting and alms-giving (fundraising for charity).  At Upton Hall during Lent, the charity that we support is known as </a:t>
            </a:r>
            <a:r>
              <a:rPr lang="en-GB" sz="2200" i="1" dirty="0" smtClean="0">
                <a:latin typeface="Tempus Sans ITC" pitchFamily="82" charset="0"/>
              </a:rPr>
              <a:t>Caritas, </a:t>
            </a:r>
            <a:r>
              <a:rPr lang="en-GB" sz="2200" dirty="0" smtClean="0">
                <a:latin typeface="Tempus Sans ITC" pitchFamily="82" charset="0"/>
              </a:rPr>
              <a:t>sometimes called </a:t>
            </a:r>
            <a:r>
              <a:rPr lang="en-GB" sz="2200" i="1" dirty="0" smtClean="0">
                <a:latin typeface="Tempus Sans ITC" pitchFamily="82" charset="0"/>
              </a:rPr>
              <a:t>The Good Shepherd.  </a:t>
            </a:r>
            <a:r>
              <a:rPr lang="en-GB" sz="2200" dirty="0" smtClean="0">
                <a:latin typeface="Tempus Sans ITC" pitchFamily="82" charset="0"/>
              </a:rPr>
              <a:t>This charity is run by the diocese of Shrewsbury and it supports families in need and vulnerable young people across the north-west including here on the Wirral. Fundraising on behalf of </a:t>
            </a:r>
            <a:r>
              <a:rPr lang="en-GB" sz="2200" i="1" dirty="0" smtClean="0">
                <a:latin typeface="Tempus Sans ITC" pitchFamily="82" charset="0"/>
              </a:rPr>
              <a:t>Caritas</a:t>
            </a:r>
            <a:r>
              <a:rPr lang="en-GB" sz="2200" dirty="0" smtClean="0">
                <a:latin typeface="Tempus Sans ITC" pitchFamily="82" charset="0"/>
              </a:rPr>
              <a:t> will begin in the week after half-term. </a:t>
            </a:r>
            <a:endParaRPr lang="en-GB" sz="2200" dirty="0">
              <a:latin typeface="Tempus Sans ITC" pitchFamily="82" charset="0"/>
            </a:endParaRPr>
          </a:p>
        </p:txBody>
      </p:sp>
      <p:pic>
        <p:nvPicPr>
          <p:cNvPr id="7170" name="Picture 2" descr="Image result for three crosses">
            <a:hlinkClick r:id="rId2"/>
          </p:cNvPr>
          <p:cNvPicPr>
            <a:picLocks noChangeAspect="1" noChangeArrowheads="1"/>
          </p:cNvPicPr>
          <p:nvPr/>
        </p:nvPicPr>
        <p:blipFill>
          <a:blip r:embed="rId3" cstate="print"/>
          <a:srcRect/>
          <a:stretch>
            <a:fillRect/>
          </a:stretch>
        </p:blipFill>
        <p:spPr bwMode="auto">
          <a:xfrm>
            <a:off x="2915816" y="4797152"/>
            <a:ext cx="2922751" cy="1821575"/>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0209"/>
            <a:ext cx="8229600" cy="898511"/>
          </a:xfrm>
        </p:spPr>
        <p:txBody>
          <a:bodyPr>
            <a:normAutofit/>
          </a:bodyPr>
          <a:lstStyle/>
          <a:p>
            <a:r>
              <a:rPr lang="en-US" sz="4000" dirty="0" smtClean="0">
                <a:latin typeface="Tempus Sans ITC" pitchFamily="82" charset="0"/>
              </a:rPr>
              <a:t>Monday 12 February</a:t>
            </a:r>
            <a:endParaRPr lang="en-US" sz="4000" dirty="0">
              <a:latin typeface="Tempus Sans ITC" pitchFamily="82" charset="0"/>
            </a:endParaRPr>
          </a:p>
        </p:txBody>
      </p:sp>
      <p:sp>
        <p:nvSpPr>
          <p:cNvPr id="3" name="Content Placeholder 2"/>
          <p:cNvSpPr>
            <a:spLocks noGrp="1"/>
          </p:cNvSpPr>
          <p:nvPr>
            <p:ph idx="1"/>
          </p:nvPr>
        </p:nvSpPr>
        <p:spPr>
          <a:xfrm>
            <a:off x="0" y="1052736"/>
            <a:ext cx="9144000" cy="5805264"/>
          </a:xfrm>
        </p:spPr>
        <p:txBody>
          <a:bodyPr>
            <a:normAutofit/>
          </a:bodyPr>
          <a:lstStyle/>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smtClean="0"/>
          </a:p>
          <a:p>
            <a:pPr>
              <a:buNone/>
            </a:pPr>
            <a:r>
              <a:rPr lang="en-GB" dirty="0" smtClean="0"/>
              <a:t>	</a:t>
            </a:r>
            <a:endParaRPr lang="en-US" dirty="0" smtClean="0">
              <a:latin typeface="Tempus Sans ITC" pitchFamily="82" charset="0"/>
            </a:endParaRPr>
          </a:p>
        </p:txBody>
      </p:sp>
      <p:sp>
        <p:nvSpPr>
          <p:cNvPr id="4" name="TextBox 3"/>
          <p:cNvSpPr txBox="1"/>
          <p:nvPr/>
        </p:nvSpPr>
        <p:spPr>
          <a:xfrm>
            <a:off x="323528" y="764704"/>
            <a:ext cx="8568952" cy="5570756"/>
          </a:xfrm>
          <a:prstGeom prst="rect">
            <a:avLst/>
          </a:prstGeom>
          <a:noFill/>
        </p:spPr>
        <p:txBody>
          <a:bodyPr wrap="square" rtlCol="0">
            <a:spAutoFit/>
          </a:bodyPr>
          <a:lstStyle/>
          <a:p>
            <a:endParaRPr lang="en-GB" sz="2000" b="1" dirty="0" smtClean="0">
              <a:latin typeface="Tempus Sans ITC" pitchFamily="82" charset="0"/>
            </a:endParaRPr>
          </a:p>
          <a:p>
            <a:r>
              <a:rPr lang="en-GB" sz="2400" b="1" dirty="0" smtClean="0">
                <a:latin typeface="Tempus Sans ITC" pitchFamily="82" charset="0"/>
              </a:rPr>
              <a:t> </a:t>
            </a:r>
            <a:r>
              <a:rPr lang="en-GB" sz="2400" b="1" dirty="0" smtClean="0">
                <a:solidFill>
                  <a:schemeClr val="accent6">
                    <a:lumMod val="40000"/>
                    <a:lumOff val="60000"/>
                  </a:schemeClr>
                </a:solidFill>
                <a:latin typeface="Tempus Sans ITC" pitchFamily="82" charset="0"/>
              </a:rPr>
              <a:t>A prayer for a better world </a:t>
            </a:r>
          </a:p>
          <a:p>
            <a:endParaRPr lang="en-GB" sz="2400" b="1" dirty="0" smtClean="0">
              <a:latin typeface="Tempus Sans ITC" pitchFamily="82" charset="0"/>
            </a:endParaRPr>
          </a:p>
          <a:p>
            <a:r>
              <a:rPr lang="en-GB" sz="2400" dirty="0" smtClean="0">
                <a:latin typeface="Tempus Sans ITC" pitchFamily="82" charset="0"/>
              </a:rPr>
              <a:t>Generous God</a:t>
            </a:r>
          </a:p>
          <a:p>
            <a:r>
              <a:rPr lang="en-GB" sz="2400" dirty="0" smtClean="0">
                <a:latin typeface="Tempus Sans ITC" pitchFamily="82" charset="0"/>
              </a:rPr>
              <a:t>We thank you: For the gifts you have given us, the abundance of your Creation, and the beauty that surrounds us. </a:t>
            </a:r>
          </a:p>
          <a:p>
            <a:r>
              <a:rPr lang="en-GB" sz="2400" dirty="0" smtClean="0">
                <a:latin typeface="Tempus Sans ITC" pitchFamily="82" charset="0"/>
              </a:rPr>
              <a:t>For the people whose lives have touched ours, for the love they show, the burdens they lift and the hopes we share. </a:t>
            </a:r>
          </a:p>
          <a:p>
            <a:r>
              <a:rPr lang="en-GB" sz="2400" dirty="0" smtClean="0">
                <a:latin typeface="Tempus Sans ITC" pitchFamily="82" charset="0"/>
              </a:rPr>
              <a:t>Compassionate God, we ask you: to fill us with your love, to place in our hearts a spirit of courage, to move us to reach out to others in need. </a:t>
            </a:r>
          </a:p>
          <a:p>
            <a:r>
              <a:rPr lang="en-GB" sz="2400" dirty="0">
                <a:latin typeface="Tempus Sans ITC" pitchFamily="82" charset="0"/>
              </a:rPr>
              <a:t>L</a:t>
            </a:r>
            <a:r>
              <a:rPr lang="en-GB" sz="2400" dirty="0" smtClean="0">
                <a:latin typeface="Tempus Sans ITC" pitchFamily="82" charset="0"/>
              </a:rPr>
              <a:t>ead us to play our part, so that now and for generations to come all of your children may share in our hope for a better world. </a:t>
            </a:r>
          </a:p>
          <a:p>
            <a:r>
              <a:rPr lang="en-GB" sz="2400" dirty="0" smtClean="0">
                <a:latin typeface="Tempus Sans ITC" pitchFamily="82" charset="0"/>
              </a:rPr>
              <a:t>We ask this through Christ our Lord, </a:t>
            </a:r>
          </a:p>
          <a:p>
            <a:r>
              <a:rPr lang="en-GB" sz="2400" dirty="0" smtClean="0">
                <a:latin typeface="Tempus Sans ITC" pitchFamily="82" charset="0"/>
              </a:rPr>
              <a:t>Amen. </a:t>
            </a:r>
            <a:endParaRPr lang="en-GB" sz="2400" dirty="0">
              <a:latin typeface="Tempus Sans ITC" pitchFamily="82" charset="0"/>
            </a:endParaRPr>
          </a:p>
        </p:txBody>
      </p:sp>
    </p:spTree>
    <p:extLst>
      <p:ext uri="{BB962C8B-B14F-4D97-AF65-F5344CB8AC3E}">
        <p14:creationId xmlns:p14="http://schemas.microsoft.com/office/powerpoint/2010/main" xmlns="" val="4542249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71400"/>
            <a:ext cx="8229600" cy="1124744"/>
          </a:xfrm>
        </p:spPr>
        <p:txBody>
          <a:bodyPr>
            <a:normAutofit fontScale="90000"/>
          </a:bodyPr>
          <a:lstStyle/>
          <a:p>
            <a:r>
              <a:rPr lang="en-GB" dirty="0" smtClean="0">
                <a:latin typeface="Tempus Sans ITC" pitchFamily="82" charset="0"/>
              </a:rPr>
              <a:t/>
            </a:r>
            <a:br>
              <a:rPr lang="en-GB" dirty="0" smtClean="0">
                <a:latin typeface="Tempus Sans ITC" pitchFamily="82" charset="0"/>
              </a:rPr>
            </a:br>
            <a:r>
              <a:rPr lang="en-GB" dirty="0" smtClean="0">
                <a:latin typeface="Tempus Sans ITC" pitchFamily="82" charset="0"/>
              </a:rPr>
              <a:t>Tuesday 13 February</a:t>
            </a:r>
            <a:r>
              <a:rPr lang="en-GB" dirty="0" smtClean="0">
                <a:latin typeface="+mn-lt"/>
              </a:rPr>
              <a:t/>
            </a:r>
            <a:br>
              <a:rPr lang="en-GB" dirty="0" smtClean="0">
                <a:latin typeface="+mn-lt"/>
              </a:rPr>
            </a:br>
            <a:endParaRPr lang="en-GB" dirty="0">
              <a:latin typeface="+mn-lt"/>
            </a:endParaRPr>
          </a:p>
        </p:txBody>
      </p:sp>
      <p:sp>
        <p:nvSpPr>
          <p:cNvPr id="3" name="Content Placeholder 2"/>
          <p:cNvSpPr>
            <a:spLocks noGrp="1"/>
          </p:cNvSpPr>
          <p:nvPr>
            <p:ph idx="1"/>
          </p:nvPr>
        </p:nvSpPr>
        <p:spPr>
          <a:xfrm>
            <a:off x="107504" y="908720"/>
            <a:ext cx="8579296" cy="5217443"/>
          </a:xfrm>
        </p:spPr>
        <p:txBody>
          <a:bodyPr>
            <a:normAutofit/>
          </a:bodyPr>
          <a:lstStyle/>
          <a:p>
            <a:pPr>
              <a:buNone/>
            </a:pPr>
            <a:r>
              <a:rPr lang="en-GB" sz="2800" dirty="0" smtClean="0">
                <a:latin typeface="Tempus Sans ITC" pitchFamily="82" charset="0"/>
              </a:rPr>
              <a:t>	</a:t>
            </a:r>
            <a:endParaRPr lang="en-GB" sz="2800" dirty="0"/>
          </a:p>
        </p:txBody>
      </p:sp>
      <p:sp>
        <p:nvSpPr>
          <p:cNvPr id="4" name="TextBox 3"/>
          <p:cNvSpPr txBox="1"/>
          <p:nvPr/>
        </p:nvSpPr>
        <p:spPr>
          <a:xfrm>
            <a:off x="179512" y="2426017"/>
            <a:ext cx="9144000" cy="4431983"/>
          </a:xfrm>
          <a:prstGeom prst="rect">
            <a:avLst/>
          </a:prstGeom>
          <a:noFill/>
        </p:spPr>
        <p:txBody>
          <a:bodyPr wrap="square" rtlCol="0">
            <a:spAutoFit/>
          </a:bodyPr>
          <a:lstStyle/>
          <a:p>
            <a:r>
              <a:rPr lang="en-GB" dirty="0" smtClean="0">
                <a:solidFill>
                  <a:schemeClr val="accent6">
                    <a:lumMod val="40000"/>
                    <a:lumOff val="60000"/>
                  </a:schemeClr>
                </a:solidFill>
                <a:latin typeface="Tempus Sans ITC" pitchFamily="82" charset="0"/>
              </a:rPr>
              <a:t> </a:t>
            </a:r>
            <a:r>
              <a:rPr lang="en-GB" sz="2200" b="1" dirty="0" smtClean="0">
                <a:solidFill>
                  <a:schemeClr val="accent6">
                    <a:lumMod val="40000"/>
                    <a:lumOff val="60000"/>
                  </a:schemeClr>
                </a:solidFill>
                <a:latin typeface="Tempus Sans ITC" pitchFamily="82" charset="0"/>
              </a:rPr>
              <a:t>A prayer of mercy for refugees </a:t>
            </a:r>
          </a:p>
          <a:p>
            <a:endParaRPr lang="en-GB" sz="2200" dirty="0" smtClean="0">
              <a:latin typeface="Tempus Sans ITC" pitchFamily="82" charset="0"/>
            </a:endParaRPr>
          </a:p>
          <a:p>
            <a:r>
              <a:rPr lang="en-GB" sz="2200" dirty="0" smtClean="0">
                <a:latin typeface="Tempus Sans ITC" pitchFamily="82" charset="0"/>
              </a:rPr>
              <a:t>Abba Father look down with mercy on all refugees. </a:t>
            </a:r>
          </a:p>
          <a:p>
            <a:r>
              <a:rPr lang="en-GB" sz="2200" dirty="0" smtClean="0">
                <a:latin typeface="Tempus Sans ITC" pitchFamily="82" charset="0"/>
              </a:rPr>
              <a:t>Remember your son, our Lord Jesus Christ, had to leave his homeland and flee to Egypt,  when he was a baby, with his parents Mary and Joseph.</a:t>
            </a:r>
          </a:p>
          <a:p>
            <a:r>
              <a:rPr lang="en-GB" sz="2200" dirty="0" smtClean="0">
                <a:latin typeface="Tempus Sans ITC" pitchFamily="82" charset="0"/>
              </a:rPr>
              <a:t>Help us to be aware of the fears and anxiety, pain and sorrow, </a:t>
            </a:r>
          </a:p>
          <a:p>
            <a:r>
              <a:rPr lang="en-GB" sz="2200" dirty="0" smtClean="0">
                <a:latin typeface="Tempus Sans ITC" pitchFamily="82" charset="0"/>
              </a:rPr>
              <a:t>difficulties and uncertainty that all refugees have to face:</a:t>
            </a:r>
          </a:p>
          <a:p>
            <a:r>
              <a:rPr lang="en-GB" sz="2200" dirty="0" smtClean="0">
                <a:latin typeface="Tempus Sans ITC" pitchFamily="82" charset="0"/>
              </a:rPr>
              <a:t>and to remember that we all belong  to the same human family. </a:t>
            </a:r>
          </a:p>
          <a:p>
            <a:r>
              <a:rPr lang="en-GB" sz="2200" dirty="0" smtClean="0">
                <a:latin typeface="Tempus Sans ITC" pitchFamily="82" charset="0"/>
              </a:rPr>
              <a:t>Holy Spirit, </a:t>
            </a:r>
          </a:p>
          <a:p>
            <a:r>
              <a:rPr lang="en-GB" sz="2200" dirty="0" smtClean="0">
                <a:latin typeface="Tempus Sans ITC" pitchFamily="82" charset="0"/>
              </a:rPr>
              <a:t>please grant us the compassion and courage we need to help them in any way we can. </a:t>
            </a:r>
          </a:p>
          <a:p>
            <a:r>
              <a:rPr lang="en-GB" sz="2200" dirty="0" smtClean="0">
                <a:latin typeface="Tempus Sans ITC" pitchFamily="82" charset="0"/>
              </a:rPr>
              <a:t>Mary, Mother of God, pray for us.  St. Joseph, pray for us. </a:t>
            </a:r>
          </a:p>
          <a:p>
            <a:endParaRPr lang="en-GB" dirty="0"/>
          </a:p>
        </p:txBody>
      </p:sp>
      <p:pic>
        <p:nvPicPr>
          <p:cNvPr id="5122" name="Picture 2" descr="Image result for refugees">
            <a:hlinkClick r:id="rId2"/>
          </p:cNvPr>
          <p:cNvPicPr>
            <a:picLocks noChangeAspect="1" noChangeArrowheads="1"/>
          </p:cNvPicPr>
          <p:nvPr/>
        </p:nvPicPr>
        <p:blipFill>
          <a:blip r:embed="rId3" cstate="print"/>
          <a:srcRect/>
          <a:stretch>
            <a:fillRect/>
          </a:stretch>
        </p:blipFill>
        <p:spPr bwMode="auto">
          <a:xfrm>
            <a:off x="4932040" y="836712"/>
            <a:ext cx="3485739" cy="2232248"/>
          </a:xfrm>
          <a:prstGeom prst="rect">
            <a:avLst/>
          </a:prstGeom>
          <a:noFill/>
        </p:spPr>
      </p:pic>
      <p:pic>
        <p:nvPicPr>
          <p:cNvPr id="5124" name="Picture 4" descr="Image result for refugees">
            <a:hlinkClick r:id="rId4"/>
          </p:cNvPr>
          <p:cNvPicPr>
            <a:picLocks noChangeAspect="1" noChangeArrowheads="1"/>
          </p:cNvPicPr>
          <p:nvPr/>
        </p:nvPicPr>
        <p:blipFill>
          <a:blip r:embed="rId5" cstate="print"/>
          <a:srcRect/>
          <a:stretch>
            <a:fillRect/>
          </a:stretch>
        </p:blipFill>
        <p:spPr bwMode="auto">
          <a:xfrm>
            <a:off x="467544" y="836712"/>
            <a:ext cx="3066665" cy="1576136"/>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375" y="15875"/>
            <a:ext cx="8229600" cy="1143000"/>
          </a:xfrm>
        </p:spPr>
        <p:txBody>
          <a:bodyPr>
            <a:normAutofit/>
          </a:bodyPr>
          <a:lstStyle/>
          <a:p>
            <a:r>
              <a:rPr lang="en-GB" sz="4000" dirty="0" smtClean="0">
                <a:latin typeface="Tempus Sans ITC" pitchFamily="82" charset="0"/>
              </a:rPr>
              <a:t>Wednesday 14 February</a:t>
            </a:r>
            <a:endParaRPr lang="en-GB" sz="4000" dirty="0">
              <a:latin typeface="Tempus Sans ITC" pitchFamily="82" charset="0"/>
            </a:endParaRPr>
          </a:p>
        </p:txBody>
      </p:sp>
      <p:sp>
        <p:nvSpPr>
          <p:cNvPr id="3" name="Content Placeholder 2"/>
          <p:cNvSpPr>
            <a:spLocks noGrp="1"/>
          </p:cNvSpPr>
          <p:nvPr>
            <p:ph idx="1"/>
          </p:nvPr>
        </p:nvSpPr>
        <p:spPr>
          <a:xfrm>
            <a:off x="323528" y="1412776"/>
            <a:ext cx="8640960" cy="4525963"/>
          </a:xfrm>
        </p:spPr>
        <p:txBody>
          <a:bodyPr>
            <a:normAutofit/>
          </a:bodyPr>
          <a:lstStyle/>
          <a:p>
            <a:pPr>
              <a:buNone/>
            </a:pPr>
            <a:r>
              <a:rPr lang="en-GB" dirty="0" smtClean="0">
                <a:latin typeface="Tempus Sans ITC" pitchFamily="82" charset="0"/>
              </a:rPr>
              <a:t>	</a:t>
            </a:r>
            <a:endParaRPr lang="en-GB" dirty="0"/>
          </a:p>
        </p:txBody>
      </p:sp>
      <p:sp>
        <p:nvSpPr>
          <p:cNvPr id="2050" name="AutoShape 2" descr="Image result for new year new opportunitie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sp>
        <p:nvSpPr>
          <p:cNvPr id="5" name="Rectangle 4"/>
          <p:cNvSpPr/>
          <p:nvPr/>
        </p:nvSpPr>
        <p:spPr>
          <a:xfrm>
            <a:off x="2987824" y="1052736"/>
            <a:ext cx="4572000" cy="584775"/>
          </a:xfrm>
          <a:prstGeom prst="rect">
            <a:avLst/>
          </a:prstGeom>
        </p:spPr>
        <p:txBody>
          <a:bodyPr>
            <a:spAutoFit/>
          </a:bodyPr>
          <a:lstStyle/>
          <a:p>
            <a:r>
              <a:rPr lang="en-GB" sz="3200" dirty="0" smtClean="0">
                <a:solidFill>
                  <a:schemeClr val="accent6">
                    <a:lumMod val="40000"/>
                    <a:lumOff val="60000"/>
                  </a:schemeClr>
                </a:solidFill>
                <a:latin typeface="Tempus Sans ITC" pitchFamily="82" charset="0"/>
              </a:rPr>
              <a:t>Ash Wednesday</a:t>
            </a:r>
            <a:endParaRPr lang="en-GB" sz="3200" dirty="0">
              <a:solidFill>
                <a:schemeClr val="accent6">
                  <a:lumMod val="40000"/>
                  <a:lumOff val="60000"/>
                </a:schemeClr>
              </a:solidFill>
              <a:latin typeface="Tempus Sans ITC" pitchFamily="82" charset="0"/>
            </a:endParaRPr>
          </a:p>
        </p:txBody>
      </p:sp>
      <p:sp>
        <p:nvSpPr>
          <p:cNvPr id="6" name="TextBox 5"/>
          <p:cNvSpPr txBox="1"/>
          <p:nvPr/>
        </p:nvSpPr>
        <p:spPr>
          <a:xfrm>
            <a:off x="395536" y="3429000"/>
            <a:ext cx="8496944" cy="3139321"/>
          </a:xfrm>
          <a:prstGeom prst="rect">
            <a:avLst/>
          </a:prstGeom>
          <a:noFill/>
        </p:spPr>
        <p:txBody>
          <a:bodyPr wrap="square" rtlCol="0">
            <a:spAutoFit/>
          </a:bodyPr>
          <a:lstStyle/>
          <a:p>
            <a:r>
              <a:rPr lang="en-GB" sz="2200" dirty="0" smtClean="0">
                <a:latin typeface="Tempus Sans ITC" pitchFamily="82" charset="0"/>
              </a:rPr>
              <a:t>Lord God</a:t>
            </a:r>
          </a:p>
          <a:p>
            <a:r>
              <a:rPr lang="en-GB" sz="2200" dirty="0" smtClean="0">
                <a:latin typeface="Tempus Sans ITC" pitchFamily="82" charset="0"/>
              </a:rPr>
              <a:t>As we begin this season of Lent, teach us to use the time wisely. Let us be reawakened to new possibilities in our lives. Help our prayer life to grow in depth and meaning. May we be generous with our fund-raising efforts on behalf of young people and families in our community who need our support. Let us find a way to improve ourselves during Lent so that we may truly live out our FCJ values</a:t>
            </a:r>
          </a:p>
          <a:p>
            <a:r>
              <a:rPr lang="en-GB" sz="2200" dirty="0" smtClean="0">
                <a:latin typeface="Tempus Sans ITC" pitchFamily="82" charset="0"/>
              </a:rPr>
              <a:t>We make this prayer through Christ our Lord</a:t>
            </a:r>
          </a:p>
          <a:p>
            <a:r>
              <a:rPr lang="en-GB" sz="2200" dirty="0" smtClean="0">
                <a:latin typeface="Tempus Sans ITC" pitchFamily="82" charset="0"/>
              </a:rPr>
              <a:t>Amen</a:t>
            </a:r>
            <a:endParaRPr lang="en-GB" sz="2200" dirty="0">
              <a:latin typeface="Tempus Sans ITC" pitchFamily="82" charset="0"/>
            </a:endParaRPr>
          </a:p>
        </p:txBody>
      </p:sp>
      <p:pic>
        <p:nvPicPr>
          <p:cNvPr id="7" name="Picture 2" descr="Image result for pope francis quotes">
            <a:hlinkClick r:id="rId2"/>
          </p:cNvPr>
          <p:cNvPicPr>
            <a:picLocks noChangeAspect="1" noChangeArrowheads="1"/>
          </p:cNvPicPr>
          <p:nvPr/>
        </p:nvPicPr>
        <p:blipFill>
          <a:blip r:embed="rId3" cstate="print"/>
          <a:srcRect/>
          <a:stretch>
            <a:fillRect/>
          </a:stretch>
        </p:blipFill>
        <p:spPr bwMode="auto">
          <a:xfrm>
            <a:off x="2843808" y="1700808"/>
            <a:ext cx="3240360" cy="1947408"/>
          </a:xfrm>
          <a:prstGeom prst="rect">
            <a:avLst/>
          </a:prstGeom>
          <a:noFill/>
        </p:spPr>
      </p:pic>
      <p:pic>
        <p:nvPicPr>
          <p:cNvPr id="9" name="irc_mi" descr="Related image">
            <a:hlinkClick r:id="rId4"/>
          </p:cNvPr>
          <p:cNvPicPr/>
          <p:nvPr/>
        </p:nvPicPr>
        <p:blipFill>
          <a:blip r:embed="rId5" cstate="print"/>
          <a:srcRect/>
          <a:stretch>
            <a:fillRect/>
          </a:stretch>
        </p:blipFill>
        <p:spPr bwMode="auto">
          <a:xfrm>
            <a:off x="6876256" y="5589240"/>
            <a:ext cx="2030323" cy="126876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8587"/>
            <a:ext cx="8229600" cy="1143000"/>
          </a:xfrm>
        </p:spPr>
        <p:txBody>
          <a:bodyPr>
            <a:normAutofit/>
          </a:bodyPr>
          <a:lstStyle/>
          <a:p>
            <a:r>
              <a:rPr lang="en-GB" sz="4000" dirty="0" smtClean="0">
                <a:latin typeface="Tempus Sans ITC" pitchFamily="82" charset="0"/>
              </a:rPr>
              <a:t>Thursday 15 February</a:t>
            </a:r>
            <a:endParaRPr lang="en-GB" sz="4000" dirty="0">
              <a:latin typeface="Tempus Sans ITC" pitchFamily="82" charset="0"/>
            </a:endParaRPr>
          </a:p>
        </p:txBody>
      </p:sp>
      <p:sp>
        <p:nvSpPr>
          <p:cNvPr id="3" name="Content Placeholder 2"/>
          <p:cNvSpPr>
            <a:spLocks noGrp="1"/>
          </p:cNvSpPr>
          <p:nvPr>
            <p:ph idx="1"/>
          </p:nvPr>
        </p:nvSpPr>
        <p:spPr>
          <a:xfrm>
            <a:off x="287016" y="980728"/>
            <a:ext cx="8856984" cy="4525963"/>
          </a:xfrm>
        </p:spPr>
        <p:txBody>
          <a:bodyPr>
            <a:normAutofit/>
          </a:bodyPr>
          <a:lstStyle/>
          <a:p>
            <a:pPr>
              <a:buNone/>
            </a:pPr>
            <a:r>
              <a:rPr lang="en-GB" dirty="0" smtClean="0"/>
              <a:t>	</a:t>
            </a:r>
            <a:endParaRPr lang="en-GB" dirty="0">
              <a:latin typeface="Tempus Sans ITC" pitchFamily="82" charset="0"/>
            </a:endParaRPr>
          </a:p>
        </p:txBody>
      </p:sp>
      <p:sp>
        <p:nvSpPr>
          <p:cNvPr id="2050" name="AutoShape 2" descr="Image result for new year new opportunitie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sp>
        <p:nvSpPr>
          <p:cNvPr id="5" name="TextBox 4"/>
          <p:cNvSpPr txBox="1"/>
          <p:nvPr/>
        </p:nvSpPr>
        <p:spPr>
          <a:xfrm>
            <a:off x="395536" y="1268760"/>
            <a:ext cx="8424936" cy="4524315"/>
          </a:xfrm>
          <a:prstGeom prst="rect">
            <a:avLst/>
          </a:prstGeom>
          <a:noFill/>
        </p:spPr>
        <p:txBody>
          <a:bodyPr wrap="square" rtlCol="0">
            <a:spAutoFit/>
          </a:bodyPr>
          <a:lstStyle/>
          <a:p>
            <a:r>
              <a:rPr lang="en-GB" sz="2400" dirty="0" smtClean="0">
                <a:latin typeface="Tempus Sans ITC" pitchFamily="82" charset="0"/>
              </a:rPr>
              <a:t>Lord</a:t>
            </a:r>
          </a:p>
          <a:p>
            <a:r>
              <a:rPr lang="en-GB" sz="2400" dirty="0" smtClean="0">
                <a:latin typeface="Tempus Sans ITC" pitchFamily="82" charset="0"/>
              </a:rPr>
              <a:t>We thank you for the work of this half-term and for the growth in our knowledge and understanding. We thank you for the support of our teachers, our families and our friends. May we keep our Lenten promises in our search to become better people.  Let us enjoy the half-term break and return to school renewed and refreshed. </a:t>
            </a:r>
          </a:p>
          <a:p>
            <a:r>
              <a:rPr lang="en-GB" sz="2400" dirty="0" smtClean="0">
                <a:latin typeface="Tempus Sans ITC" pitchFamily="82" charset="0"/>
              </a:rPr>
              <a:t>During this holiday, help us to notice nature waking up into Spring and to take pleasure in the new life and beauty of the natural world. Teach us to do all that we can to nurture and protect it.</a:t>
            </a:r>
          </a:p>
          <a:p>
            <a:r>
              <a:rPr lang="en-GB" sz="2400" dirty="0" smtClean="0">
                <a:latin typeface="Tempus Sans ITC" pitchFamily="82" charset="0"/>
              </a:rPr>
              <a:t>Amen</a:t>
            </a:r>
          </a:p>
        </p:txBody>
      </p:sp>
      <p:pic>
        <p:nvPicPr>
          <p:cNvPr id="7" name="irc_mi" descr="Image result for lent">
            <a:hlinkClick r:id="rId2"/>
          </p:cNvPr>
          <p:cNvPicPr/>
          <p:nvPr/>
        </p:nvPicPr>
        <p:blipFill>
          <a:blip r:embed="rId3" cstate="print"/>
          <a:srcRect/>
          <a:stretch>
            <a:fillRect/>
          </a:stretch>
        </p:blipFill>
        <p:spPr bwMode="auto">
          <a:xfrm>
            <a:off x="6660232" y="5301208"/>
            <a:ext cx="2206928" cy="1425668"/>
          </a:xfrm>
          <a:prstGeom prst="rect">
            <a:avLst/>
          </a:prstGeom>
          <a:noFill/>
          <a:ln w="9525">
            <a:noFill/>
            <a:miter lim="800000"/>
            <a:headEnd/>
            <a:tailEnd/>
          </a:ln>
        </p:spPr>
      </p:pic>
    </p:spTree>
    <p:extLst>
      <p:ext uri="{BB962C8B-B14F-4D97-AF65-F5344CB8AC3E}">
        <p14:creationId xmlns:p14="http://schemas.microsoft.com/office/powerpoint/2010/main" xmlns="" val="22494520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435280" cy="1143000"/>
          </a:xfrm>
        </p:spPr>
        <p:txBody>
          <a:bodyPr/>
          <a:lstStyle/>
          <a:p>
            <a:r>
              <a:rPr lang="en-GB" dirty="0" smtClean="0">
                <a:latin typeface="Tempus Sans ITC" pitchFamily="82" charset="0"/>
              </a:rPr>
              <a:t>Afternoon Prayer and Reflection</a:t>
            </a:r>
            <a:endParaRPr lang="en-GB" dirty="0">
              <a:latin typeface="Tempus Sans ITC" pitchFamily="82" charset="0"/>
            </a:endParaRPr>
          </a:p>
        </p:txBody>
      </p:sp>
      <p:sp>
        <p:nvSpPr>
          <p:cNvPr id="3" name="Content Placeholder 2"/>
          <p:cNvSpPr>
            <a:spLocks noGrp="1"/>
          </p:cNvSpPr>
          <p:nvPr>
            <p:ph idx="1"/>
          </p:nvPr>
        </p:nvSpPr>
        <p:spPr>
          <a:xfrm>
            <a:off x="0" y="980728"/>
            <a:ext cx="9144000" cy="5877272"/>
          </a:xfrm>
        </p:spPr>
        <p:txBody>
          <a:bodyPr>
            <a:normAutofit lnSpcReduction="10000"/>
          </a:bodyPr>
          <a:lstStyle/>
          <a:p>
            <a:pPr>
              <a:buNone/>
            </a:pPr>
            <a:r>
              <a:rPr lang="en-GB" sz="2400" dirty="0" smtClean="0">
                <a:latin typeface="Tempus Sans ITC" pitchFamily="82" charset="0"/>
              </a:rPr>
              <a:t>	</a:t>
            </a:r>
            <a:r>
              <a:rPr lang="en-GB" sz="2200" dirty="0" smtClean="0">
                <a:latin typeface="Tempus Sans ITC" pitchFamily="82" charset="0"/>
              </a:rPr>
              <a:t>Lord</a:t>
            </a:r>
          </a:p>
          <a:p>
            <a:pPr>
              <a:buNone/>
            </a:pPr>
            <a:r>
              <a:rPr lang="en-GB" sz="2200" dirty="0" smtClean="0">
                <a:latin typeface="Tempus Sans ITC" pitchFamily="82" charset="0"/>
              </a:rPr>
              <a:t>	Thank you for the morning, for watching over me and walking with me.  May I find joy and understanding this afternoon, in all I do.  Grant me the zest and the strength I need to work for you until nightfall.  Amen</a:t>
            </a:r>
          </a:p>
          <a:p>
            <a:pPr>
              <a:buNone/>
            </a:pPr>
            <a:endParaRPr lang="en-GB" sz="2200" dirty="0" smtClean="0">
              <a:latin typeface="Tempus Sans ITC" pitchFamily="82" charset="0"/>
            </a:endParaRPr>
          </a:p>
          <a:p>
            <a:pPr>
              <a:buNone/>
            </a:pPr>
            <a:r>
              <a:rPr lang="en-GB" sz="2200" dirty="0" smtClean="0">
                <a:latin typeface="Tempus Sans ITC" pitchFamily="82" charset="0"/>
              </a:rPr>
              <a:t>	</a:t>
            </a:r>
            <a:r>
              <a:rPr lang="en-GB" sz="2200" i="1" dirty="0" smtClean="0">
                <a:latin typeface="Tempus Sans ITC" pitchFamily="82" charset="0"/>
              </a:rPr>
              <a:t>Let us pause for a few moments in silence and remember those family members and friends who need our prayers and support today…………</a:t>
            </a:r>
          </a:p>
          <a:p>
            <a:pPr>
              <a:buNone/>
            </a:pPr>
            <a:r>
              <a:rPr lang="en-GB" sz="2200" i="1" dirty="0" smtClean="0">
                <a:latin typeface="Tempus Sans ITC" pitchFamily="82" charset="0"/>
              </a:rPr>
              <a:t>	Let us say together the prayer that Jesus taught his disciples:</a:t>
            </a:r>
          </a:p>
          <a:p>
            <a:pPr>
              <a:buNone/>
            </a:pPr>
            <a:endParaRPr lang="en-GB" sz="2200" dirty="0" smtClean="0">
              <a:latin typeface="Tempus Sans ITC" pitchFamily="82" charset="0"/>
            </a:endParaRPr>
          </a:p>
          <a:p>
            <a:pPr>
              <a:buNone/>
            </a:pPr>
            <a:r>
              <a:rPr lang="en-GB" sz="2200" dirty="0" smtClean="0">
                <a:latin typeface="Tempus Sans ITC" pitchFamily="82" charset="0"/>
              </a:rPr>
              <a:t>	Our Father who art in heaven, hallowed be thy name. Thy kingdom come. Thy will be done, on earth as it is in heaven. Give us this day our daily bread, and forgive us our trespasses, as we forgive those who trespass against us, and lead us not into temptation but deliver us from evil.  Amen</a:t>
            </a:r>
          </a:p>
          <a:p>
            <a:pPr>
              <a:buNone/>
            </a:pPr>
            <a:endParaRPr lang="en-GB" sz="2200" dirty="0" smtClean="0">
              <a:latin typeface="Tempus Sans ITC" pitchFamily="82" charset="0"/>
            </a:endParaRPr>
          </a:p>
          <a:p>
            <a:pPr>
              <a:buNone/>
            </a:pPr>
            <a:r>
              <a:rPr lang="en-GB" sz="2200" dirty="0" smtClean="0">
                <a:latin typeface="Tempus Sans ITC" pitchFamily="82" charset="0"/>
              </a:rPr>
              <a:t>	May the Lord bless us and keep us from all evil and bring us to everlasting life.  Amen</a:t>
            </a:r>
          </a:p>
          <a:p>
            <a:pPr>
              <a:buNone/>
            </a:pPr>
            <a:endParaRPr lang="en-GB" sz="2400" dirty="0" smtClean="0">
              <a:latin typeface="Tempus Sans ITC" pitchFamily="82" charset="0"/>
            </a:endParaRPr>
          </a:p>
          <a:p>
            <a:pPr>
              <a:buNone/>
            </a:pPr>
            <a:endParaRPr lang="en-GB" sz="2400" dirty="0" smtClean="0">
              <a:latin typeface="Tempus Sans ITC" pitchFamily="82" charset="0"/>
            </a:endParaRPr>
          </a:p>
          <a:p>
            <a:pPr>
              <a:buNone/>
            </a:pPr>
            <a:endParaRPr lang="en-GB" sz="2400" dirty="0">
              <a:latin typeface="Tempus Sans ITC" pitchFamily="82"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1366</TotalTime>
  <Words>594</Words>
  <Application>Microsoft Office PowerPoint</Application>
  <PresentationFormat>On-screen Show (4:3)</PresentationFormat>
  <Paragraphs>59</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Prayers for the week 12- 16 February 2018</vt:lpstr>
      <vt:lpstr>Monday 12 February</vt:lpstr>
      <vt:lpstr> Tuesday 13 February </vt:lpstr>
      <vt:lpstr>Wednesday 14 February</vt:lpstr>
      <vt:lpstr>Thursday 15 February</vt:lpstr>
      <vt:lpstr>Afternoon Prayer and Reflection</vt:lpstr>
    </vt:vector>
  </TitlesOfParts>
  <Company>RM plc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5th September 2016</dc:title>
  <dc:creator>Windows User</dc:creator>
  <cp:lastModifiedBy>mjquinn</cp:lastModifiedBy>
  <cp:revision>129</cp:revision>
  <dcterms:created xsi:type="dcterms:W3CDTF">2016-09-01T21:35:07Z</dcterms:created>
  <dcterms:modified xsi:type="dcterms:W3CDTF">2018-02-09T12:08:03Z</dcterms:modified>
</cp:coreProperties>
</file>